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5" r:id="rId5"/>
    <p:sldId id="264" r:id="rId6"/>
    <p:sldId id="266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A3"/>
    <a:srgbClr val="2E6CA4"/>
    <a:srgbClr val="4A8522"/>
    <a:srgbClr val="7D7E56"/>
    <a:srgbClr val="419D78"/>
    <a:srgbClr val="D29500"/>
    <a:srgbClr val="C8E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ndylo\&#1040;&#1085;&#1072;&#1083;&#1110;&#1090;&#1080;&#1082;&#1072;\&#1053;&#1055;&#106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ndylo\&#1040;&#1085;&#1072;&#1083;&#1110;&#1090;&#1080;&#1082;&#1072;\&#1053;&#1055;&#106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ndylo\&#1040;&#1085;&#1072;&#1083;&#1110;&#1090;&#1080;&#1082;&#1072;\&#1053;&#1055;&#106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ndylo\&#1040;&#1085;&#1072;&#1083;&#1110;&#1090;&#1080;&#1082;&#1072;\&#1053;&#1055;&#1060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49161092766629"/>
          <c:y val="0.20256994245650958"/>
          <c:w val="0.57988774588660286"/>
          <c:h val="0.647378248316446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8FA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F8-443B-B718-0A62877C26AE}"/>
              </c:ext>
            </c:extLst>
          </c:dPt>
          <c:dPt>
            <c:idx val="1"/>
            <c:bubble3D val="0"/>
            <c:spPr>
              <a:solidFill>
                <a:srgbClr val="419D7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F8-443B-B718-0A62877C26AE}"/>
              </c:ext>
            </c:extLst>
          </c:dPt>
          <c:dPt>
            <c:idx val="2"/>
            <c:bubble3D val="0"/>
            <c:spPr>
              <a:solidFill>
                <a:srgbClr val="7D7E5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F8-443B-B718-0A62877C26AE}"/>
              </c:ext>
            </c:extLst>
          </c:dPt>
          <c:dPt>
            <c:idx val="3"/>
            <c:bubble3D val="0"/>
            <c:spPr>
              <a:solidFill>
                <a:srgbClr val="D295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FF8-443B-B718-0A62877C26A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FF8-443B-B718-0A62877C26A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FF8-443B-B718-0A62877C26A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FF8-443B-B718-0A62877C26A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FF8-443B-B718-0A62877C26AE}"/>
              </c:ext>
            </c:extLst>
          </c:dPt>
          <c:dLbls>
            <c:dLbl>
              <c:idx val="0"/>
              <c:layout>
                <c:manualLayout>
                  <c:x val="3.5842293906809999E-2"/>
                  <c:y val="0.39013480244950699"/>
                </c:manualLayout>
              </c:layout>
              <c:tx>
                <c:rich>
                  <a:bodyPr rot="0" spcFirstLastPara="1" vertOverflow="clip" horzOverflow="clip" vert="horz" wrap="square" lIns="0" tIns="19050" rIns="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EAA75EF-3CB3-4B55-A873-840FF2E7BCEB}" type="CATEGORYNAME">
                      <a:rPr lang="ru-RU" smtClean="0"/>
                      <a:pPr>
                        <a:defRPr sz="1000"/>
                      </a:pPr>
                      <a:t>[ІМ’Я КАТЕГОРІЇ]</a:t>
                    </a:fld>
                    <a:r>
                      <a:rPr lang="ru-RU" dirty="0" smtClean="0"/>
                      <a:t>; </a:t>
                    </a:r>
                    <a:fld id="{D31B5AEF-71D2-4A9B-9459-3284F16F7400}" type="PERCENTAGE">
                      <a:rPr lang="ru-RU" baseline="0" smtClean="0"/>
                      <a:pPr>
                        <a:defRPr sz="1000"/>
                      </a:pPr>
                      <a:t>[ВІДСОТОК]</a:t>
                    </a:fld>
                    <a:endParaRPr lang="ru-RU" dirty="0" smtClean="0"/>
                  </a:p>
                </c:rich>
              </c:tx>
              <c:numFmt formatCode="0.0%" sourceLinked="0"/>
              <c:spPr>
                <a:xfrm>
                  <a:off x="3431204" y="4118772"/>
                  <a:ext cx="1251473" cy="601959"/>
                </a:xfrm>
                <a:noFill/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0" tIns="19050" rIns="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>
                        <a:gd name="adj1" fmla="val 18750"/>
                        <a:gd name="adj2" fmla="val -8333"/>
                        <a:gd name="adj3" fmla="val 18750"/>
                        <a:gd name="adj4" fmla="val -16667"/>
                        <a:gd name="adj5" fmla="val -47271"/>
                        <a:gd name="adj6" fmla="val -1469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074654982643294"/>
                      <c:h val="0.11853699092166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FF8-443B-B718-0A62877C26AE}"/>
                </c:ext>
              </c:extLst>
            </c:dLbl>
            <c:dLbl>
              <c:idx val="1"/>
              <c:layout>
                <c:manualLayout>
                  <c:x val="-2.0161290322580641E-2"/>
                  <c:y val="0.17756130758533559"/>
                </c:manualLayout>
              </c:layout>
              <c:tx>
                <c:rich>
                  <a:bodyPr rot="0" spcFirstLastPara="1" vertOverflow="clip" horzOverflow="clip" vert="horz" wrap="square" lIns="0" tIns="19050" rIns="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0B5737-A935-4D2C-9CDB-42E7F699E98C}" type="CATEGORYNAME">
                      <a:rPr lang="ru-RU" smtClean="0"/>
                      <a:pPr>
                        <a:defRPr sz="1000"/>
                      </a:pPr>
                      <a:t>[ІМ’Я КАТЕГОРІЇ]</a:t>
                    </a:fld>
                    <a:r>
                      <a:rPr lang="ru-RU" dirty="0" smtClean="0"/>
                      <a:t>;</a:t>
                    </a:r>
                    <a:r>
                      <a:rPr lang="ru-RU" baseline="0" dirty="0"/>
                      <a:t>
</a:t>
                    </a:r>
                    <a:fld id="{84F2FD9D-6B30-4A14-967F-161F19D5F5CF}" type="PERCENTAGE">
                      <a:rPr lang="ru-RU" baseline="0" dirty="0"/>
                      <a:pPr>
                        <a:defRPr sz="1000"/>
                      </a:pPr>
                      <a:t>[ВІДСОТОК]</a:t>
                    </a:fld>
                    <a:endParaRPr lang="ru-RU" baseline="0" dirty="0"/>
                  </a:p>
                </c:rich>
              </c:tx>
              <c:numFmt formatCode="0.0%" sourceLinked="0"/>
              <c:spPr>
                <a:noFill/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0" tIns="19050" rIns="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503005672678013"/>
                      <c:h val="0.125858613387378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FF8-443B-B718-0A62877C26AE}"/>
                </c:ext>
              </c:extLst>
            </c:dLbl>
            <c:dLbl>
              <c:idx val="2"/>
              <c:layout>
                <c:manualLayout>
                  <c:x val="-0.15680994764767309"/>
                  <c:y val="4.2514679280995837E-2"/>
                </c:manualLayout>
              </c:layout>
              <c:tx>
                <c:rich>
                  <a:bodyPr rot="0" spcFirstLastPara="1" vertOverflow="clip" horzOverflow="clip" vert="horz" wrap="square" lIns="0" tIns="19050" rIns="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55B08D7-BE23-4A39-A0B3-A629369762ED}" type="CATEGORYNAME">
                      <a:rPr lang="uk-UA" sz="1000" smtClean="0"/>
                      <a:pPr>
                        <a:defRPr sz="1000"/>
                      </a:pPr>
                      <a:t>[ІМ’Я КАТЕГОРІЇ]</a:t>
                    </a:fld>
                    <a:r>
                      <a:rPr lang="uk-UA" sz="1000" dirty="0" smtClean="0"/>
                      <a:t>;</a:t>
                    </a:r>
                  </a:p>
                  <a:p>
                    <a:pPr>
                      <a:defRPr sz="1000"/>
                    </a:pPr>
                    <a:fld id="{8A066352-E548-47F8-BADC-5B7FC85A2838}" type="PERCENTAGE">
                      <a:rPr lang="uk-UA" sz="1000" baseline="0" smtClean="0"/>
                      <a:pPr>
                        <a:defRPr sz="1000"/>
                      </a:pPr>
                      <a:t>[ВІДСОТОК]</a:t>
                    </a:fld>
                    <a:endParaRPr lang="uk-UA"/>
                  </a:p>
                </c:rich>
              </c:tx>
              <c:numFmt formatCode="0.0%" sourceLinked="0"/>
              <c:spPr>
                <a:xfrm>
                  <a:off x="257647" y="1421461"/>
                  <a:ext cx="841498" cy="638888"/>
                </a:xfrm>
                <a:noFill/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0" tIns="19050" rIns="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>
                        <a:gd name="adj1" fmla="val 6698"/>
                        <a:gd name="adj2" fmla="val 1962"/>
                        <a:gd name="adj3" fmla="val 9711"/>
                        <a:gd name="adj4" fmla="val 21079"/>
                        <a:gd name="adj5" fmla="val 16207"/>
                        <a:gd name="adj6" fmla="val 155645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843137047385205"/>
                      <c:h val="0.125808793036020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FF8-443B-B718-0A62877C26AE}"/>
                </c:ext>
              </c:extLst>
            </c:dLbl>
            <c:dLbl>
              <c:idx val="3"/>
              <c:layout>
                <c:manualLayout>
                  <c:x val="-0.21281362007168458"/>
                  <c:y val="-2.7509498358291425E-2"/>
                </c:manualLayout>
              </c:layout>
              <c:tx>
                <c:rich>
                  <a:bodyPr rot="0" spcFirstLastPara="1" vertOverflow="clip" horzOverflow="clip" vert="horz" wrap="square" lIns="0" tIns="19050" rIns="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76DA99C-3FB2-498C-988F-DEE56A19E777}" type="CATEGORYNAME">
                      <a:rPr lang="uk-UA" smtClean="0"/>
                      <a:pPr>
                        <a:defRPr sz="1000"/>
                      </a:pPr>
                      <a:t>[ІМ’Я КАТЕГОРІЇ]</a:t>
                    </a:fld>
                    <a:r>
                      <a:rPr lang="uk-UA" dirty="0" smtClean="0"/>
                      <a:t>;</a:t>
                    </a:r>
                    <a:r>
                      <a:rPr lang="uk-UA" baseline="0" dirty="0"/>
                      <a:t>
</a:t>
                    </a:r>
                    <a:fld id="{340AF2D3-DFD7-4416-8F96-06E4875D1D59}" type="PERCENTAGE">
                      <a:rPr lang="uk-UA" baseline="0"/>
                      <a:pPr>
                        <a:defRPr sz="1000"/>
                      </a:pPr>
                      <a:t>[ВІДСОТОК]</a:t>
                    </a:fld>
                    <a:endParaRPr lang="uk-UA" baseline="0" dirty="0"/>
                  </a:p>
                </c:rich>
              </c:tx>
              <c:numFmt formatCode="0.0%" sourceLinked="0"/>
              <c:spPr>
                <a:noFill/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0" tIns="19050" rIns="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>
                        <a:gd name="adj1" fmla="val 5059"/>
                        <a:gd name="adj2" fmla="val 103943"/>
                        <a:gd name="adj3" fmla="val 51609"/>
                        <a:gd name="adj4" fmla="val 112882"/>
                        <a:gd name="adj5" fmla="val 67007"/>
                        <a:gd name="adj6" fmla="val 215767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FF8-443B-B718-0A62877C26AE}"/>
                </c:ext>
              </c:extLst>
            </c:dLbl>
            <c:dLbl>
              <c:idx val="4"/>
              <c:layout>
                <c:manualLayout>
                  <c:x val="-0.2553763440860215"/>
                  <c:y val="-0.15005180922704414"/>
                </c:manualLayout>
              </c:layout>
              <c:tx>
                <c:rich>
                  <a:bodyPr rot="0" spcFirstLastPara="1" vertOverflow="clip" horzOverflow="clip" vert="horz" wrap="square" lIns="0" tIns="19050" rIns="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1487BDA-3F36-4038-A5E1-D37B66C656D7}" type="CATEGORYNAME">
                      <a:rPr lang="uk-UA" sz="1000" smtClean="0"/>
                      <a:pPr>
                        <a:defRPr sz="1000"/>
                      </a:pPr>
                      <a:t>[ІМ’Я КАТЕГОРІЇ]</a:t>
                    </a:fld>
                    <a:r>
                      <a:rPr lang="uk-UA" sz="1000" dirty="0" smtClean="0"/>
                      <a:t>;</a:t>
                    </a:r>
                    <a:r>
                      <a:rPr lang="uk-UA" sz="1000" baseline="0" dirty="0"/>
                      <a:t>
</a:t>
                    </a:r>
                    <a:fld id="{C901480B-6D35-4EB1-8E24-E5B73953ADBE}" type="PERCENTAGE">
                      <a:rPr lang="uk-UA" sz="1000" baseline="0"/>
                      <a:pPr>
                        <a:defRPr sz="1000"/>
                      </a:pPr>
                      <a:t>[ВІДСОТОК]</a:t>
                    </a:fld>
                    <a:endParaRPr lang="uk-UA" sz="1000" baseline="0" dirty="0"/>
                  </a:p>
                </c:rich>
              </c:tx>
              <c:numFmt formatCode="0.0%" sourceLinked="0"/>
              <c:spPr>
                <a:noFill/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0" tIns="19050" rIns="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>
                        <a:gd name="adj1" fmla="val 83463"/>
                        <a:gd name="adj2" fmla="val 98643"/>
                        <a:gd name="adj3" fmla="val 83463"/>
                        <a:gd name="adj4" fmla="val 103944"/>
                        <a:gd name="adj5" fmla="val 162211"/>
                        <a:gd name="adj6" fmla="val 194534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FF8-443B-B718-0A62877C26AE}"/>
                </c:ext>
              </c:extLst>
            </c:dLbl>
            <c:dLbl>
              <c:idx val="5"/>
              <c:layout>
                <c:manualLayout>
                  <c:x val="-4.7043010752688172E-2"/>
                  <c:y val="-0.17255958061110077"/>
                </c:manualLayout>
              </c:layout>
              <c:tx>
                <c:rich>
                  <a:bodyPr rot="0" spcFirstLastPara="1" vertOverflow="clip" horzOverflow="clip" vert="horz" wrap="square" lIns="0" tIns="19050" rIns="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B3314CB-8CAF-4110-A0F2-7BA47861AEA7}" type="CATEGORYNAME">
                      <a:rPr lang="uk-UA" smtClean="0"/>
                      <a:pPr>
                        <a:defRPr sz="1000"/>
                      </a:pPr>
                      <a:t>[ІМ’Я КАТЕГОРІЇ]</a:t>
                    </a:fld>
                    <a:r>
                      <a:rPr lang="uk-UA" dirty="0" smtClean="0"/>
                      <a:t>;</a:t>
                    </a:r>
                    <a:r>
                      <a:rPr lang="uk-UA" baseline="0" dirty="0"/>
                      <a:t>
</a:t>
                    </a:r>
                    <a:fld id="{62709E5F-01FA-4A88-85B6-35278A857A80}" type="PERCENTAGE">
                      <a:rPr lang="uk-UA" baseline="0"/>
                      <a:pPr>
                        <a:defRPr sz="1000"/>
                      </a:pPr>
                      <a:t>[ВІДСОТОК]</a:t>
                    </a:fld>
                    <a:endParaRPr lang="uk-UA" baseline="0" dirty="0"/>
                  </a:p>
                </c:rich>
              </c:tx>
              <c:numFmt formatCode="0.0%" sourceLinked="0"/>
              <c:spPr>
                <a:noFill/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0" tIns="19050" rIns="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>
                        <a:gd name="adj1" fmla="val 18750"/>
                        <a:gd name="adj2" fmla="val -8333"/>
                        <a:gd name="adj3" fmla="val 18750"/>
                        <a:gd name="adj4" fmla="val -16667"/>
                        <a:gd name="adj5" fmla="val 188388"/>
                        <a:gd name="adj6" fmla="val 71067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FF8-443B-B718-0A62877C26AE}"/>
                </c:ext>
              </c:extLst>
            </c:dLbl>
            <c:dLbl>
              <c:idx val="6"/>
              <c:layout>
                <c:manualLayout>
                  <c:x val="9.4086021505376344E-2"/>
                  <c:y val="-0.12504317435587012"/>
                </c:manualLayout>
              </c:layout>
              <c:tx>
                <c:rich>
                  <a:bodyPr rot="0" spcFirstLastPara="1" vertOverflow="clip" horzOverflow="clip" vert="horz" wrap="square" lIns="0" tIns="19050" rIns="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4D6152F-222A-45AD-9A0F-FFFAC81CCCE2}" type="CATEGORYNAME">
                      <a:rPr lang="uk-UA" smtClean="0"/>
                      <a:pPr>
                        <a:defRPr sz="1000"/>
                      </a:pPr>
                      <a:t>[ІМ’Я КАТЕГОРІЇ]</a:t>
                    </a:fld>
                    <a:r>
                      <a:rPr lang="uk-UA" dirty="0" smtClean="0"/>
                      <a:t>;</a:t>
                    </a:r>
                    <a:r>
                      <a:rPr lang="uk-UA" baseline="0" dirty="0"/>
                      <a:t>
</a:t>
                    </a:r>
                    <a:fld id="{CBCE1B5D-6D9B-42ED-9CE3-A163FF7A1528}" type="PERCENTAGE">
                      <a:rPr lang="uk-UA" baseline="0"/>
                      <a:pPr>
                        <a:defRPr sz="1000"/>
                      </a:pPr>
                      <a:t>[ВІДСОТОК]</a:t>
                    </a:fld>
                    <a:endParaRPr lang="uk-UA" baseline="0" dirty="0"/>
                  </a:p>
                </c:rich>
              </c:tx>
              <c:numFmt formatCode="0.0%" sourceLinked="0"/>
              <c:spPr>
                <a:noFill/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0" tIns="19050" rIns="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>
                        <a:gd name="adj1" fmla="val 18750"/>
                        <a:gd name="adj2" fmla="val -8333"/>
                        <a:gd name="adj3" fmla="val 18750"/>
                        <a:gd name="adj4" fmla="val -16667"/>
                        <a:gd name="adj5" fmla="val 154153"/>
                        <a:gd name="adj6" fmla="val -15004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FF8-443B-B718-0A62877C26AE}"/>
                </c:ext>
              </c:extLst>
            </c:dLbl>
            <c:dLbl>
              <c:idx val="7"/>
              <c:layout>
                <c:manualLayout>
                  <c:x val="0.27441765091863518"/>
                  <c:y val="-9.7533675997578687E-2"/>
                </c:manualLayout>
              </c:layout>
              <c:tx>
                <c:rich>
                  <a:bodyPr/>
                  <a:lstStyle/>
                  <a:p>
                    <a:fld id="{246C7A4B-11FC-4EBF-9F4E-3BD172085C33}" type="CATEGORYNAME">
                      <a:rPr lang="uk-UA" smtClean="0"/>
                      <a:pPr/>
                      <a:t>[ІМ’Я КАТЕГОРІЇ]</a:t>
                    </a:fld>
                    <a:r>
                      <a:rPr lang="uk-UA" dirty="0" smtClean="0"/>
                      <a:t>; </a:t>
                    </a:r>
                    <a:fld id="{01A060BB-B88D-4AEF-B24F-72BA7DA469CE}" type="PERCENTAGE">
                      <a:rPr lang="uk-UA" baseline="0" smtClean="0"/>
                      <a:pPr/>
                      <a:t>[ВІДСОТОК]</a:t>
                    </a:fld>
                    <a:endParaRPr lang="uk-UA" dirty="0" smtClean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08017243812262"/>
                      <c:h val="6.921799377186532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BFF8-443B-B718-0A62877C26AE}"/>
                </c:ext>
              </c:extLst>
            </c:dLbl>
            <c:numFmt formatCode="0.0%" sourceLinked="0"/>
            <c:spPr>
              <a:noFill/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0" tIns="19050" rIns="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accentCallout2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Аркуш6!$A$1:$A$8</c:f>
              <c:strCache>
                <c:ptCount val="8"/>
                <c:pt idx="0">
                  <c:v>Грошові кошти на рахунках банківських установ</c:v>
                </c:pt>
                <c:pt idx="1">
                  <c:v>Цінні папери, дохід за якими гарантовано КМУ</c:v>
                </c:pt>
                <c:pt idx="2">
                  <c:v>Облігації підприємств</c:v>
                </c:pt>
                <c:pt idx="3">
                  <c:v>Об'єкти нерухомості</c:v>
                </c:pt>
                <c:pt idx="4">
                  <c:v>Акції українських емітентів</c:v>
                </c:pt>
                <c:pt idx="5">
                  <c:v>Акції іноземних емітентів</c:v>
                </c:pt>
                <c:pt idx="6">
                  <c:v>Дебіторська заборгованість</c:v>
                </c:pt>
                <c:pt idx="7">
                  <c:v>Інші активи</c:v>
                </c:pt>
              </c:strCache>
            </c:strRef>
          </c:cat>
          <c:val>
            <c:numRef>
              <c:f>Аркуш6!$B$1:$B$8</c:f>
              <c:numCache>
                <c:formatCode>General</c:formatCode>
                <c:ptCount val="8"/>
                <c:pt idx="0">
                  <c:v>44.8</c:v>
                </c:pt>
                <c:pt idx="1">
                  <c:v>40.799999999999997</c:v>
                </c:pt>
                <c:pt idx="2">
                  <c:v>8.1999999999999993</c:v>
                </c:pt>
                <c:pt idx="3">
                  <c:v>2.5</c:v>
                </c:pt>
                <c:pt idx="4">
                  <c:v>0.5</c:v>
                </c:pt>
                <c:pt idx="5">
                  <c:v>0.1</c:v>
                </c:pt>
                <c:pt idx="6">
                  <c:v>1.7</c:v>
                </c:pt>
                <c:pt idx="7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FF8-443B-B718-0A62877C2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D29500"/>
            </a:solidFill>
          </c:spPr>
          <c:dPt>
            <c:idx val="0"/>
            <c:bubble3D val="0"/>
            <c:spPr>
              <a:solidFill>
                <a:srgbClr val="008FA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1E-409F-8357-3CB5C735FFF1}"/>
              </c:ext>
            </c:extLst>
          </c:dPt>
          <c:dPt>
            <c:idx val="1"/>
            <c:bubble3D val="0"/>
            <c:spPr>
              <a:solidFill>
                <a:srgbClr val="7D7E5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1E-409F-8357-3CB5C735FFF1}"/>
              </c:ext>
            </c:extLst>
          </c:dPt>
          <c:cat>
            <c:strRef>
              <c:f>Аркуш6!$A$12:$A$13</c:f>
              <c:strCache>
                <c:ptCount val="2"/>
                <c:pt idx="0">
                  <c:v>Фіксована дохідність</c:v>
                </c:pt>
                <c:pt idx="1">
                  <c:v>Нефіксована дохідність</c:v>
                </c:pt>
              </c:strCache>
            </c:strRef>
          </c:cat>
          <c:val>
            <c:numRef>
              <c:f>Аркуш6!$B$12:$B$13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1E-409F-8357-3CB5C735F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D29500"/>
            </a:solidFill>
          </c:spPr>
          <c:dPt>
            <c:idx val="0"/>
            <c:bubble3D val="0"/>
            <c:spPr>
              <a:solidFill>
                <a:srgbClr val="008FA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C0-47A0-98B3-C1C47E22F2CF}"/>
              </c:ext>
            </c:extLst>
          </c:dPt>
          <c:dPt>
            <c:idx val="1"/>
            <c:bubble3D val="0"/>
            <c:spPr>
              <a:solidFill>
                <a:srgbClr val="7D7E5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C0-47A0-98B3-C1C47E22F2CF}"/>
              </c:ext>
            </c:extLst>
          </c:dPt>
          <c:cat>
            <c:strRef>
              <c:f>Аркуш6!$A$14:$A$15</c:f>
              <c:strCache>
                <c:ptCount val="2"/>
                <c:pt idx="0">
                  <c:v>Фіксована дохідність</c:v>
                </c:pt>
                <c:pt idx="1">
                  <c:v>Нефіксована дохідність</c:v>
                </c:pt>
              </c:strCache>
            </c:strRef>
          </c:cat>
          <c:val>
            <c:numRef>
              <c:f>Аркуш6!$B$14:$B$15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C0-47A0-98B3-C1C47E22F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8FA3"/>
            </a:solidFill>
          </c:spPr>
          <c:dPt>
            <c:idx val="0"/>
            <c:bubble3D val="0"/>
            <c:spPr>
              <a:solidFill>
                <a:srgbClr val="7D7E5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42-4817-AD86-BC6E9D3DAED0}"/>
              </c:ext>
            </c:extLst>
          </c:dPt>
          <c:dPt>
            <c:idx val="1"/>
            <c:bubble3D val="0"/>
            <c:spPr>
              <a:solidFill>
                <a:srgbClr val="008FA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42-4817-AD86-BC6E9D3DAED0}"/>
              </c:ext>
            </c:extLst>
          </c:dPt>
          <c:cat>
            <c:strRef>
              <c:f>Аркуш6!$A$16:$A$17</c:f>
              <c:strCache>
                <c:ptCount val="2"/>
                <c:pt idx="0">
                  <c:v>Фіксована дохідність</c:v>
                </c:pt>
                <c:pt idx="1">
                  <c:v>Нефіксована дохідність</c:v>
                </c:pt>
              </c:strCache>
            </c:strRef>
          </c:cat>
          <c:val>
            <c:numRef>
              <c:f>Аркуш6!$B$16:$B$17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42-4817-AD86-BC6E9D3DA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D295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16-4B53-A50D-CFB3B1520C93}"/>
              </c:ext>
            </c:extLst>
          </c:dPt>
          <c:dPt>
            <c:idx val="1"/>
            <c:bubble3D val="0"/>
            <c:spPr>
              <a:solidFill>
                <a:srgbClr val="419D7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16-4B53-A50D-CFB3B1520C93}"/>
              </c:ext>
            </c:extLst>
          </c:dPt>
          <c:dPt>
            <c:idx val="2"/>
            <c:bubble3D val="0"/>
            <c:spPr>
              <a:solidFill>
                <a:srgbClr val="7D7E5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16-4B53-A50D-CFB3B1520C93}"/>
              </c:ext>
            </c:extLst>
          </c:dPt>
          <c:dPt>
            <c:idx val="3"/>
            <c:bubble3D val="0"/>
            <c:spPr>
              <a:solidFill>
                <a:srgbClr val="2E6C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16-4B53-A50D-CFB3B1520C93}"/>
              </c:ext>
            </c:extLst>
          </c:dPt>
          <c:dPt>
            <c:idx val="4"/>
            <c:bubble3D val="0"/>
            <c:spPr>
              <a:solidFill>
                <a:srgbClr val="008FA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116-4B53-A50D-CFB3B1520C93}"/>
              </c:ext>
            </c:extLst>
          </c:dPt>
          <c:dLbls>
            <c:dLbl>
              <c:idx val="0"/>
              <c:layout>
                <c:manualLayout>
                  <c:x val="0.11137732427994186"/>
                  <c:y val="-0.1525283797342253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F4EC5C3-DF6D-4E34-8113-B0B14B164668}" type="CATEGORYNAME">
                      <a:rPr lang="uk-UA" smtClean="0"/>
                      <a:pPr>
                        <a:defRPr/>
                      </a:pPr>
                      <a:t>[ІМ’Я КАТЕГОРІЇ]</a:t>
                    </a:fld>
                    <a:endParaRPr lang="uk-U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335810080485145"/>
                      <c:h val="0.216415296961079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16-4B53-A50D-CFB3B1520C93}"/>
                </c:ext>
              </c:extLst>
            </c:dLbl>
            <c:dLbl>
              <c:idx val="1"/>
              <c:layout>
                <c:manualLayout>
                  <c:x val="5.5690635352514421E-3"/>
                  <c:y val="0.30472081578387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83E2760-19BD-4B17-BB84-0581D9175F51}" type="CATEGORYNAME">
                      <a:rPr lang="uk-UA" smtClean="0"/>
                      <a:pPr>
                        <a:defRPr/>
                      </a:pPr>
                      <a:t>[ІМ’Я КАТЕГОРІЇ]</a:t>
                    </a:fld>
                    <a:endParaRPr lang="uk-U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6112113551804498"/>
                      <c:h val="0.241271751415186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116-4B53-A50D-CFB3B1520C93}"/>
                </c:ext>
              </c:extLst>
            </c:dLbl>
            <c:dLbl>
              <c:idx val="2"/>
              <c:layout>
                <c:manualLayout>
                  <c:x val="-0.14478973227890701"/>
                  <c:y val="0.1620787519560742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826537-3E37-4AA8-AA72-0759F6FC43BC}" type="CATEGORYNAME">
                      <a:rPr lang="uk-UA" smtClean="0"/>
                      <a:pPr>
                        <a:defRPr/>
                      </a:pPr>
                      <a:t>[ІМ’Я КАТЕГОРІЇ]</a:t>
                    </a:fld>
                    <a:endParaRPr lang="uk-U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4556695877520499"/>
                      <c:h val="0.240690324859419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116-4B53-A50D-CFB3B1520C93}"/>
                </c:ext>
              </c:extLst>
            </c:dLbl>
            <c:dLbl>
              <c:idx val="3"/>
              <c:layout>
                <c:manualLayout>
                  <c:x val="-0.1392211072353319"/>
                  <c:y val="-0.14777768560700894"/>
                </c:manualLayout>
              </c:layout>
              <c:tx>
                <c:rich>
                  <a:bodyPr/>
                  <a:lstStyle/>
                  <a:p>
                    <a:fld id="{B92CF008-CAF6-4E04-B17E-C51ACCDDE286}" type="CATEGORYNAME">
                      <a:rPr lang="uk-UA" smtClean="0"/>
                      <a:pPr/>
                      <a:t>[ІМ’Я КАТЕГОРІЇ]</a:t>
                    </a:fld>
                    <a:endParaRPr lang="uk-UA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116-4B53-A50D-CFB3B1520C93}"/>
                </c:ext>
              </c:extLst>
            </c:dLbl>
            <c:dLbl>
              <c:idx val="4"/>
              <c:layout>
                <c:manualLayout>
                  <c:x val="-0.11694573007767881"/>
                  <c:y val="-0.17637981830513971"/>
                </c:manualLayout>
              </c:layout>
              <c:tx>
                <c:rich>
                  <a:bodyPr/>
                  <a:lstStyle/>
                  <a:p>
                    <a:fld id="{505FE7D0-653F-45B8-9D7D-B3D3599352DF}" type="CATEGORYNAME">
                      <a:rPr lang="uk-UA" smtClean="0"/>
                      <a:pPr/>
                      <a:t>[ІМ’Я КАТЕГОРІЇ]</a:t>
                    </a:fld>
                    <a:endParaRPr lang="uk-UA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116-4B53-A50D-CFB3B1520C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Аркуш6!$A$20:$A$24</c:f>
              <c:strCache>
                <c:ptCount val="5"/>
                <c:pt idx="0">
                  <c:v>Грошові кошти</c:v>
                </c:pt>
                <c:pt idx="1">
                  <c:v>Цінні папери, гарантовані державою</c:v>
                </c:pt>
                <c:pt idx="2">
                  <c:v>Облігації підприємств</c:v>
                </c:pt>
                <c:pt idx="3">
                  <c:v>Акції підприємств</c:v>
                </c:pt>
                <c:pt idx="4">
                  <c:v>Інші активи</c:v>
                </c:pt>
              </c:strCache>
            </c:strRef>
          </c:cat>
          <c:val>
            <c:numRef>
              <c:f>Аркуш6!$B$20:$B$24</c:f>
              <c:numCache>
                <c:formatCode>General</c:formatCode>
                <c:ptCount val="5"/>
                <c:pt idx="0">
                  <c:v>10</c:v>
                </c:pt>
                <c:pt idx="1">
                  <c:v>40</c:v>
                </c:pt>
                <c:pt idx="2">
                  <c:v>20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116-4B53-A50D-CFB3B1520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A363-83A5-4394-8BB6-9A63A9C8E40F}" type="datetimeFigureOut">
              <a:rPr lang="uk-UA" smtClean="0"/>
              <a:t>07.06.2018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3E31-2573-4AD7-8A59-F2D3E070A0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060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A363-83A5-4394-8BB6-9A63A9C8E40F}" type="datetimeFigureOut">
              <a:rPr lang="uk-UA" smtClean="0"/>
              <a:t>07.06.2018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3E31-2573-4AD7-8A59-F2D3E070A0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704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A363-83A5-4394-8BB6-9A63A9C8E40F}" type="datetimeFigureOut">
              <a:rPr lang="uk-UA" smtClean="0"/>
              <a:t>07.06.2018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3E31-2573-4AD7-8A59-F2D3E070A0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068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A363-83A5-4394-8BB6-9A63A9C8E40F}" type="datetimeFigureOut">
              <a:rPr lang="uk-UA" smtClean="0"/>
              <a:t>07.06.2018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3E31-2573-4AD7-8A59-F2D3E070A0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515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A363-83A5-4394-8BB6-9A63A9C8E40F}" type="datetimeFigureOut">
              <a:rPr lang="uk-UA" smtClean="0"/>
              <a:t>07.06.2018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3E31-2573-4AD7-8A59-F2D3E070A0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031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A363-83A5-4394-8BB6-9A63A9C8E40F}" type="datetimeFigureOut">
              <a:rPr lang="uk-UA" smtClean="0"/>
              <a:t>07.06.2018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3E31-2573-4AD7-8A59-F2D3E070A0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913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A363-83A5-4394-8BB6-9A63A9C8E40F}" type="datetimeFigureOut">
              <a:rPr lang="uk-UA" smtClean="0"/>
              <a:t>07.06.2018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3E31-2573-4AD7-8A59-F2D3E070A0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456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A363-83A5-4394-8BB6-9A63A9C8E40F}" type="datetimeFigureOut">
              <a:rPr lang="uk-UA" smtClean="0"/>
              <a:t>07.06.2018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3E31-2573-4AD7-8A59-F2D3E070A0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566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A363-83A5-4394-8BB6-9A63A9C8E40F}" type="datetimeFigureOut">
              <a:rPr lang="uk-UA" smtClean="0"/>
              <a:t>07.06.2018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3E31-2573-4AD7-8A59-F2D3E070A0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662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A363-83A5-4394-8BB6-9A63A9C8E40F}" type="datetimeFigureOut">
              <a:rPr lang="uk-UA" smtClean="0"/>
              <a:t>07.06.2018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3E31-2573-4AD7-8A59-F2D3E070A0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023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A363-83A5-4394-8BB6-9A63A9C8E40F}" type="datetimeFigureOut">
              <a:rPr lang="uk-UA" smtClean="0"/>
              <a:t>07.06.2018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3E31-2573-4AD7-8A59-F2D3E070A0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310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BA363-83A5-4394-8BB6-9A63A9C8E40F}" type="datetimeFigureOut">
              <a:rPr lang="uk-UA" smtClean="0"/>
              <a:t>07.06.2018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3E31-2573-4AD7-8A59-F2D3E070A04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871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3.jpeg"/><Relationship Id="rId7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4674" y="902200"/>
            <a:ext cx="8473440" cy="1831374"/>
          </a:xfrm>
        </p:spPr>
        <p:txBody>
          <a:bodyPr>
            <a:normAutofit fontScale="90000"/>
          </a:bodyPr>
          <a:lstStyle/>
          <a:p>
            <a:pPr algn="r">
              <a:lnSpc>
                <a:spcPct val="100000"/>
              </a:lnSpc>
            </a:pPr>
            <a:r>
              <a:rPr lang="ru-RU" sz="4800" dirty="0" smtClean="0">
                <a:ln w="9525">
                  <a:solidFill>
                    <a:srgbClr val="7D7E56"/>
                  </a:solidFill>
                  <a:prstDash val="solid"/>
                </a:ln>
                <a:solidFill>
                  <a:srgbClr val="419D7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КЛЮЧОВІ ПИТАННЯ </a:t>
            </a:r>
            <a:r>
              <a:rPr lang="ru-RU" sz="4000" dirty="0" smtClean="0">
                <a:ln w="9525">
                  <a:solidFill>
                    <a:srgbClr val="7D7E56"/>
                  </a:solidFill>
                  <a:prstDash val="solid"/>
                </a:ln>
                <a:solidFill>
                  <a:srgbClr val="419D7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РОЗБУДОВИ ДРУГОГО РІВНЯ ПЕНСІЙНОЇ СИСТЕМИ</a:t>
            </a:r>
            <a:endParaRPr lang="uk-UA" sz="2700" dirty="0">
              <a:ln w="9525">
                <a:solidFill>
                  <a:srgbClr val="7D7E56"/>
                </a:solidFill>
                <a:prstDash val="solid"/>
              </a:ln>
              <a:solidFill>
                <a:srgbClr val="419D7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5575" y="5897768"/>
            <a:ext cx="4472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dirty="0">
                <a:solidFill>
                  <a:srgbClr val="7D7E56"/>
                </a:solidFill>
                <a:latin typeface="Arial Narrow" panose="020B0606020202030204" pitchFamily="34" charset="0"/>
              </a:rPr>
              <a:t>Директорат розвитку соціального страхування</a:t>
            </a:r>
          </a:p>
          <a:p>
            <a:pPr algn="r"/>
            <a:r>
              <a:rPr lang="uk-UA" sz="1600">
                <a:solidFill>
                  <a:srgbClr val="7D7E56"/>
                </a:solidFill>
                <a:latin typeface="Arial Narrow" panose="020B0606020202030204" pitchFamily="34" charset="0"/>
              </a:rPr>
              <a:t>та пенсійного забезпечення</a:t>
            </a:r>
            <a:endParaRPr lang="uk-UA" sz="1600" dirty="0">
              <a:solidFill>
                <a:srgbClr val="7D7E56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ідзаголовок 2"/>
          <p:cNvSpPr txBox="1">
            <a:spLocks/>
          </p:cNvSpPr>
          <p:nvPr/>
        </p:nvSpPr>
        <p:spPr>
          <a:xfrm>
            <a:off x="1824717" y="3654453"/>
            <a:ext cx="5480858" cy="1588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uk-UA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МІНІСТЕРСТВО </a:t>
            </a:r>
          </a:p>
          <a:p>
            <a:pPr algn="l">
              <a:spcBef>
                <a:spcPts val="0"/>
              </a:spcBef>
            </a:pPr>
            <a:r>
              <a:rPr lang="uk-UA" sz="2800" dirty="0" smtClean="0">
                <a:solidFill>
                  <a:schemeClr val="bg1">
                    <a:lumMod val="95000"/>
                  </a:schemeClr>
                </a:solidFill>
              </a:rPr>
              <a:t>СОЦІАЛЬНОЇ ПОЛІТИКИ УКРАЇНИ</a:t>
            </a:r>
            <a:endParaRPr lang="uk-UA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Овал 57"/>
          <p:cNvSpPr/>
          <p:nvPr/>
        </p:nvSpPr>
        <p:spPr>
          <a:xfrm>
            <a:off x="7857768" y="3599878"/>
            <a:ext cx="1144757" cy="1144757"/>
          </a:xfrm>
          <a:prstGeom prst="ellipse">
            <a:avLst/>
          </a:prstGeom>
          <a:solidFill>
            <a:srgbClr val="008FA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5" name="Овал 144"/>
          <p:cNvSpPr/>
          <p:nvPr/>
        </p:nvSpPr>
        <p:spPr>
          <a:xfrm>
            <a:off x="7894338" y="4598018"/>
            <a:ext cx="495886" cy="495886"/>
          </a:xfrm>
          <a:prstGeom prst="ellipse">
            <a:avLst/>
          </a:prstGeom>
          <a:solidFill>
            <a:srgbClr val="419D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uk-UA" sz="1100" dirty="0" smtClean="0"/>
              <a:t>КУА</a:t>
            </a:r>
            <a:r>
              <a:rPr lang="en-US" sz="1100" dirty="0" smtClean="0"/>
              <a:t> n…</a:t>
            </a:r>
            <a:endParaRPr lang="uk-UA" sz="1100" dirty="0"/>
          </a:p>
        </p:txBody>
      </p:sp>
      <p:sp>
        <p:nvSpPr>
          <p:cNvPr id="144" name="Овал 143"/>
          <p:cNvSpPr/>
          <p:nvPr/>
        </p:nvSpPr>
        <p:spPr>
          <a:xfrm>
            <a:off x="7389338" y="4084240"/>
            <a:ext cx="609334" cy="609334"/>
          </a:xfrm>
          <a:prstGeom prst="ellipse">
            <a:avLst/>
          </a:prstGeom>
          <a:solidFill>
            <a:srgbClr val="419D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uk-UA" sz="1100" dirty="0" smtClean="0"/>
              <a:t>КУА</a:t>
            </a:r>
            <a:r>
              <a:rPr lang="en-US" sz="1100" dirty="0" smtClean="0"/>
              <a:t> </a:t>
            </a:r>
            <a:r>
              <a:rPr lang="uk-UA" sz="1100" dirty="0" smtClean="0"/>
              <a:t>2</a:t>
            </a:r>
            <a:endParaRPr lang="uk-UA" sz="1100" dirty="0"/>
          </a:p>
        </p:txBody>
      </p:sp>
      <p:cxnSp>
        <p:nvCxnSpPr>
          <p:cNvPr id="109" name="Пряма зі стрілкою 108"/>
          <p:cNvCxnSpPr>
            <a:endCxn id="67" idx="0"/>
          </p:cNvCxnSpPr>
          <p:nvPr/>
        </p:nvCxnSpPr>
        <p:spPr>
          <a:xfrm>
            <a:off x="10164543" y="2635606"/>
            <a:ext cx="262493" cy="2619596"/>
          </a:xfrm>
          <a:prstGeom prst="straightConnector1">
            <a:avLst/>
          </a:prstGeom>
          <a:ln w="158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937589" y="3004483"/>
            <a:ext cx="1803861" cy="1803861"/>
          </a:xfrm>
          <a:prstGeom prst="ellipse">
            <a:avLst/>
          </a:prstGeom>
          <a:solidFill>
            <a:srgbClr val="008FA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996"/>
            <a:ext cx="12192000" cy="8255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976298" y="4473805"/>
            <a:ext cx="781397" cy="781397"/>
          </a:xfrm>
          <a:prstGeom prst="ellipse">
            <a:avLst/>
          </a:prstGeom>
          <a:solidFill>
            <a:srgbClr val="419D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КУА 2</a:t>
            </a:r>
            <a:endParaRPr lang="uk-UA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932" t="8375" r="39929" b="8375"/>
          <a:stretch/>
        </p:blipFill>
        <p:spPr>
          <a:xfrm flipH="1">
            <a:off x="3006699" y="1989644"/>
            <a:ext cx="282632" cy="6572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932" t="8375" r="39929" b="8375"/>
          <a:stretch/>
        </p:blipFill>
        <p:spPr>
          <a:xfrm flipH="1">
            <a:off x="3304537" y="1989644"/>
            <a:ext cx="282632" cy="657204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376604" y="3772442"/>
            <a:ext cx="781397" cy="781397"/>
          </a:xfrm>
          <a:prstGeom prst="ellipse">
            <a:avLst/>
          </a:prstGeom>
          <a:solidFill>
            <a:srgbClr val="419D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КУА 1</a:t>
            </a:r>
            <a:endParaRPr lang="uk-UA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9932" t="8375" r="39929" b="8375"/>
          <a:stretch/>
        </p:blipFill>
        <p:spPr>
          <a:xfrm flipH="1">
            <a:off x="1305100" y="1989644"/>
            <a:ext cx="282632" cy="657204"/>
          </a:xfrm>
          <a:prstGeom prst="rect">
            <a:avLst/>
          </a:prstGeom>
          <a:noFill/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9932" t="8375" r="39929" b="8375"/>
          <a:stretch/>
        </p:blipFill>
        <p:spPr>
          <a:xfrm flipH="1">
            <a:off x="1587732" y="1989644"/>
            <a:ext cx="282632" cy="657204"/>
          </a:xfrm>
          <a:prstGeom prst="rect">
            <a:avLst/>
          </a:prstGeom>
          <a:noFill/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9932" t="8375" r="39929" b="8375"/>
          <a:stretch/>
        </p:blipFill>
        <p:spPr>
          <a:xfrm flipH="1">
            <a:off x="1878676" y="1989644"/>
            <a:ext cx="282632" cy="657204"/>
          </a:xfrm>
          <a:prstGeom prst="rect">
            <a:avLst/>
          </a:prstGeom>
          <a:noFill/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9932" t="8375" r="39929" b="8375"/>
          <a:stretch/>
        </p:blipFill>
        <p:spPr>
          <a:xfrm flipH="1">
            <a:off x="2140764" y="1989644"/>
            <a:ext cx="282632" cy="657204"/>
          </a:xfrm>
          <a:prstGeom prst="rect">
            <a:avLst/>
          </a:prstGeom>
          <a:noFill/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9932" t="8375" r="39929" b="8375"/>
          <a:stretch/>
        </p:blipFill>
        <p:spPr>
          <a:xfrm flipH="1">
            <a:off x="2423393" y="1989644"/>
            <a:ext cx="282632" cy="657204"/>
          </a:xfrm>
          <a:prstGeom prst="rect">
            <a:avLst/>
          </a:prstGeom>
          <a:noFill/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9932" t="8375" r="39929" b="8375"/>
          <a:stretch/>
        </p:blipFill>
        <p:spPr>
          <a:xfrm flipH="1">
            <a:off x="2706015" y="1989644"/>
            <a:ext cx="282632" cy="657204"/>
          </a:xfrm>
          <a:prstGeom prst="rect">
            <a:avLst/>
          </a:prstGeom>
          <a:noFill/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932" t="8375" r="39929" b="8375"/>
          <a:stretch/>
        </p:blipFill>
        <p:spPr>
          <a:xfrm flipH="1">
            <a:off x="10004265" y="1989644"/>
            <a:ext cx="282632" cy="65720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932" t="8375" r="39929" b="8375"/>
          <a:stretch/>
        </p:blipFill>
        <p:spPr>
          <a:xfrm flipH="1">
            <a:off x="10302103" y="1989644"/>
            <a:ext cx="282632" cy="65720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9932" t="8375" r="39929" b="8375"/>
          <a:stretch/>
        </p:blipFill>
        <p:spPr>
          <a:xfrm flipH="1">
            <a:off x="8302666" y="1989644"/>
            <a:ext cx="282632" cy="657204"/>
          </a:xfrm>
          <a:prstGeom prst="rect">
            <a:avLst/>
          </a:prstGeom>
          <a:noFill/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932" t="8375" r="39929" b="8375"/>
          <a:stretch/>
        </p:blipFill>
        <p:spPr>
          <a:xfrm flipH="1">
            <a:off x="8585298" y="1989644"/>
            <a:ext cx="282632" cy="657204"/>
          </a:xfrm>
          <a:prstGeom prst="rect">
            <a:avLst/>
          </a:prstGeom>
          <a:noFill/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932" t="8375" r="39929" b="8375"/>
          <a:stretch/>
        </p:blipFill>
        <p:spPr>
          <a:xfrm flipH="1">
            <a:off x="8876242" y="1989644"/>
            <a:ext cx="282632" cy="657204"/>
          </a:xfrm>
          <a:prstGeom prst="rect">
            <a:avLst/>
          </a:prstGeom>
          <a:noFill/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932" t="8375" r="39929" b="8375"/>
          <a:stretch/>
        </p:blipFill>
        <p:spPr>
          <a:xfrm flipH="1">
            <a:off x="9138330" y="1989644"/>
            <a:ext cx="282632" cy="657204"/>
          </a:xfrm>
          <a:prstGeom prst="rect">
            <a:avLst/>
          </a:prstGeom>
          <a:noFill/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932" t="8375" r="39929" b="8375"/>
          <a:stretch/>
        </p:blipFill>
        <p:spPr>
          <a:xfrm flipH="1">
            <a:off x="9420959" y="1989644"/>
            <a:ext cx="282632" cy="657204"/>
          </a:xfrm>
          <a:prstGeom prst="rect">
            <a:avLst/>
          </a:prstGeom>
          <a:noFill/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932" t="8375" r="39929" b="8375"/>
          <a:stretch/>
        </p:blipFill>
        <p:spPr>
          <a:xfrm flipH="1">
            <a:off x="9703581" y="1989644"/>
            <a:ext cx="282632" cy="657204"/>
          </a:xfrm>
          <a:prstGeom prst="rect">
            <a:avLst/>
          </a:prstGeom>
          <a:noFill/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9932" t="8375" r="39929" b="8375"/>
          <a:stretch/>
        </p:blipFill>
        <p:spPr>
          <a:xfrm flipH="1">
            <a:off x="7439564" y="1989644"/>
            <a:ext cx="282632" cy="657204"/>
          </a:xfrm>
          <a:prstGeom prst="rect">
            <a:avLst/>
          </a:prstGeom>
          <a:noFill/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9932" t="8375" r="39929" b="8375"/>
          <a:stretch/>
        </p:blipFill>
        <p:spPr>
          <a:xfrm flipH="1">
            <a:off x="7722196" y="1989644"/>
            <a:ext cx="282632" cy="657204"/>
          </a:xfrm>
          <a:prstGeom prst="rect">
            <a:avLst/>
          </a:prstGeom>
          <a:noFill/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9932" t="8375" r="39929" b="8375"/>
          <a:stretch/>
        </p:blipFill>
        <p:spPr>
          <a:xfrm flipH="1">
            <a:off x="8013140" y="1989644"/>
            <a:ext cx="282632" cy="657204"/>
          </a:xfrm>
          <a:prstGeom prst="rect">
            <a:avLst/>
          </a:prstGeom>
          <a:noFill/>
        </p:spPr>
      </p:pic>
      <p:sp>
        <p:nvSpPr>
          <p:cNvPr id="60" name="Овал 59"/>
          <p:cNvSpPr/>
          <p:nvPr/>
        </p:nvSpPr>
        <p:spPr>
          <a:xfrm>
            <a:off x="3189361" y="3024800"/>
            <a:ext cx="699732" cy="699732"/>
          </a:xfrm>
          <a:prstGeom prst="ellipse">
            <a:avLst/>
          </a:prstGeom>
          <a:solidFill>
            <a:srgbClr val="7D7E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sz="1200" dirty="0" smtClean="0"/>
              <a:t>НПФ 1</a:t>
            </a:r>
            <a:endParaRPr lang="uk-UA" sz="1200" dirty="0"/>
          </a:p>
        </p:txBody>
      </p:sp>
      <p:sp>
        <p:nvSpPr>
          <p:cNvPr id="61" name="Овал 60"/>
          <p:cNvSpPr/>
          <p:nvPr/>
        </p:nvSpPr>
        <p:spPr>
          <a:xfrm>
            <a:off x="3189360" y="3998878"/>
            <a:ext cx="699733" cy="699733"/>
          </a:xfrm>
          <a:prstGeom prst="ellipse">
            <a:avLst/>
          </a:prstGeom>
          <a:solidFill>
            <a:srgbClr val="7D7E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/>
              <a:t>НПФ </a:t>
            </a:r>
            <a:r>
              <a:rPr lang="en-US" sz="1200" dirty="0" smtClean="0"/>
              <a:t>n…</a:t>
            </a:r>
            <a:endParaRPr lang="uk-UA" sz="1200" dirty="0"/>
          </a:p>
        </p:txBody>
      </p:sp>
      <p:sp>
        <p:nvSpPr>
          <p:cNvPr id="63" name="Овал 62"/>
          <p:cNvSpPr/>
          <p:nvPr/>
        </p:nvSpPr>
        <p:spPr>
          <a:xfrm>
            <a:off x="1977062" y="4489022"/>
            <a:ext cx="781397" cy="781397"/>
          </a:xfrm>
          <a:prstGeom prst="ellipse">
            <a:avLst/>
          </a:prstGeom>
          <a:solidFill>
            <a:srgbClr val="419D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КУА</a:t>
            </a:r>
            <a:r>
              <a:rPr lang="en-US" dirty="0" smtClean="0"/>
              <a:t> n…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64" name="Овал 63"/>
          <p:cNvSpPr/>
          <p:nvPr/>
        </p:nvSpPr>
        <p:spPr>
          <a:xfrm>
            <a:off x="7609825" y="3544403"/>
            <a:ext cx="495886" cy="495886"/>
          </a:xfrm>
          <a:prstGeom prst="ellipse">
            <a:avLst/>
          </a:prstGeom>
          <a:solidFill>
            <a:srgbClr val="419D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uk-UA" sz="1100" dirty="0" smtClean="0"/>
              <a:t>КУА</a:t>
            </a:r>
            <a:r>
              <a:rPr lang="en-US" sz="1100" dirty="0" smtClean="0"/>
              <a:t> 1</a:t>
            </a:r>
            <a:endParaRPr lang="uk-UA" sz="1100" dirty="0"/>
          </a:p>
        </p:txBody>
      </p:sp>
      <p:sp>
        <p:nvSpPr>
          <p:cNvPr id="65" name="Овал 64"/>
          <p:cNvSpPr/>
          <p:nvPr/>
        </p:nvSpPr>
        <p:spPr>
          <a:xfrm>
            <a:off x="10668189" y="2874994"/>
            <a:ext cx="959129" cy="959129"/>
          </a:xfrm>
          <a:prstGeom prst="ellipse">
            <a:avLst/>
          </a:prstGeom>
          <a:solidFill>
            <a:srgbClr val="7D7E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НПФ 2</a:t>
            </a:r>
            <a:endParaRPr lang="uk-UA" sz="1400" dirty="0"/>
          </a:p>
        </p:txBody>
      </p:sp>
      <p:sp>
        <p:nvSpPr>
          <p:cNvPr id="66" name="Овал 65"/>
          <p:cNvSpPr/>
          <p:nvPr/>
        </p:nvSpPr>
        <p:spPr>
          <a:xfrm>
            <a:off x="10502975" y="4184148"/>
            <a:ext cx="781397" cy="781397"/>
          </a:xfrm>
          <a:prstGeom prst="ellipse">
            <a:avLst/>
          </a:prstGeom>
          <a:solidFill>
            <a:srgbClr val="7D7E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НПФ 3</a:t>
            </a:r>
            <a:endParaRPr lang="uk-UA" sz="1050" dirty="0"/>
          </a:p>
        </p:txBody>
      </p:sp>
      <p:sp>
        <p:nvSpPr>
          <p:cNvPr id="67" name="Овал 66"/>
          <p:cNvSpPr/>
          <p:nvPr/>
        </p:nvSpPr>
        <p:spPr>
          <a:xfrm>
            <a:off x="10112277" y="5255202"/>
            <a:ext cx="629517" cy="629517"/>
          </a:xfrm>
          <a:prstGeom prst="ellipse">
            <a:avLst/>
          </a:prstGeom>
          <a:solidFill>
            <a:srgbClr val="7D7E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НПФ</a:t>
            </a:r>
            <a:r>
              <a:rPr lang="en-US" sz="1050" dirty="0" smtClean="0"/>
              <a:t> n…</a:t>
            </a:r>
            <a:r>
              <a:rPr lang="ru-RU" sz="1050" dirty="0" smtClean="0"/>
              <a:t> </a:t>
            </a:r>
            <a:endParaRPr lang="uk-UA" sz="1050" dirty="0"/>
          </a:p>
        </p:txBody>
      </p:sp>
      <p:sp>
        <p:nvSpPr>
          <p:cNvPr id="68" name="Овал 67"/>
          <p:cNvSpPr/>
          <p:nvPr/>
        </p:nvSpPr>
        <p:spPr>
          <a:xfrm>
            <a:off x="9168619" y="3170707"/>
            <a:ext cx="1131785" cy="1131785"/>
          </a:xfrm>
          <a:prstGeom prst="ellipse">
            <a:avLst/>
          </a:prstGeom>
          <a:solidFill>
            <a:srgbClr val="7D7E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НПФ 1</a:t>
            </a:r>
            <a:endParaRPr lang="uk-UA" dirty="0"/>
          </a:p>
        </p:txBody>
      </p:sp>
      <p:sp>
        <p:nvSpPr>
          <p:cNvPr id="69" name="Овал 68"/>
          <p:cNvSpPr/>
          <p:nvPr/>
        </p:nvSpPr>
        <p:spPr>
          <a:xfrm>
            <a:off x="8998199" y="4553839"/>
            <a:ext cx="908101" cy="908101"/>
          </a:xfrm>
          <a:prstGeom prst="ellipse">
            <a:avLst/>
          </a:prstGeom>
          <a:solidFill>
            <a:srgbClr val="7D7E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НПФ 4</a:t>
            </a:r>
            <a:endParaRPr lang="uk-UA" sz="1200" dirty="0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932" t="8375" r="39929" b="8375"/>
          <a:stretch/>
        </p:blipFill>
        <p:spPr>
          <a:xfrm flipH="1">
            <a:off x="10900625" y="1989644"/>
            <a:ext cx="282632" cy="657204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932" t="8375" r="39929" b="8375"/>
          <a:stretch/>
        </p:blipFill>
        <p:spPr>
          <a:xfrm flipH="1">
            <a:off x="11198463" y="1989644"/>
            <a:ext cx="282632" cy="657204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932" t="8375" r="39929" b="8375"/>
          <a:stretch/>
        </p:blipFill>
        <p:spPr>
          <a:xfrm flipH="1">
            <a:off x="10599941" y="1989644"/>
            <a:ext cx="282632" cy="657204"/>
          </a:xfrm>
          <a:prstGeom prst="rect">
            <a:avLst/>
          </a:prstGeom>
          <a:noFill/>
        </p:spPr>
      </p:pic>
      <p:cxnSp>
        <p:nvCxnSpPr>
          <p:cNvPr id="77" name="Пряма зі стрілкою 76"/>
          <p:cNvCxnSpPr>
            <a:stCxn id="25" idx="2"/>
          </p:cNvCxnSpPr>
          <p:nvPr/>
        </p:nvCxnSpPr>
        <p:spPr>
          <a:xfrm>
            <a:off x="1446416" y="2646848"/>
            <a:ext cx="423948" cy="135203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 зі стрілкою 77"/>
          <p:cNvCxnSpPr/>
          <p:nvPr/>
        </p:nvCxnSpPr>
        <p:spPr>
          <a:xfrm>
            <a:off x="1733435" y="2646848"/>
            <a:ext cx="123698" cy="134505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 зі стрілкою 78"/>
          <p:cNvCxnSpPr/>
          <p:nvPr/>
        </p:nvCxnSpPr>
        <p:spPr>
          <a:xfrm flipH="1">
            <a:off x="1857133" y="2639872"/>
            <a:ext cx="174867" cy="126654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 зі стрілкою 79"/>
          <p:cNvCxnSpPr/>
          <p:nvPr/>
        </p:nvCxnSpPr>
        <p:spPr>
          <a:xfrm flipH="1">
            <a:off x="1882345" y="2649497"/>
            <a:ext cx="408896" cy="125691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 зі стрілкою 80"/>
          <p:cNvCxnSpPr/>
          <p:nvPr/>
        </p:nvCxnSpPr>
        <p:spPr>
          <a:xfrm flipH="1">
            <a:off x="1875512" y="2646848"/>
            <a:ext cx="704075" cy="125956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 зі стрілкою 81"/>
          <p:cNvCxnSpPr/>
          <p:nvPr/>
        </p:nvCxnSpPr>
        <p:spPr>
          <a:xfrm flipH="1">
            <a:off x="1834929" y="2646848"/>
            <a:ext cx="1012823" cy="1259565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 зі стрілкою 87"/>
          <p:cNvCxnSpPr/>
          <p:nvPr/>
        </p:nvCxnSpPr>
        <p:spPr>
          <a:xfrm flipH="1">
            <a:off x="1072955" y="3906413"/>
            <a:ext cx="788378" cy="20941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 зі стрілкою 89"/>
          <p:cNvCxnSpPr/>
          <p:nvPr/>
        </p:nvCxnSpPr>
        <p:spPr>
          <a:xfrm flipH="1">
            <a:off x="1487274" y="3935583"/>
            <a:ext cx="394189" cy="67219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 зі стрілкою 91"/>
          <p:cNvCxnSpPr/>
          <p:nvPr/>
        </p:nvCxnSpPr>
        <p:spPr>
          <a:xfrm>
            <a:off x="1885860" y="3935220"/>
            <a:ext cx="415405" cy="72340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 зі стрілкою 95"/>
          <p:cNvCxnSpPr/>
          <p:nvPr/>
        </p:nvCxnSpPr>
        <p:spPr>
          <a:xfrm flipH="1">
            <a:off x="1885570" y="2639872"/>
            <a:ext cx="1261103" cy="1288372"/>
          </a:xfrm>
          <a:prstGeom prst="straightConnector1">
            <a:avLst/>
          </a:prstGeom>
          <a:ln w="158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 зі стрілкою 97"/>
          <p:cNvCxnSpPr/>
          <p:nvPr/>
        </p:nvCxnSpPr>
        <p:spPr>
          <a:xfrm flipH="1">
            <a:off x="1011259" y="3906413"/>
            <a:ext cx="906974" cy="121235"/>
          </a:xfrm>
          <a:prstGeom prst="straightConnector1">
            <a:avLst/>
          </a:prstGeom>
          <a:ln w="158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 зі стрілкою 101"/>
          <p:cNvCxnSpPr/>
          <p:nvPr/>
        </p:nvCxnSpPr>
        <p:spPr>
          <a:xfrm>
            <a:off x="3434128" y="2639872"/>
            <a:ext cx="52176" cy="434431"/>
          </a:xfrm>
          <a:prstGeom prst="straightConnector1">
            <a:avLst/>
          </a:prstGeom>
          <a:ln w="158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 зі стрілкою 103"/>
          <p:cNvCxnSpPr/>
          <p:nvPr/>
        </p:nvCxnSpPr>
        <p:spPr>
          <a:xfrm flipH="1">
            <a:off x="8433031" y="2639872"/>
            <a:ext cx="294334" cy="1475952"/>
          </a:xfrm>
          <a:prstGeom prst="straightConnector1">
            <a:avLst/>
          </a:prstGeom>
          <a:ln w="158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 зі стрілкою 104"/>
          <p:cNvCxnSpPr/>
          <p:nvPr/>
        </p:nvCxnSpPr>
        <p:spPr>
          <a:xfrm>
            <a:off x="9022707" y="2639872"/>
            <a:ext cx="364561" cy="2140403"/>
          </a:xfrm>
          <a:prstGeom prst="straightConnector1">
            <a:avLst/>
          </a:prstGeom>
          <a:ln w="158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 зі стрілкою 105"/>
          <p:cNvCxnSpPr/>
          <p:nvPr/>
        </p:nvCxnSpPr>
        <p:spPr>
          <a:xfrm>
            <a:off x="9272729" y="2639872"/>
            <a:ext cx="351332" cy="831964"/>
          </a:xfrm>
          <a:prstGeom prst="straightConnector1">
            <a:avLst/>
          </a:prstGeom>
          <a:ln w="158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 зі стрілкою 106"/>
          <p:cNvCxnSpPr/>
          <p:nvPr/>
        </p:nvCxnSpPr>
        <p:spPr>
          <a:xfrm>
            <a:off x="9568626" y="2646848"/>
            <a:ext cx="99841" cy="707710"/>
          </a:xfrm>
          <a:prstGeom prst="straightConnector1">
            <a:avLst/>
          </a:prstGeom>
          <a:ln w="158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 зі стрілкою 107"/>
          <p:cNvCxnSpPr/>
          <p:nvPr/>
        </p:nvCxnSpPr>
        <p:spPr>
          <a:xfrm flipH="1">
            <a:off x="9738158" y="2635607"/>
            <a:ext cx="89548" cy="718951"/>
          </a:xfrm>
          <a:prstGeom prst="straightConnector1">
            <a:avLst/>
          </a:prstGeom>
          <a:ln w="158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/>
          <p:cNvCxnSpPr/>
          <p:nvPr/>
        </p:nvCxnSpPr>
        <p:spPr>
          <a:xfrm>
            <a:off x="10443347" y="2624068"/>
            <a:ext cx="387819" cy="1672855"/>
          </a:xfrm>
          <a:prstGeom prst="straightConnector1">
            <a:avLst/>
          </a:prstGeom>
          <a:ln w="158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 зі стрілкою 110"/>
          <p:cNvCxnSpPr/>
          <p:nvPr/>
        </p:nvCxnSpPr>
        <p:spPr>
          <a:xfrm>
            <a:off x="10721994" y="2628448"/>
            <a:ext cx="229147" cy="542259"/>
          </a:xfrm>
          <a:prstGeom prst="straightConnector1">
            <a:avLst/>
          </a:prstGeom>
          <a:ln w="158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 зі стрілкою 111"/>
          <p:cNvCxnSpPr/>
          <p:nvPr/>
        </p:nvCxnSpPr>
        <p:spPr>
          <a:xfrm>
            <a:off x="11037884" y="2646847"/>
            <a:ext cx="52176" cy="434431"/>
          </a:xfrm>
          <a:prstGeom prst="straightConnector1">
            <a:avLst/>
          </a:prstGeom>
          <a:ln w="158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 зі стрілкою 112"/>
          <p:cNvCxnSpPr/>
          <p:nvPr/>
        </p:nvCxnSpPr>
        <p:spPr>
          <a:xfrm flipH="1">
            <a:off x="11211370" y="2646847"/>
            <a:ext cx="124221" cy="523860"/>
          </a:xfrm>
          <a:prstGeom prst="straightConnector1">
            <a:avLst/>
          </a:prstGeom>
          <a:ln w="158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 зі стрілкою 122"/>
          <p:cNvCxnSpPr/>
          <p:nvPr/>
        </p:nvCxnSpPr>
        <p:spPr>
          <a:xfrm flipH="1">
            <a:off x="7865397" y="4087235"/>
            <a:ext cx="576515" cy="307252"/>
          </a:xfrm>
          <a:prstGeom prst="straightConnector1">
            <a:avLst/>
          </a:prstGeom>
          <a:ln w="158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 зі стрілкою 124"/>
          <p:cNvCxnSpPr/>
          <p:nvPr/>
        </p:nvCxnSpPr>
        <p:spPr>
          <a:xfrm>
            <a:off x="7596965" y="2626442"/>
            <a:ext cx="860443" cy="144863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 зі стрілкою 125"/>
          <p:cNvCxnSpPr/>
          <p:nvPr/>
        </p:nvCxnSpPr>
        <p:spPr>
          <a:xfrm>
            <a:off x="7895228" y="2635606"/>
            <a:ext cx="534918" cy="143030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 зі стрілкою 126"/>
          <p:cNvCxnSpPr/>
          <p:nvPr/>
        </p:nvCxnSpPr>
        <p:spPr>
          <a:xfrm>
            <a:off x="8154759" y="2635606"/>
            <a:ext cx="298816" cy="142304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 зі стрілкою 127"/>
          <p:cNvCxnSpPr/>
          <p:nvPr/>
        </p:nvCxnSpPr>
        <p:spPr>
          <a:xfrm>
            <a:off x="8453575" y="2635606"/>
            <a:ext cx="0" cy="145162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 зі стрілкою 132"/>
          <p:cNvCxnSpPr/>
          <p:nvPr/>
        </p:nvCxnSpPr>
        <p:spPr>
          <a:xfrm flipH="1" flipV="1">
            <a:off x="7914871" y="3893612"/>
            <a:ext cx="585029" cy="16532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 зі стрілкою 134"/>
          <p:cNvCxnSpPr/>
          <p:nvPr/>
        </p:nvCxnSpPr>
        <p:spPr>
          <a:xfrm flipH="1">
            <a:off x="7818897" y="4087235"/>
            <a:ext cx="623015" cy="17200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 зі стрілкою 136"/>
          <p:cNvCxnSpPr/>
          <p:nvPr/>
        </p:nvCxnSpPr>
        <p:spPr>
          <a:xfrm flipH="1">
            <a:off x="8175975" y="4051618"/>
            <a:ext cx="273417" cy="68005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0" y="39335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8FA3"/>
                </a:solidFill>
                <a:latin typeface="Arial Narrow" panose="020B0606020202030204" pitchFamily="34" charset="0"/>
              </a:rPr>
              <a:t>ІНСТИТУЦІЙНА МОДЕЛЬ</a:t>
            </a:r>
            <a:endParaRPr lang="ru-RU" sz="500" b="1" dirty="0">
              <a:solidFill>
                <a:srgbClr val="008FA3"/>
              </a:solidFill>
              <a:latin typeface="Arial Narrow" panose="020B0606020202030204" pitchFamily="34" charset="0"/>
            </a:endParaRPr>
          </a:p>
        </p:txBody>
      </p:sp>
      <p:pic>
        <p:nvPicPr>
          <p:cNvPr id="14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6" t="2916" r="17894" b="73505"/>
          <a:stretch/>
        </p:blipFill>
        <p:spPr bwMode="auto">
          <a:xfrm>
            <a:off x="3336913" y="6069758"/>
            <a:ext cx="929039" cy="5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TextBox 141"/>
          <p:cNvSpPr txBox="1"/>
          <p:nvPr/>
        </p:nvSpPr>
        <p:spPr>
          <a:xfrm>
            <a:off x="4162494" y="6037151"/>
            <a:ext cx="4866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2E6CA4"/>
                </a:solidFill>
              </a:rPr>
              <a:t>Пенсійний фонд України здійснює персоніфікований облік учасників та їх внесків</a:t>
            </a:r>
            <a:endParaRPr lang="uk-UA" dirty="0">
              <a:solidFill>
                <a:srgbClr val="2E6CA4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1114081" y="3481573"/>
            <a:ext cx="668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НФ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8389606" y="4135154"/>
            <a:ext cx="668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НФ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148" name="Стрілка вправо 147"/>
          <p:cNvSpPr/>
          <p:nvPr/>
        </p:nvSpPr>
        <p:spPr>
          <a:xfrm>
            <a:off x="4208599" y="1596353"/>
            <a:ext cx="3154609" cy="4198723"/>
          </a:xfrm>
          <a:prstGeom prst="rightArrow">
            <a:avLst>
              <a:gd name="adj1" fmla="val 72206"/>
              <a:gd name="adj2" fmla="val 49664"/>
            </a:avLst>
          </a:prstGeom>
          <a:solidFill>
            <a:srgbClr val="419D78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9" name="TextBox 148"/>
          <p:cNvSpPr txBox="1"/>
          <p:nvPr/>
        </p:nvSpPr>
        <p:spPr>
          <a:xfrm>
            <a:off x="664144" y="1664778"/>
            <a:ext cx="229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2E6CA4"/>
                </a:solidFill>
              </a:rPr>
              <a:t>н</a:t>
            </a:r>
            <a:r>
              <a:rPr lang="uk-UA" dirty="0" smtClean="0">
                <a:solidFill>
                  <a:srgbClr val="2E6CA4"/>
                </a:solidFill>
              </a:rPr>
              <a:t>е зроблять вибір</a:t>
            </a:r>
            <a:endParaRPr lang="uk-UA" dirty="0">
              <a:solidFill>
                <a:srgbClr val="2E6CA4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8632900" y="1663728"/>
            <a:ext cx="284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D29500"/>
                </a:solidFill>
              </a:rPr>
              <a:t>с</a:t>
            </a:r>
            <a:r>
              <a:rPr lang="uk-UA" dirty="0" smtClean="0">
                <a:solidFill>
                  <a:srgbClr val="D29500"/>
                </a:solidFill>
              </a:rPr>
              <a:t>амостійний вибір</a:t>
            </a:r>
            <a:endParaRPr lang="uk-UA" dirty="0">
              <a:solidFill>
                <a:srgbClr val="D29500"/>
              </a:solidFill>
            </a:endParaRPr>
          </a:p>
        </p:txBody>
      </p:sp>
      <p:sp>
        <p:nvSpPr>
          <p:cNvPr id="151" name="Округлений прямокутник 150"/>
          <p:cNvSpPr/>
          <p:nvPr/>
        </p:nvSpPr>
        <p:spPr>
          <a:xfrm>
            <a:off x="4088255" y="2501455"/>
            <a:ext cx="2035935" cy="438697"/>
          </a:xfrm>
          <a:prstGeom prst="roundRect">
            <a:avLst/>
          </a:prstGeom>
          <a:solidFill>
            <a:srgbClr val="419D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uk-UA" sz="1400" dirty="0" smtClean="0"/>
              <a:t>Поступове нарощування ринку</a:t>
            </a:r>
            <a:endParaRPr lang="uk-UA" sz="1400" dirty="0"/>
          </a:p>
        </p:txBody>
      </p:sp>
      <p:sp>
        <p:nvSpPr>
          <p:cNvPr id="153" name="Округлений прямокутник 152"/>
          <p:cNvSpPr/>
          <p:nvPr/>
        </p:nvSpPr>
        <p:spPr>
          <a:xfrm>
            <a:off x="4244861" y="3066890"/>
            <a:ext cx="2031454" cy="438697"/>
          </a:xfrm>
          <a:prstGeom prst="roundRect">
            <a:avLst/>
          </a:prstGeom>
          <a:solidFill>
            <a:srgbClr val="419D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uk-UA" sz="1400" dirty="0" smtClean="0"/>
              <a:t>Перехід до повної децентралізації</a:t>
            </a:r>
            <a:endParaRPr lang="uk-UA" sz="1400" dirty="0"/>
          </a:p>
        </p:txBody>
      </p:sp>
      <p:sp>
        <p:nvSpPr>
          <p:cNvPr id="154" name="Округлений прямокутник 153"/>
          <p:cNvSpPr/>
          <p:nvPr/>
        </p:nvSpPr>
        <p:spPr>
          <a:xfrm>
            <a:off x="4682790" y="4204716"/>
            <a:ext cx="2031455" cy="716881"/>
          </a:xfrm>
          <a:prstGeom prst="roundRect">
            <a:avLst/>
          </a:prstGeom>
          <a:solidFill>
            <a:srgbClr val="419D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uk-UA" sz="1400" dirty="0" smtClean="0"/>
              <a:t>Підвищення фінансової грамотності та власної відповідальності</a:t>
            </a:r>
            <a:endParaRPr lang="uk-UA" sz="1400" dirty="0"/>
          </a:p>
        </p:txBody>
      </p:sp>
      <p:sp>
        <p:nvSpPr>
          <p:cNvPr id="155" name="Округлений прямокутник 154"/>
          <p:cNvSpPr/>
          <p:nvPr/>
        </p:nvSpPr>
        <p:spPr>
          <a:xfrm>
            <a:off x="4424527" y="3635822"/>
            <a:ext cx="2031454" cy="438697"/>
          </a:xfrm>
          <a:prstGeom prst="roundRect">
            <a:avLst/>
          </a:prstGeom>
          <a:solidFill>
            <a:srgbClr val="419D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uk-UA" sz="1400" dirty="0" smtClean="0"/>
              <a:t>Вільна конкуренція</a:t>
            </a:r>
            <a:endParaRPr lang="uk-UA" sz="1400" dirty="0"/>
          </a:p>
        </p:txBody>
      </p:sp>
      <p:pic>
        <p:nvPicPr>
          <p:cNvPr id="156" name="Рисунок 15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9932" t="8375" r="39929" b="8375"/>
          <a:stretch/>
        </p:blipFill>
        <p:spPr>
          <a:xfrm flipH="1">
            <a:off x="740511" y="1989644"/>
            <a:ext cx="282632" cy="657204"/>
          </a:xfrm>
          <a:prstGeom prst="rect">
            <a:avLst/>
          </a:prstGeom>
          <a:noFill/>
        </p:spPr>
      </p:pic>
      <p:pic>
        <p:nvPicPr>
          <p:cNvPr id="157" name="Рисунок 15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9932" t="8375" r="39929" b="8375"/>
          <a:stretch/>
        </p:blipFill>
        <p:spPr>
          <a:xfrm flipH="1">
            <a:off x="1023143" y="1989644"/>
            <a:ext cx="282632" cy="657204"/>
          </a:xfrm>
          <a:prstGeom prst="rect">
            <a:avLst/>
          </a:prstGeom>
          <a:noFill/>
        </p:spPr>
      </p:pic>
      <p:cxnSp>
        <p:nvCxnSpPr>
          <p:cNvPr id="158" name="Пряма зі стрілкою 157"/>
          <p:cNvCxnSpPr/>
          <p:nvPr/>
        </p:nvCxnSpPr>
        <p:spPr>
          <a:xfrm>
            <a:off x="1167243" y="2590541"/>
            <a:ext cx="697602" cy="130307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 зі стрілкою 158"/>
          <p:cNvCxnSpPr/>
          <p:nvPr/>
        </p:nvCxnSpPr>
        <p:spPr>
          <a:xfrm>
            <a:off x="887610" y="2632740"/>
            <a:ext cx="957877" cy="122243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4660520" y="1174812"/>
            <a:ext cx="332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2E6CA4"/>
                </a:solidFill>
              </a:rPr>
              <a:t>Приватне управління коштами</a:t>
            </a:r>
            <a:endParaRPr lang="uk-UA" dirty="0">
              <a:solidFill>
                <a:srgbClr val="2E6CA4"/>
              </a:solidFill>
            </a:endParaRPr>
          </a:p>
        </p:txBody>
      </p:sp>
      <p:pic>
        <p:nvPicPr>
          <p:cNvPr id="164" name="Рисунок 16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2067" t="25110" r="42928" b="48869"/>
          <a:stretch/>
        </p:blipFill>
        <p:spPr>
          <a:xfrm>
            <a:off x="4208599" y="1101501"/>
            <a:ext cx="498778" cy="48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2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996"/>
            <a:ext cx="12192000" cy="82550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0" y="393354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8FA3"/>
                </a:solidFill>
                <a:latin typeface="Arial Narrow" panose="020B0606020202030204" pitchFamily="34" charset="0"/>
              </a:rPr>
              <a:t>КЛЮЧОВІ ПАРАМЕТРИ</a:t>
            </a:r>
            <a:endParaRPr lang="uk-UA" sz="2400" b="1" dirty="0">
              <a:solidFill>
                <a:srgbClr val="008FA3"/>
              </a:solidFill>
              <a:latin typeface="Arial Narrow" panose="020B0606020202030204" pitchFamily="34" charset="0"/>
            </a:endParaRPr>
          </a:p>
          <a:p>
            <a:pPr algn="ctr"/>
            <a:endParaRPr lang="ru-RU" sz="500" b="1" dirty="0">
              <a:solidFill>
                <a:srgbClr val="008FA3"/>
              </a:solidFill>
              <a:latin typeface="Arial Narrow" panose="020B0606020202030204" pitchFamily="34" charset="0"/>
            </a:endParaRPr>
          </a:p>
        </p:txBody>
      </p:sp>
      <p:pic>
        <p:nvPicPr>
          <p:cNvPr id="91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5" b="16820"/>
          <a:stretch/>
        </p:blipFill>
        <p:spPr bwMode="auto">
          <a:xfrm>
            <a:off x="1150387" y="2050245"/>
            <a:ext cx="2451854" cy="175443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Ð ÐµÐ·ÑÐ»ÑÑÐ°Ñ Ð¿Ð¾ÑÑÐºÑ Ð·Ð¾Ð±ÑÐ°Ð¶ÐµÐ½Ñ Ð·Ð° Ð·Ð°Ð¿Ð¸ÑÐ¾Ð¼ &quot;ÐÐ ÐÐ¦ÐÐÐ¢ ÐÐÐÐÐÐ&quot;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838" y="2050245"/>
            <a:ext cx="1754438" cy="17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2903" t="24170" r="43580" b="48709"/>
          <a:stretch/>
        </p:blipFill>
        <p:spPr>
          <a:xfrm>
            <a:off x="9095874" y="1947006"/>
            <a:ext cx="1645920" cy="185767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Стрілка вниз 6"/>
          <p:cNvSpPr/>
          <p:nvPr/>
        </p:nvSpPr>
        <p:spPr>
          <a:xfrm>
            <a:off x="9918834" y="2875844"/>
            <a:ext cx="933650" cy="991402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706331" y="1588580"/>
            <a:ext cx="3339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D29500"/>
                </a:solidFill>
                <a:latin typeface="Arial Narrow" panose="020B0606020202030204" pitchFamily="34" charset="0"/>
              </a:rPr>
              <a:t>УЧАСНИКИ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679074" y="1588579"/>
            <a:ext cx="3339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2E6CA4"/>
                </a:solidFill>
                <a:latin typeface="Arial Narrow" panose="020B0606020202030204" pitchFamily="34" charset="0"/>
              </a:rPr>
              <a:t>СТРАХОВИЙ ВНЕСОК</a:t>
            </a:r>
            <a:endParaRPr lang="uk-UA" sz="2400" b="1" dirty="0">
              <a:solidFill>
                <a:srgbClr val="2E6CA4"/>
              </a:solidFill>
              <a:latin typeface="Arial Narrow" panose="020B060602020203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248851" y="1579020"/>
            <a:ext cx="3339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4A8522"/>
                </a:solidFill>
                <a:latin typeface="Arial Narrow" panose="020B0606020202030204" pitchFamily="34" charset="0"/>
              </a:rPr>
              <a:t>АДМІНВИТРАТИ</a:t>
            </a:r>
            <a:endParaRPr lang="uk-UA" sz="2400" b="1" dirty="0">
              <a:solidFill>
                <a:srgbClr val="4A8522"/>
              </a:solidFill>
              <a:latin typeface="Arial Narrow" panose="020B060602020203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06331" y="4006575"/>
            <a:ext cx="33399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D29500"/>
                </a:solidFill>
                <a:latin typeface="Arial Narrow" panose="020B0606020202030204" pitchFamily="34" charset="0"/>
              </a:rPr>
              <a:t>до 35 років</a:t>
            </a:r>
          </a:p>
          <a:p>
            <a:pPr algn="ctr"/>
            <a:r>
              <a:rPr lang="uk-UA" b="1" dirty="0" smtClean="0">
                <a:solidFill>
                  <a:srgbClr val="D29500"/>
                </a:solidFill>
                <a:latin typeface="Arial Narrow" panose="020B0606020202030204" pitchFamily="34" charset="0"/>
              </a:rPr>
              <a:t>на момент запуску </a:t>
            </a:r>
            <a:endParaRPr lang="uk-UA" b="1" dirty="0">
              <a:solidFill>
                <a:srgbClr val="D29500"/>
              </a:solidFill>
              <a:latin typeface="Arial Narrow" panose="020B060602020203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679074" y="4006574"/>
            <a:ext cx="33399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2E6CA4"/>
                </a:solidFill>
                <a:latin typeface="Arial Narrow" panose="020B0606020202030204" pitchFamily="34" charset="0"/>
              </a:rPr>
              <a:t>2% → 7%</a:t>
            </a:r>
          </a:p>
          <a:p>
            <a:pPr algn="ctr"/>
            <a:r>
              <a:rPr lang="uk-UA" b="1" dirty="0" smtClean="0">
                <a:solidFill>
                  <a:srgbClr val="2E6CA4"/>
                </a:solidFill>
                <a:latin typeface="Arial Narrow" panose="020B0606020202030204" pitchFamily="34" charset="0"/>
              </a:rPr>
              <a:t>щорічне зростання</a:t>
            </a:r>
            <a:endParaRPr lang="uk-UA" b="1" dirty="0">
              <a:solidFill>
                <a:srgbClr val="2E6CA4"/>
              </a:solidFill>
              <a:latin typeface="Arial Narrow" panose="020B060602020203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48851" y="3997015"/>
            <a:ext cx="3339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4A8522"/>
                </a:solidFill>
                <a:latin typeface="Arial Narrow" panose="020B0606020202030204" pitchFamily="34" charset="0"/>
              </a:rPr>
              <a:t>1% → 0,5% → 0,1… %</a:t>
            </a:r>
          </a:p>
          <a:p>
            <a:pPr algn="ctr"/>
            <a:endParaRPr lang="uk-UA" sz="2400" b="1" dirty="0">
              <a:solidFill>
                <a:srgbClr val="4A8522"/>
              </a:solidFill>
              <a:latin typeface="Arial Narrow" panose="020B0606020202030204" pitchFamily="34" charset="0"/>
            </a:endParaRPr>
          </a:p>
        </p:txBody>
      </p:sp>
      <p:sp>
        <p:nvSpPr>
          <p:cNvPr id="120" name="Стрілка вправо 119"/>
          <p:cNvSpPr/>
          <p:nvPr/>
        </p:nvSpPr>
        <p:spPr>
          <a:xfrm rot="5400000">
            <a:off x="7302406" y="5007013"/>
            <a:ext cx="1361205" cy="1387870"/>
          </a:xfrm>
          <a:prstGeom prst="rightArrow">
            <a:avLst>
              <a:gd name="adj1" fmla="val 66484"/>
              <a:gd name="adj2" fmla="val 47858"/>
            </a:avLst>
          </a:prstGeom>
          <a:solidFill>
            <a:srgbClr val="008FA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4" name="Пряма сполучна лінія 13"/>
          <p:cNvCxnSpPr/>
          <p:nvPr/>
        </p:nvCxnSpPr>
        <p:spPr>
          <a:xfrm flipH="1" flipV="1">
            <a:off x="1443744" y="6381549"/>
            <a:ext cx="5723412" cy="8710"/>
          </a:xfrm>
          <a:prstGeom prst="line">
            <a:avLst/>
          </a:prstGeom>
          <a:ln w="15875">
            <a:solidFill>
              <a:srgbClr val="008FA3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 сполучна лінія 120"/>
          <p:cNvCxnSpPr/>
          <p:nvPr/>
        </p:nvCxnSpPr>
        <p:spPr>
          <a:xfrm flipH="1">
            <a:off x="7738714" y="5028401"/>
            <a:ext cx="3573720" cy="0"/>
          </a:xfrm>
          <a:prstGeom prst="line">
            <a:avLst/>
          </a:prstGeom>
          <a:ln w="15875">
            <a:solidFill>
              <a:srgbClr val="C8E5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трілка вправо 11"/>
          <p:cNvSpPr/>
          <p:nvPr/>
        </p:nvSpPr>
        <p:spPr>
          <a:xfrm rot="16200000">
            <a:off x="5768514" y="4982906"/>
            <a:ext cx="1347537" cy="1449747"/>
          </a:xfrm>
          <a:prstGeom prst="rightArrow">
            <a:avLst>
              <a:gd name="adj1" fmla="val 66484"/>
              <a:gd name="adj2" fmla="val 51429"/>
            </a:avLst>
          </a:prstGeom>
          <a:solidFill>
            <a:srgbClr val="008FA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1443744" y="5612080"/>
            <a:ext cx="427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8FA3"/>
                </a:solidFill>
                <a:latin typeface="Arial Narrow" panose="020B0606020202030204" pitchFamily="34" charset="0"/>
              </a:rPr>
              <a:t>Поступове нарощування ресурсів системи:</a:t>
            </a:r>
          </a:p>
          <a:p>
            <a:r>
              <a:rPr lang="uk-UA" b="1" dirty="0" smtClean="0">
                <a:solidFill>
                  <a:srgbClr val="008FA3"/>
                </a:solidFill>
                <a:latin typeface="Arial Narrow" panose="020B0606020202030204" pitchFamily="34" charset="0"/>
              </a:rPr>
              <a:t>↑ кількість учасників;   ↑ страховий внесок</a:t>
            </a:r>
            <a:endParaRPr lang="uk-UA" b="1" dirty="0">
              <a:solidFill>
                <a:srgbClr val="008FA3"/>
              </a:solidFill>
              <a:latin typeface="Arial Narrow" panose="020B060602020203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447315" y="5028401"/>
            <a:ext cx="314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8FA3"/>
                </a:solidFill>
                <a:latin typeface="Arial Narrow" panose="020B0606020202030204" pitchFamily="34" charset="0"/>
              </a:rPr>
              <a:t>Поступове зменшення витрат</a:t>
            </a:r>
          </a:p>
          <a:p>
            <a:r>
              <a:rPr lang="uk-UA" b="1" dirty="0" smtClean="0">
                <a:solidFill>
                  <a:srgbClr val="008FA3"/>
                </a:solidFill>
                <a:latin typeface="Arial Narrow" panose="020B0606020202030204" pitchFamily="34" charset="0"/>
              </a:rPr>
              <a:t>↑ конкуренція  ↓ адмінвитрати</a:t>
            </a:r>
            <a:endParaRPr lang="uk-UA" b="1" dirty="0">
              <a:solidFill>
                <a:srgbClr val="008FA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4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996"/>
            <a:ext cx="12192000" cy="82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93354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8FA3"/>
                </a:solidFill>
                <a:latin typeface="Arial Narrow" panose="020B0606020202030204" pitchFamily="34" charset="0"/>
              </a:rPr>
              <a:t>ІНВЕСТУВАННЯ ПЕНСІЙНИХ КОШТІВ</a:t>
            </a:r>
            <a:endParaRPr lang="uk-UA" sz="2400" b="1" dirty="0">
              <a:solidFill>
                <a:srgbClr val="008FA3"/>
              </a:solidFill>
              <a:latin typeface="Arial Narrow" panose="020B0606020202030204" pitchFamily="34" charset="0"/>
            </a:endParaRPr>
          </a:p>
          <a:p>
            <a:pPr algn="ctr"/>
            <a:endParaRPr lang="ru-RU" sz="500" b="1" dirty="0">
              <a:solidFill>
                <a:srgbClr val="008FA3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Ді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788062"/>
              </p:ext>
            </p:extLst>
          </p:nvPr>
        </p:nvGraphicFramePr>
        <p:xfrm>
          <a:off x="182880" y="1014546"/>
          <a:ext cx="5669280" cy="5078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99515" y="2858705"/>
            <a:ext cx="1771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2">
                    <a:lumMod val="50000"/>
                  </a:schemeClr>
                </a:solidFill>
              </a:rPr>
              <a:t>93,8%</a:t>
            </a:r>
            <a:r>
              <a:rPr lang="uk-UA" sz="2000" b="1" dirty="0">
                <a:solidFill>
                  <a:schemeClr val="bg2">
                    <a:lumMod val="50000"/>
                  </a:schemeClr>
                </a:solidFill>
              </a:rPr>
              <a:t> інструменти з </a:t>
            </a:r>
            <a:r>
              <a:rPr lang="uk-UA" sz="2000" b="1" dirty="0" smtClean="0">
                <a:solidFill>
                  <a:schemeClr val="bg2">
                    <a:lumMod val="50000"/>
                  </a:schemeClr>
                </a:solidFill>
              </a:rPr>
              <a:t>фіксованою дохідністю</a:t>
            </a:r>
          </a:p>
          <a:p>
            <a:pPr algn="ctr"/>
            <a:r>
              <a:rPr lang="uk-UA" sz="1200" dirty="0" smtClean="0">
                <a:solidFill>
                  <a:schemeClr val="bg2">
                    <a:lumMod val="50000"/>
                  </a:schemeClr>
                </a:solidFill>
              </a:rPr>
              <a:t>(на 31.12.2017)</a:t>
            </a:r>
            <a:endParaRPr lang="uk-UA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Стрілка вправо 6"/>
          <p:cNvSpPr/>
          <p:nvPr/>
        </p:nvSpPr>
        <p:spPr>
          <a:xfrm>
            <a:off x="4584522" y="1414235"/>
            <a:ext cx="2784273" cy="4322422"/>
          </a:xfrm>
          <a:prstGeom prst="rightArrow">
            <a:avLst>
              <a:gd name="adj1" fmla="val 72206"/>
              <a:gd name="adj2" fmla="val 49664"/>
            </a:avLst>
          </a:prstGeom>
          <a:solidFill>
            <a:srgbClr val="419D78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4182578" y="2172262"/>
            <a:ext cx="2415600" cy="725912"/>
          </a:xfrm>
          <a:prstGeom prst="roundRect">
            <a:avLst/>
          </a:prstGeom>
          <a:solidFill>
            <a:srgbClr val="419D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uk-UA" sz="1400" dirty="0" smtClean="0"/>
              <a:t>Нарощування інструментів з нефіксованою, але вищою дохідністю</a:t>
            </a:r>
            <a:endParaRPr lang="uk-UA" sz="1400" dirty="0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4771609" y="4439121"/>
            <a:ext cx="2415600" cy="535237"/>
          </a:xfrm>
          <a:prstGeom prst="roundRect">
            <a:avLst/>
          </a:prstGeom>
          <a:solidFill>
            <a:srgbClr val="419D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uk-UA" sz="1400" dirty="0" smtClean="0"/>
              <a:t>Вихід на міжнародний ринок капіталів</a:t>
            </a:r>
            <a:endParaRPr lang="uk-UA" sz="1400" dirty="0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4375279" y="2992783"/>
            <a:ext cx="2415285" cy="560885"/>
          </a:xfrm>
          <a:prstGeom prst="roundRect">
            <a:avLst/>
          </a:prstGeom>
          <a:solidFill>
            <a:srgbClr val="419D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uk-UA" sz="1400" dirty="0" smtClean="0"/>
              <a:t>Впровадження нових інвестиційних інструментів</a:t>
            </a:r>
            <a:endParaRPr lang="uk-UA" sz="1400" dirty="0"/>
          </a:p>
        </p:txBody>
      </p:sp>
      <p:graphicFrame>
        <p:nvGraphicFramePr>
          <p:cNvPr id="12" name="Діагра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434732"/>
              </p:ext>
            </p:extLst>
          </p:nvPr>
        </p:nvGraphicFramePr>
        <p:xfrm>
          <a:off x="10152140" y="1414234"/>
          <a:ext cx="1492036" cy="1287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іагра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467863"/>
              </p:ext>
            </p:extLst>
          </p:nvPr>
        </p:nvGraphicFramePr>
        <p:xfrm>
          <a:off x="10152140" y="2969345"/>
          <a:ext cx="1494000" cy="128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Діагра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803685"/>
              </p:ext>
            </p:extLst>
          </p:nvPr>
        </p:nvGraphicFramePr>
        <p:xfrm>
          <a:off x="10024891" y="4546459"/>
          <a:ext cx="1746533" cy="1862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6" name="Пряма зі стрілкою 15"/>
          <p:cNvCxnSpPr/>
          <p:nvPr/>
        </p:nvCxnSpPr>
        <p:spPr>
          <a:xfrm>
            <a:off x="10152140" y="1982804"/>
            <a:ext cx="0" cy="3253339"/>
          </a:xfrm>
          <a:prstGeom prst="straightConnector1">
            <a:avLst/>
          </a:prstGeom>
          <a:ln w="19050">
            <a:solidFill>
              <a:srgbClr val="008F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892257" y="2058193"/>
            <a:ext cx="247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2">
                    <a:lumMod val="50000"/>
                  </a:schemeClr>
                </a:solidFill>
              </a:rPr>
              <a:t>Вік</a:t>
            </a:r>
          </a:p>
          <a:p>
            <a:pPr algn="ctr"/>
            <a:r>
              <a:rPr lang="uk-UA" sz="1600" dirty="0" smtClean="0">
                <a:solidFill>
                  <a:schemeClr val="bg2">
                    <a:lumMod val="50000"/>
                  </a:schemeClr>
                </a:solidFill>
              </a:rPr>
              <a:t> учасника</a:t>
            </a:r>
            <a:endParaRPr lang="uk-UA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4584522" y="3642705"/>
            <a:ext cx="2415600" cy="707379"/>
          </a:xfrm>
          <a:prstGeom prst="roundRect">
            <a:avLst/>
          </a:prstGeom>
          <a:solidFill>
            <a:srgbClr val="419D7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uk-UA" sz="1400" dirty="0" smtClean="0"/>
              <a:t>Доступ вітчизняних підприємств до інвестиційного ресурсу</a:t>
            </a:r>
            <a:endParaRPr lang="uk-UA" sz="1400" dirty="0"/>
          </a:p>
        </p:txBody>
      </p:sp>
      <p:graphicFrame>
        <p:nvGraphicFramePr>
          <p:cNvPr id="20" name="Діагра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2718094"/>
              </p:ext>
            </p:extLst>
          </p:nvPr>
        </p:nvGraphicFramePr>
        <p:xfrm>
          <a:off x="7375673" y="2221600"/>
          <a:ext cx="2280545" cy="2664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Стрілка вниз 20"/>
          <p:cNvSpPr/>
          <p:nvPr/>
        </p:nvSpPr>
        <p:spPr>
          <a:xfrm rot="16200000">
            <a:off x="9555419" y="3463441"/>
            <a:ext cx="269389" cy="224009"/>
          </a:xfrm>
          <a:prstGeom prst="downArrow">
            <a:avLst/>
          </a:prstGeom>
          <a:solidFill>
            <a:srgbClr val="419D7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Стрілка вниз 21"/>
          <p:cNvSpPr/>
          <p:nvPr/>
        </p:nvSpPr>
        <p:spPr>
          <a:xfrm rot="13871992">
            <a:off x="9511231" y="2667562"/>
            <a:ext cx="269389" cy="224009"/>
          </a:xfrm>
          <a:prstGeom prst="downArrow">
            <a:avLst/>
          </a:prstGeom>
          <a:solidFill>
            <a:srgbClr val="419D7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Стрілка вниз 22"/>
          <p:cNvSpPr/>
          <p:nvPr/>
        </p:nvSpPr>
        <p:spPr>
          <a:xfrm rot="18662642">
            <a:off x="9511231" y="4259320"/>
            <a:ext cx="269389" cy="224009"/>
          </a:xfrm>
          <a:prstGeom prst="downArrow">
            <a:avLst/>
          </a:prstGeom>
          <a:solidFill>
            <a:srgbClr val="419D7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84363" y="5980812"/>
            <a:ext cx="4187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2E6CA4"/>
                </a:solidFill>
              </a:rPr>
              <a:t>Вимоги до інвестування та їх деталізація закріплені Законом</a:t>
            </a:r>
            <a:endParaRPr lang="uk-UA" dirty="0">
              <a:solidFill>
                <a:srgbClr val="2E6CA4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84794" y="5914643"/>
            <a:ext cx="4060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2E6CA4"/>
                </a:solidFill>
              </a:rPr>
              <a:t>Основні вимоги закріплені Законом</a:t>
            </a:r>
          </a:p>
          <a:p>
            <a:r>
              <a:rPr lang="uk-UA" dirty="0" smtClean="0">
                <a:solidFill>
                  <a:srgbClr val="2E6CA4"/>
                </a:solidFill>
              </a:rPr>
              <a:t>Деталізація – актом регулятора</a:t>
            </a:r>
            <a:endParaRPr lang="uk-UA" dirty="0">
              <a:solidFill>
                <a:srgbClr val="2E6CA4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63954" y="1202574"/>
            <a:ext cx="1068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bg2">
                    <a:lumMod val="50000"/>
                  </a:schemeClr>
                </a:solidFill>
              </a:rPr>
              <a:t>18 – 50 років</a:t>
            </a:r>
            <a:endParaRPr lang="uk-UA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51848" y="2701124"/>
            <a:ext cx="1068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bg2">
                    <a:lumMod val="50000"/>
                  </a:schemeClr>
                </a:solidFill>
              </a:rPr>
              <a:t>50 – 60 років</a:t>
            </a:r>
            <a:endParaRPr lang="uk-UA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351848" y="4262062"/>
            <a:ext cx="1068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solidFill>
                  <a:schemeClr val="bg2">
                    <a:lumMod val="50000"/>
                  </a:schemeClr>
                </a:solidFill>
              </a:rPr>
              <a:t>6</a:t>
            </a:r>
            <a:r>
              <a:rPr lang="uk-UA" sz="1200" b="1" dirty="0" smtClean="0">
                <a:solidFill>
                  <a:schemeClr val="bg2">
                    <a:lumMod val="50000"/>
                  </a:schemeClr>
                </a:solidFill>
              </a:rPr>
              <a:t>0 → років</a:t>
            </a:r>
            <a:endParaRPr lang="uk-UA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996"/>
            <a:ext cx="12192000" cy="82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93354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8FA3"/>
                </a:solidFill>
                <a:latin typeface="Arial Narrow" panose="020B0606020202030204" pitchFamily="34" charset="0"/>
              </a:rPr>
              <a:t>ГАРАНТІЇ ЗБЕРЕЖЕННЯ КОШТІВ</a:t>
            </a:r>
            <a:endParaRPr lang="uk-UA" sz="2400" b="1" dirty="0">
              <a:solidFill>
                <a:srgbClr val="008FA3"/>
              </a:solidFill>
              <a:latin typeface="Arial Narrow" panose="020B0606020202030204" pitchFamily="34" charset="0"/>
            </a:endParaRPr>
          </a:p>
          <a:p>
            <a:pPr algn="ctr"/>
            <a:endParaRPr lang="ru-RU" sz="500" b="1" dirty="0">
              <a:solidFill>
                <a:srgbClr val="008FA3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7445927">
            <a:off x="4096987" y="1484415"/>
            <a:ext cx="653143" cy="65314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 rot="17445927">
            <a:off x="4096987" y="2743200"/>
            <a:ext cx="653143" cy="653143"/>
          </a:xfrm>
          <a:prstGeom prst="rect">
            <a:avLst/>
          </a:prstGeom>
          <a:solidFill>
            <a:srgbClr val="7D7E5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 rot="17445927">
            <a:off x="4096987" y="3942608"/>
            <a:ext cx="653143" cy="653143"/>
          </a:xfrm>
          <a:prstGeom prst="rect">
            <a:avLst/>
          </a:prstGeom>
          <a:solidFill>
            <a:srgbClr val="419D78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 rot="17445927">
            <a:off x="4096987" y="5106388"/>
            <a:ext cx="653143" cy="653143"/>
          </a:xfrm>
          <a:prstGeom prst="rect">
            <a:avLst/>
          </a:prstGeom>
          <a:solidFill>
            <a:srgbClr val="008FA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607626" y="2232128"/>
            <a:ext cx="2268188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34706" y="1355850"/>
            <a:ext cx="1841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chemeClr val="bg2">
                    <a:lumMod val="50000"/>
                  </a:schemeClr>
                </a:solidFill>
              </a:rPr>
              <a:t>Розкриття інформації</a:t>
            </a:r>
            <a:endParaRPr lang="uk-UA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34705" y="5321755"/>
            <a:ext cx="184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chemeClr val="bg2">
                    <a:lumMod val="50000"/>
                  </a:schemeClr>
                </a:solidFill>
              </a:rPr>
              <a:t>ФГВФО</a:t>
            </a:r>
            <a:endParaRPr lang="uk-UA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34706" y="4121918"/>
            <a:ext cx="184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err="1" smtClean="0">
                <a:solidFill>
                  <a:schemeClr val="bg2">
                    <a:lumMod val="50000"/>
                  </a:schemeClr>
                </a:solidFill>
              </a:rPr>
              <a:t>Бенчмарки</a:t>
            </a:r>
            <a:endParaRPr lang="uk-UA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7031" y="3018634"/>
            <a:ext cx="2476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i="1" dirty="0" smtClean="0">
                <a:solidFill>
                  <a:schemeClr val="bg2">
                    <a:lumMod val="50000"/>
                  </a:schemeClr>
                </a:solidFill>
              </a:rPr>
              <a:t>Відповідальність</a:t>
            </a:r>
            <a:endParaRPr lang="uk-UA" sz="22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659086" y="3490913"/>
            <a:ext cx="2268188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639294" y="4654263"/>
            <a:ext cx="2268188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659086" y="5854101"/>
            <a:ext cx="2268188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754083" y="1504488"/>
            <a:ext cx="2113808" cy="12587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Жорстке регулювання</a:t>
            </a:r>
            <a:endParaRPr lang="uk-UA" sz="2400" dirty="0"/>
          </a:p>
        </p:txBody>
      </p:sp>
      <p:sp>
        <p:nvSpPr>
          <p:cNvPr id="29" name="Стрелка вниз 28"/>
          <p:cNvSpPr/>
          <p:nvPr/>
        </p:nvSpPr>
        <p:spPr>
          <a:xfrm>
            <a:off x="1567543" y="2921644"/>
            <a:ext cx="486888" cy="48806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Стрелка вниз 29"/>
          <p:cNvSpPr/>
          <p:nvPr/>
        </p:nvSpPr>
        <p:spPr>
          <a:xfrm rot="16200000">
            <a:off x="3040084" y="1889845"/>
            <a:ext cx="486888" cy="48806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TextBox 30"/>
          <p:cNvSpPr txBox="1"/>
          <p:nvPr/>
        </p:nvSpPr>
        <p:spPr>
          <a:xfrm>
            <a:off x="7087043" y="4928901"/>
            <a:ext cx="4726378" cy="925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 lIns="72000" rIns="0" rtlCol="0">
            <a:noAutofit/>
          </a:bodyPr>
          <a:lstStyle>
            <a:defPPr>
              <a:defRPr lang="uk-UA"/>
            </a:defPPr>
            <a:lvl1pPr marL="285750" indent="-285750">
              <a:buFont typeface="Courier New" panose="02070309020205020404" pitchFamily="49" charset="0"/>
              <a:buChar char="o"/>
            </a:lvl1pPr>
          </a:lstStyle>
          <a:p>
            <a:endParaRPr lang="uk-UA" dirty="0"/>
          </a:p>
          <a:p>
            <a:r>
              <a:rPr lang="uk-UA" dirty="0"/>
              <a:t>поширити дію Фонду на кошти розміщені в банківських установа</a:t>
            </a:r>
          </a:p>
        </p:txBody>
      </p:sp>
      <p:sp>
        <p:nvSpPr>
          <p:cNvPr id="32" name="TextBox 31"/>
          <p:cNvSpPr txBox="1">
            <a:spLocks/>
          </p:cNvSpPr>
          <p:nvPr/>
        </p:nvSpPr>
        <p:spPr>
          <a:xfrm>
            <a:off x="7101443" y="3713394"/>
            <a:ext cx="4726379" cy="925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 lIns="72000" rIns="0" rtlCol="0">
            <a:no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dirty="0" smtClean="0"/>
              <a:t>встановлення переліку ключових показників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dirty="0" smtClean="0"/>
              <a:t>встановлення норми відхилення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dirty="0" smtClean="0"/>
              <a:t>визначення дій у разі відхилення</a:t>
            </a:r>
            <a:endParaRPr lang="uk-UA" dirty="0"/>
          </a:p>
        </p:txBody>
      </p:sp>
      <p:sp>
        <p:nvSpPr>
          <p:cNvPr id="33" name="TextBox 32"/>
          <p:cNvSpPr txBox="1"/>
          <p:nvPr/>
        </p:nvSpPr>
        <p:spPr>
          <a:xfrm>
            <a:off x="7087042" y="2568009"/>
            <a:ext cx="4726379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dirty="0" smtClean="0"/>
              <a:t>кримінальна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dirty="0" smtClean="0"/>
              <a:t>адміністративна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dirty="0" smtClean="0"/>
              <a:t>матеріальна</a:t>
            </a:r>
            <a:endParaRPr lang="uk-UA" dirty="0"/>
          </a:p>
        </p:txBody>
      </p:sp>
      <p:sp>
        <p:nvSpPr>
          <p:cNvPr id="34" name="TextBox 33"/>
          <p:cNvSpPr txBox="1"/>
          <p:nvPr/>
        </p:nvSpPr>
        <p:spPr>
          <a:xfrm>
            <a:off x="7101444" y="1309683"/>
            <a:ext cx="4726379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dirty="0" smtClean="0"/>
              <a:t>кінцеві </a:t>
            </a:r>
            <a:r>
              <a:rPr lang="uk-UA" dirty="0" err="1" smtClean="0"/>
              <a:t>бенефіціари</a:t>
            </a:r>
            <a:endParaRPr lang="uk-UA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dirty="0" smtClean="0"/>
              <a:t>ключові показники в динаміці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dirty="0" smtClean="0"/>
              <a:t>структура інвестиційного портфеля</a:t>
            </a:r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 rot="17445927">
            <a:off x="427512" y="3771801"/>
            <a:ext cx="653143" cy="6531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989611" y="4519514"/>
            <a:ext cx="2268188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305854" y="3617836"/>
            <a:ext cx="1977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chemeClr val="bg2">
                    <a:lumMod val="50000"/>
                  </a:schemeClr>
                </a:solidFill>
              </a:rPr>
              <a:t>Вимоги до ліцензування</a:t>
            </a:r>
            <a:endParaRPr lang="uk-UA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143" y="4690321"/>
            <a:ext cx="31482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вимоги до посадових осіб;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вимоги до капіталу;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технічні вимоги;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вимоги до показників діяльності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Округлений прямокутник 53"/>
          <p:cNvSpPr/>
          <p:nvPr/>
        </p:nvSpPr>
        <p:spPr>
          <a:xfrm>
            <a:off x="7757962" y="5531543"/>
            <a:ext cx="1367460" cy="485882"/>
          </a:xfrm>
          <a:prstGeom prst="roundRect">
            <a:avLst/>
          </a:prstGeom>
          <a:solidFill>
            <a:srgbClr val="419D78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2">
                    <a:lumMod val="50000"/>
                  </a:schemeClr>
                </a:solidFill>
              </a:rPr>
              <a:t>Адміністратор</a:t>
            </a:r>
            <a:endParaRPr lang="uk-UA" sz="11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996"/>
            <a:ext cx="12192000" cy="82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93354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8FA3"/>
                </a:solidFill>
                <a:latin typeface="Arial Narrow" panose="020B0606020202030204" pitchFamily="34" charset="0"/>
              </a:rPr>
              <a:t>ПРОЕКТИ В РОБОТІ</a:t>
            </a:r>
            <a:endParaRPr lang="uk-UA" sz="2400" b="1" dirty="0">
              <a:solidFill>
                <a:srgbClr val="008FA3"/>
              </a:solidFill>
              <a:latin typeface="Arial Narrow" panose="020B0606020202030204" pitchFamily="34" charset="0"/>
            </a:endParaRPr>
          </a:p>
          <a:p>
            <a:pPr algn="ctr"/>
            <a:endParaRPr lang="ru-RU" sz="500" b="1" dirty="0">
              <a:solidFill>
                <a:srgbClr val="008FA3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9480" y="2192141"/>
            <a:ext cx="4214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8FA3"/>
                </a:solidFill>
              </a:rPr>
              <a:t>Сплата підвищеної ставки</a:t>
            </a:r>
          </a:p>
          <a:p>
            <a:pPr algn="ctr"/>
            <a:r>
              <a:rPr lang="uk-UA" sz="2400" b="1" i="1" dirty="0" smtClean="0">
                <a:solidFill>
                  <a:srgbClr val="008FA3"/>
                </a:solidFill>
              </a:rPr>
              <a:t>15% </a:t>
            </a:r>
            <a:r>
              <a:rPr lang="uk-UA" sz="16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за списком № </a:t>
            </a:r>
            <a:r>
              <a:rPr lang="uk-UA" sz="16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1,  </a:t>
            </a:r>
            <a:r>
              <a:rPr lang="uk-UA" sz="2400" b="1" i="1" dirty="0" smtClean="0">
                <a:solidFill>
                  <a:srgbClr val="008FA3"/>
                </a:solidFill>
              </a:rPr>
              <a:t>7% </a:t>
            </a:r>
            <a:r>
              <a:rPr lang="uk-UA" sz="16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за</a:t>
            </a:r>
            <a:r>
              <a:rPr lang="uk-UA" sz="2400" b="1" i="1" dirty="0" smtClean="0">
                <a:solidFill>
                  <a:srgbClr val="008FA3"/>
                </a:solidFill>
              </a:rPr>
              <a:t> </a:t>
            </a:r>
            <a:r>
              <a:rPr lang="uk-UA" sz="16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списком </a:t>
            </a:r>
            <a:r>
              <a:rPr lang="uk-UA" sz="16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№ </a:t>
            </a:r>
            <a:r>
              <a:rPr lang="uk-UA" sz="16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endParaRPr lang="uk-UA" sz="1600" b="1" i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53022" t="43027" r="37291" b="51470"/>
          <a:stretch/>
        </p:blipFill>
        <p:spPr>
          <a:xfrm>
            <a:off x="2983409" y="3424766"/>
            <a:ext cx="1771650" cy="5660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53548" t="45569" r="37806" b="39986"/>
          <a:stretch/>
        </p:blipFill>
        <p:spPr>
          <a:xfrm>
            <a:off x="1301401" y="1678123"/>
            <a:ext cx="1431235" cy="1345015"/>
          </a:xfrm>
          <a:prstGeom prst="rect">
            <a:avLst/>
          </a:prstGeom>
        </p:spPr>
      </p:pic>
      <p:pic>
        <p:nvPicPr>
          <p:cNvPr id="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6" t="2916" r="17894" b="73505"/>
          <a:stretch/>
        </p:blipFill>
        <p:spPr bwMode="auto">
          <a:xfrm>
            <a:off x="1353945" y="4971483"/>
            <a:ext cx="1077646" cy="92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36999" y="5782791"/>
            <a:ext cx="962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rgbClr val="2E6CA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ПФУ</a:t>
            </a:r>
            <a:endParaRPr lang="uk-UA" sz="1600" dirty="0">
              <a:solidFill>
                <a:srgbClr val="2E6CA4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1846" y="5729338"/>
            <a:ext cx="962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2E6CA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НПФ</a:t>
            </a:r>
            <a:endParaRPr lang="uk-UA" sz="1600" b="1" dirty="0">
              <a:solidFill>
                <a:srgbClr val="2E6CA4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9550" y="2879038"/>
            <a:ext cx="12769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00" b="1" dirty="0" smtClean="0">
                <a:solidFill>
                  <a:srgbClr val="4A852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ПІДПРИЄМСТВО</a:t>
            </a:r>
            <a:endParaRPr lang="uk-UA" sz="900" b="1" dirty="0">
              <a:solidFill>
                <a:srgbClr val="4A852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 сполучна лінія 12"/>
          <p:cNvCxnSpPr/>
          <p:nvPr/>
        </p:nvCxnSpPr>
        <p:spPr>
          <a:xfrm>
            <a:off x="2655143" y="2599148"/>
            <a:ext cx="380247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/>
          <p:cNvCxnSpPr/>
          <p:nvPr/>
        </p:nvCxnSpPr>
        <p:spPr>
          <a:xfrm flipH="1">
            <a:off x="3836297" y="3011052"/>
            <a:ext cx="1903" cy="358878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/>
          <p:cNvCxnSpPr/>
          <p:nvPr/>
        </p:nvCxnSpPr>
        <p:spPr>
          <a:xfrm flipH="1">
            <a:off x="3839280" y="4221875"/>
            <a:ext cx="1" cy="217759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 flipH="1">
            <a:off x="1873499" y="4442802"/>
            <a:ext cx="3774002" cy="0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/>
          <p:cNvCxnSpPr/>
          <p:nvPr/>
        </p:nvCxnSpPr>
        <p:spPr>
          <a:xfrm flipH="1">
            <a:off x="1892447" y="4429642"/>
            <a:ext cx="577" cy="554425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 flipH="1">
            <a:off x="5634488" y="4429642"/>
            <a:ext cx="577" cy="554425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18"/>
          <p:cNvCxnSpPr/>
          <p:nvPr/>
        </p:nvCxnSpPr>
        <p:spPr>
          <a:xfrm>
            <a:off x="1690296" y="3159534"/>
            <a:ext cx="0" cy="27721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8219" y="3369930"/>
            <a:ext cx="28649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50000"/>
                  </a:schemeClr>
                </a:solidFill>
              </a:rPr>
              <a:t>Відомість </a:t>
            </a:r>
            <a:r>
              <a:rPr lang="uk-UA" sz="1400" dirty="0">
                <a:solidFill>
                  <a:schemeClr val="bg2">
                    <a:lumMod val="50000"/>
                  </a:schemeClr>
                </a:solidFill>
              </a:rPr>
              <a:t>в електронній формі </a:t>
            </a:r>
            <a:r>
              <a:rPr lang="uk-UA" sz="1400" dirty="0" smtClean="0">
                <a:solidFill>
                  <a:schemeClr val="bg2">
                    <a:lumMod val="50000"/>
                  </a:schemeClr>
                </a:solidFill>
              </a:rPr>
              <a:t>про </a:t>
            </a:r>
            <a:r>
              <a:rPr lang="uk-UA" sz="1400" dirty="0">
                <a:solidFill>
                  <a:schemeClr val="bg2">
                    <a:lumMod val="50000"/>
                  </a:schemeClr>
                </a:solidFill>
              </a:rPr>
              <a:t>сплачені кошти із </a:t>
            </a:r>
            <a:r>
              <a:rPr lang="uk-UA" sz="1400" dirty="0" smtClean="0">
                <a:solidFill>
                  <a:schemeClr val="bg2">
                    <a:lumMod val="50000"/>
                  </a:schemeClr>
                </a:solidFill>
              </a:rPr>
              <a:t>зазначенням </a:t>
            </a:r>
            <a:r>
              <a:rPr lang="uk-UA" sz="1400" dirty="0">
                <a:solidFill>
                  <a:schemeClr val="bg2">
                    <a:lumMod val="50000"/>
                  </a:schemeClr>
                </a:solidFill>
              </a:rPr>
              <a:t>застрахованих осіб</a:t>
            </a:r>
          </a:p>
        </p:txBody>
      </p:sp>
      <p:cxnSp>
        <p:nvCxnSpPr>
          <p:cNvPr id="21" name="Пряма сполучна лінія 20"/>
          <p:cNvCxnSpPr/>
          <p:nvPr/>
        </p:nvCxnSpPr>
        <p:spPr>
          <a:xfrm>
            <a:off x="1690296" y="4056044"/>
            <a:ext cx="0" cy="54941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49643" y="4471377"/>
            <a:ext cx="1076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solidFill>
                  <a:schemeClr val="bg2">
                    <a:lumMod val="50000"/>
                  </a:schemeClr>
                </a:solidFill>
              </a:rPr>
              <a:t>Солідарна система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4807" y="4471844"/>
            <a:ext cx="1953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chemeClr val="bg2">
                    <a:lumMod val="50000"/>
                  </a:schemeClr>
                </a:solidFill>
              </a:rPr>
              <a:t>Накопичувальна складова</a:t>
            </a:r>
            <a:endParaRPr lang="uk-UA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9" name="Групувати 38"/>
          <p:cNvGrpSpPr/>
          <p:nvPr/>
        </p:nvGrpSpPr>
        <p:grpSpPr>
          <a:xfrm>
            <a:off x="4946224" y="5110110"/>
            <a:ext cx="1338027" cy="721921"/>
            <a:chOff x="4918394" y="5274618"/>
            <a:chExt cx="1458215" cy="8512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41667" t="35555" r="42813" b="48519"/>
            <a:stretch/>
          </p:blipFill>
          <p:spPr>
            <a:xfrm>
              <a:off x="4918394" y="5284243"/>
              <a:ext cx="1458215" cy="841654"/>
            </a:xfrm>
            <a:prstGeom prst="rect">
              <a:avLst/>
            </a:prstGeom>
          </p:spPr>
        </p:pic>
        <p:cxnSp>
          <p:nvCxnSpPr>
            <p:cNvPr id="25" name="Пряма сполучна лінія 24"/>
            <p:cNvCxnSpPr/>
            <p:nvPr/>
          </p:nvCxnSpPr>
          <p:spPr>
            <a:xfrm flipH="1">
              <a:off x="5666751" y="5274618"/>
              <a:ext cx="1" cy="72056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12289" y="1147983"/>
            <a:ext cx="6696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chemeClr val="bg2">
                    <a:lumMod val="50000"/>
                  </a:schemeClr>
                </a:solidFill>
              </a:rPr>
              <a:t>1. Накопичувальна професійна пенсійна програма</a:t>
            </a:r>
            <a:endParaRPr lang="uk-UA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78410" y="3920766"/>
            <a:ext cx="1915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solidFill>
                  <a:schemeClr val="bg2">
                    <a:lumMod val="50000"/>
                  </a:schemeClr>
                </a:solidFill>
              </a:rPr>
              <a:t>Орган доходів і зборів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77959" y="1146222"/>
            <a:ext cx="4394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chemeClr val="bg2">
                    <a:lumMod val="50000"/>
                  </a:schemeClr>
                </a:solidFill>
              </a:rPr>
              <a:t>2. Експеримент щодо інформаційної взаємодії суб</a:t>
            </a:r>
            <a:r>
              <a:rPr lang="en-US" sz="2000" b="1" i="1" dirty="0" smtClean="0">
                <a:solidFill>
                  <a:schemeClr val="bg2">
                    <a:lumMod val="50000"/>
                  </a:schemeClr>
                </a:solidFill>
              </a:rPr>
              <a:t>’</a:t>
            </a:r>
            <a:r>
              <a:rPr lang="uk-UA" sz="2000" b="1" i="1" dirty="0" smtClean="0">
                <a:solidFill>
                  <a:schemeClr val="bg2">
                    <a:lumMod val="50000"/>
                  </a:schemeClr>
                </a:solidFill>
              </a:rPr>
              <a:t>єктів НПЗ</a:t>
            </a:r>
            <a:endParaRPr lang="uk-UA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3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6" t="2916" r="17894" b="73505"/>
          <a:stretch/>
        </p:blipFill>
        <p:spPr bwMode="auto">
          <a:xfrm>
            <a:off x="9153352" y="2134540"/>
            <a:ext cx="1351892" cy="116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9383585" y="3207497"/>
            <a:ext cx="962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rgbClr val="2E6CA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ПФУ</a:t>
            </a:r>
            <a:endParaRPr lang="uk-UA" sz="1600" dirty="0">
              <a:solidFill>
                <a:srgbClr val="2E6CA4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383585" y="5601871"/>
            <a:ext cx="962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2E6CA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НПФ</a:t>
            </a:r>
            <a:endParaRPr lang="uk-UA" sz="1600" b="1" dirty="0">
              <a:solidFill>
                <a:srgbClr val="2E6CA4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Групувати 45"/>
          <p:cNvGrpSpPr/>
          <p:nvPr/>
        </p:nvGrpSpPr>
        <p:grpSpPr>
          <a:xfrm>
            <a:off x="9177963" y="4980475"/>
            <a:ext cx="1338027" cy="721921"/>
            <a:chOff x="4918394" y="5274618"/>
            <a:chExt cx="1458215" cy="851279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41667" t="35555" r="42813" b="48519"/>
            <a:stretch/>
          </p:blipFill>
          <p:spPr>
            <a:xfrm>
              <a:off x="4918394" y="5284243"/>
              <a:ext cx="1458215" cy="841654"/>
            </a:xfrm>
            <a:prstGeom prst="rect">
              <a:avLst/>
            </a:prstGeom>
          </p:spPr>
        </p:pic>
        <p:cxnSp>
          <p:nvCxnSpPr>
            <p:cNvPr id="48" name="Пряма сполучна лінія 47"/>
            <p:cNvCxnSpPr/>
            <p:nvPr/>
          </p:nvCxnSpPr>
          <p:spPr>
            <a:xfrm flipH="1">
              <a:off x="5666751" y="5274618"/>
              <a:ext cx="1" cy="72056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Вигнута вліво стрілка 51"/>
          <p:cNvSpPr/>
          <p:nvPr/>
        </p:nvSpPr>
        <p:spPr>
          <a:xfrm>
            <a:off x="8383605" y="2560320"/>
            <a:ext cx="765483" cy="2838716"/>
          </a:xfrm>
          <a:prstGeom prst="curvedRightArrow">
            <a:avLst/>
          </a:prstGeom>
          <a:solidFill>
            <a:srgbClr val="008FA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3" name="Вигнута вліво стрілка 52"/>
          <p:cNvSpPr/>
          <p:nvPr/>
        </p:nvSpPr>
        <p:spPr>
          <a:xfrm rot="10800000">
            <a:off x="10505244" y="2506800"/>
            <a:ext cx="765483" cy="2838716"/>
          </a:xfrm>
          <a:prstGeom prst="curvedRightArrow">
            <a:avLst/>
          </a:prstGeom>
          <a:solidFill>
            <a:srgbClr val="008FA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5" name="Округлений прямокутник 54"/>
          <p:cNvSpPr/>
          <p:nvPr/>
        </p:nvSpPr>
        <p:spPr>
          <a:xfrm>
            <a:off x="9268395" y="5979440"/>
            <a:ext cx="1192486" cy="488737"/>
          </a:xfrm>
          <a:prstGeom prst="roundRect">
            <a:avLst/>
          </a:prstGeom>
          <a:solidFill>
            <a:srgbClr val="419D78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2">
                    <a:lumMod val="50000"/>
                  </a:schemeClr>
                </a:solidFill>
              </a:rPr>
              <a:t>Зберігач</a:t>
            </a:r>
          </a:p>
        </p:txBody>
      </p:sp>
      <p:sp>
        <p:nvSpPr>
          <p:cNvPr id="56" name="Округлений прямокутник 55"/>
          <p:cNvSpPr/>
          <p:nvPr/>
        </p:nvSpPr>
        <p:spPr>
          <a:xfrm>
            <a:off x="10579982" y="5581276"/>
            <a:ext cx="1192486" cy="486616"/>
          </a:xfrm>
          <a:prstGeom prst="roundRect">
            <a:avLst/>
          </a:prstGeom>
          <a:solidFill>
            <a:srgbClr val="419D78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КУА</a:t>
            </a:r>
          </a:p>
        </p:txBody>
      </p:sp>
      <p:cxnSp>
        <p:nvCxnSpPr>
          <p:cNvPr id="59" name="Пряма сполучна лінія 58"/>
          <p:cNvCxnSpPr/>
          <p:nvPr/>
        </p:nvCxnSpPr>
        <p:spPr>
          <a:xfrm>
            <a:off x="7044429" y="1146222"/>
            <a:ext cx="0" cy="5398957"/>
          </a:xfrm>
          <a:prstGeom prst="line">
            <a:avLst/>
          </a:prstGeom>
          <a:ln w="25400">
            <a:solidFill>
              <a:srgbClr val="008FA3">
                <a:alpha val="34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кутник 60"/>
          <p:cNvSpPr/>
          <p:nvPr/>
        </p:nvSpPr>
        <p:spPr>
          <a:xfrm>
            <a:off x="8875291" y="3698169"/>
            <a:ext cx="576469" cy="775276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1100" b="1" dirty="0" smtClean="0">
                <a:solidFill>
                  <a:schemeClr val="bg2">
                    <a:lumMod val="50000"/>
                  </a:schemeClr>
                </a:solidFill>
              </a:rPr>
              <a:t>П</a:t>
            </a:r>
            <a:r>
              <a:rPr lang="uk-UA" sz="1100" dirty="0" smtClean="0">
                <a:solidFill>
                  <a:schemeClr val="bg2">
                    <a:lumMod val="50000"/>
                  </a:schemeClr>
                </a:solidFill>
              </a:rPr>
              <a:t>__________________________</a:t>
            </a:r>
            <a:endParaRPr lang="uk-UA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510415" y="3736544"/>
            <a:ext cx="13490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solidFill>
                  <a:schemeClr val="bg2">
                    <a:lumMod val="50000"/>
                  </a:schemeClr>
                </a:solidFill>
              </a:rPr>
              <a:t>Порядок проведення експерименту</a:t>
            </a:r>
          </a:p>
        </p:txBody>
      </p:sp>
      <p:cxnSp>
        <p:nvCxnSpPr>
          <p:cNvPr id="64" name="Пряма сполучна лінія 63"/>
          <p:cNvCxnSpPr/>
          <p:nvPr/>
        </p:nvCxnSpPr>
        <p:spPr>
          <a:xfrm flipH="1">
            <a:off x="2431591" y="5531543"/>
            <a:ext cx="2505363" cy="0"/>
          </a:xfrm>
          <a:prstGeom prst="line">
            <a:avLst/>
          </a:prstGeom>
          <a:ln w="31750">
            <a:solidFill>
              <a:schemeClr val="accent6">
                <a:lumMod val="75000"/>
                <a:alpha val="53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422265" y="5552846"/>
            <a:ext cx="2540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schemeClr val="bg2">
                    <a:lumMod val="50000"/>
                  </a:schemeClr>
                </a:solidFill>
              </a:rPr>
              <a:t>Інформаційна взаємодія</a:t>
            </a:r>
            <a:endParaRPr lang="uk-UA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4096</TotalTime>
  <Words>354</Words>
  <Application>Microsoft Office PowerPoint</Application>
  <PresentationFormat>Широкий екран</PresentationFormat>
  <Paragraphs>115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Arial Narrow</vt:lpstr>
      <vt:lpstr>Calibri</vt:lpstr>
      <vt:lpstr>Calibri Light</vt:lpstr>
      <vt:lpstr>Courier New</vt:lpstr>
      <vt:lpstr>Тема Office</vt:lpstr>
      <vt:lpstr>КЛЮЧОВІ ПИТАННЯ РОЗБУДОВИ ДРУГОГО РІВНЯ ПЕНСІЙНОЇ СИСТЕМИ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Порівняння моделей накопичувальної системи</dc:title>
  <dc:creator>Індило Олександр</dc:creator>
  <cp:lastModifiedBy>Індило Олександр</cp:lastModifiedBy>
  <cp:revision>243</cp:revision>
  <cp:lastPrinted>2018-06-04T09:42:08Z</cp:lastPrinted>
  <dcterms:created xsi:type="dcterms:W3CDTF">2018-04-03T12:08:02Z</dcterms:created>
  <dcterms:modified xsi:type="dcterms:W3CDTF">2018-06-07T05:55:32Z</dcterms:modified>
</cp:coreProperties>
</file>