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1" r:id="rId5"/>
    <p:sldId id="266" r:id="rId6"/>
    <p:sldId id="268" r:id="rId7"/>
    <p:sldId id="260" r:id="rId8"/>
    <p:sldId id="258" r:id="rId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428"/>
    <a:srgbClr val="0043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5D8E-F334-D44F-A00C-4E7C0E5AC9AE}" type="datetimeFigureOut">
              <a:rPr lang="uk-UA"/>
              <a:pPr>
                <a:defRPr/>
              </a:pPr>
              <a:t>02.09.2015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797E-C295-BF45-A7C9-57F4AF4409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4870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2105-BA26-644E-AF61-3FBAF7AE161B}" type="datetimeFigureOut">
              <a:rPr lang="uk-UA"/>
              <a:pPr>
                <a:defRPr/>
              </a:pPr>
              <a:t>02.09.2015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73A8-554E-6F4F-A801-EFCCEF7242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8636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808B-B4F4-AF4A-9A45-9F386876AAEF}" type="datetimeFigureOut">
              <a:rPr lang="uk-UA"/>
              <a:pPr>
                <a:defRPr/>
              </a:pPr>
              <a:t>02.09.2015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E545-6EBD-F544-8389-0B2C47D7BC7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9011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6F01-7E28-434D-9016-0664FEA9C128}" type="datetimeFigureOut">
              <a:rPr lang="uk-UA"/>
              <a:pPr>
                <a:defRPr/>
              </a:pPr>
              <a:t>02.09.2015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C5E44-4B04-9A44-84AB-1B7BD829055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0781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B480-BE0E-D74D-A78B-93ECDF3BB087}" type="datetimeFigureOut">
              <a:rPr lang="uk-UA"/>
              <a:pPr>
                <a:defRPr/>
              </a:pPr>
              <a:t>02.09.2015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9D96-7357-D74B-853F-D68C0D9ECCC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3663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1DC7-78C9-CF4F-8A30-1117F4C0B27E}" type="datetimeFigureOut">
              <a:rPr lang="uk-UA"/>
              <a:pPr>
                <a:defRPr/>
              </a:pPr>
              <a:t>02.09.2015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3480-D557-C34B-BFB7-C21316DADA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3483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10D4-A382-9141-BCF9-B7BCE3736F30}" type="datetimeFigureOut">
              <a:rPr lang="uk-UA"/>
              <a:pPr>
                <a:defRPr/>
              </a:pPr>
              <a:t>02.09.2015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0D61-A682-524E-AF9E-D74E36858B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8854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AF2E-2545-D447-9848-3EFEC948F156}" type="datetimeFigureOut">
              <a:rPr lang="uk-UA"/>
              <a:pPr>
                <a:defRPr/>
              </a:pPr>
              <a:t>02.09.2015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537A-C54D-3E41-A9E3-C9E1CCD0D0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983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536E-C14E-1445-89ED-341E339C2016}" type="datetimeFigureOut">
              <a:rPr lang="uk-UA"/>
              <a:pPr>
                <a:defRPr/>
              </a:pPr>
              <a:t>02.09.2015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813A-DA4E-684E-B461-40892FE963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8041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95AA-5150-7D41-AA05-101C1B353084}" type="datetimeFigureOut">
              <a:rPr lang="uk-UA"/>
              <a:pPr>
                <a:defRPr/>
              </a:pPr>
              <a:t>02.09.2015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CA4A-BF75-2D40-8155-F4D9A9C7DE7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4720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80F8-C50D-EB48-97FA-F388913A30F0}" type="datetimeFigureOut">
              <a:rPr lang="uk-UA"/>
              <a:pPr>
                <a:defRPr/>
              </a:pPr>
              <a:t>02.09.2015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FCB6-E498-7046-8A5E-774846AC46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7831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DE2261-A5BC-774E-A06A-08F2D549B541}" type="datetimeFigureOut">
              <a:rPr lang="uk-UA"/>
              <a:pPr>
                <a:defRPr/>
              </a:pPr>
              <a:t>02.09.2015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5D1A85-3551-F148-B5DE-6886DBED0E9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5918" y="2204864"/>
            <a:ext cx="657229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 smtClean="0">
                <a:solidFill>
                  <a:srgbClr val="FFC000"/>
                </a:solidFill>
                <a:latin typeface="+mj-lt"/>
                <a:ea typeface="+mn-ea"/>
                <a:cs typeface="Arial" pitchFamily="34" charset="0"/>
              </a:rPr>
              <a:t>Складські свідоцтва як емісійні папери: фінансовий інструмент для аграрних ринків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>
              <a:solidFill>
                <a:srgbClr val="FFC000"/>
              </a:solidFill>
              <a:latin typeface="+mj-lt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rgbClr val="FFC000"/>
                </a:solidFill>
                <a:latin typeface="+mj-lt"/>
                <a:ea typeface="+mn-ea"/>
                <a:cs typeface="Arial" pitchFamily="34" charset="0"/>
              </a:rPr>
              <a:t>Вікторія Страхова</a:t>
            </a:r>
            <a:endParaRPr lang="uk-UA" sz="3600" dirty="0" smtClean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6093296"/>
            <a:ext cx="49688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FFC000"/>
                </a:solidFill>
                <a:latin typeface="+mj-lt"/>
                <a:ea typeface="+mn-ea"/>
                <a:cs typeface="Arial" pitchFamily="34" charset="0"/>
              </a:rPr>
              <a:t>02 </a:t>
            </a:r>
            <a:r>
              <a:rPr lang="uk-UA" sz="1500" dirty="0" smtClean="0">
                <a:solidFill>
                  <a:srgbClr val="FFC000"/>
                </a:solidFill>
                <a:latin typeface="+mj-lt"/>
                <a:ea typeface="+mn-ea"/>
                <a:cs typeface="Arial" pitchFamily="34" charset="0"/>
              </a:rPr>
              <a:t>вересня</a:t>
            </a:r>
            <a:r>
              <a:rPr lang="ru-RU" sz="1500" dirty="0" smtClean="0">
                <a:solidFill>
                  <a:srgbClr val="FFC000"/>
                </a:solidFill>
                <a:latin typeface="+mj-lt"/>
                <a:ea typeface="+mn-ea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rgbClr val="FFC000"/>
                </a:solidFill>
                <a:latin typeface="+mj-lt"/>
                <a:ea typeface="+mn-ea"/>
                <a:cs typeface="Arial" pitchFamily="34" charset="0"/>
              </a:rPr>
              <a:t>2015 </a:t>
            </a:r>
            <a:r>
              <a:rPr lang="ru-RU" sz="1500" dirty="0">
                <a:solidFill>
                  <a:srgbClr val="FFC000"/>
                </a:solidFill>
                <a:latin typeface="+mj-lt"/>
                <a:ea typeface="+mn-ea"/>
                <a:cs typeface="Arial" pitchFamily="34" charset="0"/>
              </a:rPr>
              <a:t>року</a:t>
            </a:r>
            <a:endParaRPr lang="uk-UA" sz="1500" dirty="0">
              <a:solidFill>
                <a:srgbClr val="FFC000"/>
              </a:solidFill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285728"/>
            <a:ext cx="7781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rPr>
              <a:t>Комплексна програма розвитку фінансового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rPr>
              <a:t>сектору до 2020 року: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rPr>
              <a:t>фокус на розвитку сільського господарства </a:t>
            </a:r>
            <a:endParaRPr lang="ru-RU" sz="2400" b="1" dirty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68538" y="1428736"/>
            <a:ext cx="446370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68538" y="214290"/>
            <a:ext cx="453571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285984" y="1714488"/>
            <a:ext cx="6072230" cy="857256"/>
          </a:xfrm>
          <a:prstGeom prst="round2DiagRect">
            <a:avLst/>
          </a:prstGeom>
          <a:solidFill>
            <a:srgbClr val="0043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57422" y="1714488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Комплексна програма розвитку фінансового сектору України 2020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357554" y="2714620"/>
            <a:ext cx="5000660" cy="714380"/>
          </a:xfrm>
          <a:prstGeom prst="round2DiagRect">
            <a:avLst/>
          </a:prstGeom>
          <a:solidFill>
            <a:srgbClr val="00438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28992" y="285749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Робота з аграрними розписками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357554" y="3571876"/>
            <a:ext cx="5000660" cy="714380"/>
          </a:xfrm>
          <a:prstGeom prst="round2DiagRect">
            <a:avLst/>
          </a:prstGeom>
          <a:solidFill>
            <a:srgbClr val="00438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28992" y="3500438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Забезпечення розвитку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аграрного страхування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428992" y="4500570"/>
            <a:ext cx="5000660" cy="714380"/>
          </a:xfrm>
          <a:prstGeom prst="round2DiagRect">
            <a:avLst/>
          </a:prstGeom>
          <a:solidFill>
            <a:srgbClr val="00438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428992" y="4429132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Забезпечення розвитку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товарного  біржового ринку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848228" y="5643578"/>
            <a:ext cx="3509986" cy="714380"/>
          </a:xfrm>
          <a:prstGeom prst="round2DiagRect">
            <a:avLst/>
          </a:prstGeom>
          <a:solidFill>
            <a:srgbClr val="004385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29190" y="5640189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Складські свідоцтва </a:t>
            </a:r>
            <a:r>
              <a:rPr lang="uk-UA" sz="2000" dirty="0" smtClean="0">
                <a:solidFill>
                  <a:schemeClr val="bg1"/>
                </a:solidFill>
              </a:rPr>
              <a:t>як </a:t>
            </a:r>
            <a:r>
              <a:rPr lang="uk-UA" sz="2000" dirty="0" smtClean="0">
                <a:solidFill>
                  <a:schemeClr val="bg1"/>
                </a:solidFill>
              </a:rPr>
              <a:t>емісійні цінні </a:t>
            </a:r>
            <a:r>
              <a:rPr lang="uk-UA" sz="2000" dirty="0" smtClean="0">
                <a:solidFill>
                  <a:schemeClr val="bg1"/>
                </a:solidFill>
              </a:rPr>
              <a:t>папери ?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38" name="Соединительная линия уступом 37"/>
          <p:cNvCxnSpPr>
            <a:stCxn id="10" idx="2"/>
            <a:endCxn id="12" idx="2"/>
          </p:cNvCxnSpPr>
          <p:nvPr/>
        </p:nvCxnSpPr>
        <p:spPr>
          <a:xfrm rot="10800000" flipH="1" flipV="1">
            <a:off x="2285984" y="2143116"/>
            <a:ext cx="1071570" cy="928694"/>
          </a:xfrm>
          <a:prstGeom prst="bentConnector3">
            <a:avLst>
              <a:gd name="adj1" fmla="val -21333"/>
            </a:avLst>
          </a:prstGeom>
          <a:ln w="41275">
            <a:solidFill>
              <a:srgbClr val="F4B4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10" idx="2"/>
            <a:endCxn id="15" idx="2"/>
          </p:cNvCxnSpPr>
          <p:nvPr/>
        </p:nvCxnSpPr>
        <p:spPr>
          <a:xfrm rot="10800000" flipH="1" flipV="1">
            <a:off x="2285984" y="2143116"/>
            <a:ext cx="1071570" cy="1785950"/>
          </a:xfrm>
          <a:prstGeom prst="bentConnector3">
            <a:avLst>
              <a:gd name="adj1" fmla="val -21333"/>
            </a:avLst>
          </a:prstGeom>
          <a:ln w="41275">
            <a:solidFill>
              <a:srgbClr val="F4B4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hape 43"/>
          <p:cNvCxnSpPr>
            <a:stCxn id="10" idx="2"/>
            <a:endCxn id="19" idx="1"/>
          </p:cNvCxnSpPr>
          <p:nvPr/>
        </p:nvCxnSpPr>
        <p:spPr>
          <a:xfrm rot="10800000" flipH="1" flipV="1">
            <a:off x="2285984" y="2143115"/>
            <a:ext cx="1143008" cy="2701515"/>
          </a:xfrm>
          <a:prstGeom prst="bentConnector3">
            <a:avLst>
              <a:gd name="adj1" fmla="val -20000"/>
            </a:avLst>
          </a:prstGeom>
          <a:ln w="41275" cmpd="sng">
            <a:solidFill>
              <a:srgbClr val="F4B4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Выгнутая влево стрелка 46"/>
          <p:cNvSpPr/>
          <p:nvPr/>
        </p:nvSpPr>
        <p:spPr>
          <a:xfrm rot="21411761">
            <a:off x="3571868" y="5214950"/>
            <a:ext cx="1285884" cy="1071570"/>
          </a:xfrm>
          <a:prstGeom prst="curvedRightArrow">
            <a:avLst>
              <a:gd name="adj1" fmla="val 25000"/>
              <a:gd name="adj2" fmla="val 41567"/>
              <a:gd name="adj3" fmla="val 25000"/>
            </a:avLst>
          </a:prstGeom>
          <a:solidFill>
            <a:srgbClr val="F4B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14876" y="5500702"/>
            <a:ext cx="3786214" cy="100013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грош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9" y="5484652"/>
            <a:ext cx="1643074" cy="123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513" y="285728"/>
            <a:ext cx="62341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rPr>
              <a:t>ЧОМУ </a:t>
            </a:r>
            <a:r>
              <a:rPr lang="uk-UA" sz="2400" b="1" cap="all" dirty="0" smtClean="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rPr>
              <a:t>саме складські свідоцтва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 smtClean="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rPr>
              <a:t>як емісійні цінні папери?</a:t>
            </a:r>
            <a:endParaRPr lang="uk-UA" sz="2400" b="1" cap="all" dirty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68538" y="1124744"/>
            <a:ext cx="280751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95513" y="1285860"/>
            <a:ext cx="604837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rPr>
              <a:t>Відповідно  до Закону України </a:t>
            </a:r>
            <a:r>
              <a:rPr lang="uk-UA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rPr>
              <a:t>“Про</a:t>
            </a:r>
            <a:r>
              <a:rPr lang="uk-UA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rPr>
              <a:t> фінансові послуги та державне регулювання ринків фінансових </a:t>
            </a:r>
            <a:r>
              <a:rPr lang="uk-UA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rPr>
              <a:t>послуг”</a:t>
            </a:r>
            <a:r>
              <a:rPr lang="uk-UA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rPr>
              <a:t> </a:t>
            </a:r>
            <a:r>
              <a:rPr lang="uk-UA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rPr>
              <a:t>до фінансових установ належать банки, …. та інші юридичні особи, </a:t>
            </a:r>
            <a:r>
              <a:rPr lang="uk-UA" sz="16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rPr>
              <a:t>виключним видом діяльності яких є надання фінансових послуг</a:t>
            </a:r>
            <a:r>
              <a:rPr lang="uk-UA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rPr>
              <a:t>, а у випадках, прямо визначених законом, - інші послуги (операції), пов'язані з наданням фінансових послуг.  Відповідно до ст. 47 Закону України «Про банки і банківську діяльність» </a:t>
            </a:r>
            <a:r>
              <a:rPr lang="uk-UA" sz="16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rPr>
              <a:t>Банк має право надавати банківські та інші фінансові послуги</a:t>
            </a:r>
            <a:r>
              <a:rPr lang="uk-UA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rPr>
              <a:t> (крім послуг у сфері страхування), а також здійснювати іншу діяльність, визначену в цій статті.  До вказаної статті не включена діяльність з торгівлі товарами.</a:t>
            </a:r>
            <a:endParaRPr lang="uk-UA" sz="1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68538" y="214290"/>
            <a:ext cx="287952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5984" y="4214818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Тобто банки та професійні учасники фондового ринку </a:t>
            </a:r>
            <a:r>
              <a:rPr lang="uk-UA" b="1" u="sng" dirty="0" smtClean="0"/>
              <a:t>не можуть </a:t>
            </a:r>
            <a:r>
              <a:rPr lang="uk-UA" dirty="0" smtClean="0"/>
              <a:t>здійснювати діяльність із </a:t>
            </a:r>
            <a:r>
              <a:rPr lang="uk-UA" b="1" u="sng" dirty="0" smtClean="0"/>
              <a:t>торгівлі товарами</a:t>
            </a:r>
            <a:r>
              <a:rPr lang="uk-UA" dirty="0" smtClean="0"/>
              <a:t>,</a:t>
            </a:r>
          </a:p>
          <a:p>
            <a:r>
              <a:rPr lang="uk-UA" dirty="0" smtClean="0"/>
              <a:t>але вони </a:t>
            </a:r>
            <a:r>
              <a:rPr lang="uk-UA" b="1" u="sng" dirty="0" smtClean="0"/>
              <a:t>мають право </a:t>
            </a:r>
            <a:r>
              <a:rPr lang="uk-UA" dirty="0" smtClean="0"/>
              <a:t>здійснювати діяльність із торгівлі </a:t>
            </a:r>
            <a:r>
              <a:rPr lang="uk-UA" b="1" u="sng" dirty="0" smtClean="0"/>
              <a:t>цінними паперами</a:t>
            </a:r>
            <a:r>
              <a:rPr lang="uk-UA" dirty="0" smtClean="0"/>
              <a:t>.   Окрім того, продаж цінних паперів  не є об'єктом оподаткування </a:t>
            </a:r>
            <a:r>
              <a:rPr lang="uk-UA" dirty="0" smtClean="0"/>
              <a:t>ПДВ, як і більшість здійснюваних </a:t>
            </a:r>
            <a:r>
              <a:rPr lang="uk-UA" dirty="0" err="1" smtClean="0"/>
              <a:t>фінустановами</a:t>
            </a:r>
            <a:r>
              <a:rPr lang="uk-UA" dirty="0" smtClean="0"/>
              <a:t> операцій.</a:t>
            </a:r>
            <a:endParaRPr lang="uk-UA" dirty="0"/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6572264" y="5715016"/>
            <a:ext cx="1857388" cy="714380"/>
          </a:xfrm>
          <a:prstGeom prst="curvedDownArrow">
            <a:avLst/>
          </a:prstGeom>
          <a:solidFill>
            <a:srgbClr val="F4B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513" y="620713"/>
            <a:ext cx="30741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rPr>
              <a:t>Вигоди для учасників</a:t>
            </a:r>
            <a:endParaRPr lang="ru-RU" sz="2400" b="1" dirty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68538" y="1125538"/>
            <a:ext cx="46069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68538" y="592138"/>
            <a:ext cx="46069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95513" y="1484784"/>
            <a:ext cx="6048375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7" name="Рисунок 6" descr="бан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5925" y="1214422"/>
            <a:ext cx="3268058" cy="1833564"/>
          </a:xfrm>
          <a:prstGeom prst="rect">
            <a:avLst/>
          </a:prstGeom>
        </p:spPr>
      </p:pic>
      <p:pic>
        <p:nvPicPr>
          <p:cNvPr id="10" name="Рисунок 9" descr="поле пшениц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3082" y="4929198"/>
            <a:ext cx="2628918" cy="1643074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071934" y="3286124"/>
            <a:ext cx="2357454" cy="1071570"/>
          </a:xfrm>
          <a:prstGeom prst="ellipse">
            <a:avLst/>
          </a:prstGeom>
          <a:solidFill>
            <a:srgbClr val="0043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14810" y="3571876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ліквідність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18844705">
            <a:off x="2491647" y="2871262"/>
            <a:ext cx="1990742" cy="4871689"/>
          </a:xfrm>
          <a:prstGeom prst="curvedRightArrow">
            <a:avLst>
              <a:gd name="adj1" fmla="val 25000"/>
              <a:gd name="adj2" fmla="val 40037"/>
              <a:gd name="adj3" fmla="val 27265"/>
            </a:avLst>
          </a:prstGeom>
          <a:solidFill>
            <a:srgbClr val="F4B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6790543">
            <a:off x="5589091" y="295067"/>
            <a:ext cx="1990742" cy="4871689"/>
          </a:xfrm>
          <a:prstGeom prst="curvedRightArrow">
            <a:avLst>
              <a:gd name="adj1" fmla="val 25000"/>
              <a:gd name="adj2" fmla="val 40037"/>
              <a:gd name="adj3" fmla="val 27265"/>
            </a:avLst>
          </a:prstGeom>
          <a:solidFill>
            <a:srgbClr val="F4B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521495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Зниження вартості фінансування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221455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Диверсифікація інструментів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9710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513" y="620713"/>
            <a:ext cx="323922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rPr>
              <a:t>Пропонована модель*</a:t>
            </a:r>
            <a:endParaRPr lang="ru-RU" sz="2400" b="1" dirty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68538" y="1071546"/>
            <a:ext cx="46069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68538" y="592138"/>
            <a:ext cx="46069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2195513" y="1000109"/>
            <a:ext cx="59483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/>
            <a:r>
              <a:rPr lang="uk-UA" sz="1700" dirty="0" smtClean="0">
                <a:cs typeface="Arial" pitchFamily="34" charset="0"/>
              </a:rPr>
              <a:t>* Спрощений варіант для цілей обговорення концепції </a:t>
            </a:r>
            <a:endParaRPr lang="ru-RU" sz="1700" dirty="0">
              <a:cs typeface="Arial" pitchFamily="34" charset="0"/>
            </a:endParaRPr>
          </a:p>
          <a:p>
            <a:pPr>
              <a:buFont typeface="Wingdings" charset="0"/>
              <a:buChar char="q"/>
            </a:pPr>
            <a:endParaRPr lang="ru-RU" sz="1700" dirty="0">
              <a:solidFill>
                <a:srgbClr val="595959"/>
              </a:solidFill>
              <a:cs typeface="Arial" charset="0"/>
            </a:endParaRPr>
          </a:p>
          <a:p>
            <a:pPr>
              <a:buFont typeface="Wingdings" charset="0"/>
              <a:buChar char="q"/>
            </a:pPr>
            <a:endParaRPr lang="en-US" sz="1700" dirty="0">
              <a:solidFill>
                <a:srgbClr val="595959"/>
              </a:solidFill>
              <a:cs typeface="Arial" charset="0"/>
            </a:endParaRPr>
          </a:p>
          <a:p>
            <a:pPr>
              <a:buFont typeface="Wingdings" charset="0"/>
              <a:buChar char="q"/>
            </a:pPr>
            <a:endParaRPr lang="ru-RU" sz="1700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1857364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2786058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2786058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3108" y="277391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Елеватор-емітент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32" y="235743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Облікова система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198" y="278605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Поклажодавець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357422" y="1928802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00496" y="185736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Облікова система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8794" y="200024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Депонування сертифіката</a:t>
            </a:r>
            <a:endParaRPr lang="ru-RU" sz="1400" dirty="0"/>
          </a:p>
        </p:txBody>
      </p:sp>
      <p:cxnSp>
        <p:nvCxnSpPr>
          <p:cNvPr id="27" name="Прямая со стрелкой 26"/>
          <p:cNvCxnSpPr>
            <a:stCxn id="12" idx="1"/>
            <a:endCxn id="11" idx="3"/>
          </p:cNvCxnSpPr>
          <p:nvPr/>
        </p:nvCxnSpPr>
        <p:spPr>
          <a:xfrm rot="10800000">
            <a:off x="4071934" y="3000372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57686" y="300037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товар</a:t>
            </a:r>
            <a:endParaRPr lang="ru-RU" sz="1400" dirty="0"/>
          </a:p>
        </p:txBody>
      </p:sp>
      <p:cxnSp>
        <p:nvCxnSpPr>
          <p:cNvPr id="30" name="Прямая со стрелкой 29"/>
          <p:cNvCxnSpPr>
            <a:stCxn id="11" idx="3"/>
            <a:endCxn id="9" idx="2"/>
          </p:cNvCxnSpPr>
          <p:nvPr/>
        </p:nvCxnSpPr>
        <p:spPr>
          <a:xfrm flipV="1">
            <a:off x="4071934" y="2285992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71934" y="257174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інформація</a:t>
            </a:r>
            <a:endParaRPr lang="ru-RU" sz="1400" dirty="0"/>
          </a:p>
        </p:txBody>
      </p:sp>
      <p:cxnSp>
        <p:nvCxnSpPr>
          <p:cNvPr id="33" name="Shape 32"/>
          <p:cNvCxnSpPr>
            <a:stCxn id="9" idx="3"/>
            <a:endCxn id="12" idx="0"/>
          </p:cNvCxnSpPr>
          <p:nvPr/>
        </p:nvCxnSpPr>
        <p:spPr>
          <a:xfrm>
            <a:off x="5929322" y="2071678"/>
            <a:ext cx="1071570" cy="7143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57950" y="207167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Зарахування ЦП на рахунок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428860" y="134515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/>
              <a:t>Емісія та первинне оформлення</a:t>
            </a:r>
            <a:endParaRPr lang="ru-RU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2581260" y="335756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/>
              <a:t>Біржова торгівля</a:t>
            </a:r>
            <a:endParaRPr lang="ru-RU" u="sng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785918" y="3929066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000496" y="3929066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215074" y="3929066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071934" y="5214950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928794" y="621508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Для убезпечення розрахунків можливе використання </a:t>
            </a:r>
            <a:r>
              <a:rPr lang="en-US" b="1" dirty="0" smtClean="0"/>
              <a:t>DVP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785918" y="391692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Продавець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24598" y="391692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Покупець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00496" y="391692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Біржа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71934" y="521495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Облікова система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8" name="Прямая со стрелкой 57"/>
          <p:cNvCxnSpPr>
            <a:stCxn id="48" idx="2"/>
            <a:endCxn id="56" idx="1"/>
          </p:cNvCxnSpPr>
          <p:nvPr/>
        </p:nvCxnSpPr>
        <p:spPr>
          <a:xfrm rot="16200000" flipH="1">
            <a:off x="2890171" y="4217853"/>
            <a:ext cx="1041922" cy="1321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50" idx="2"/>
          </p:cNvCxnSpPr>
          <p:nvPr/>
        </p:nvCxnSpPr>
        <p:spPr>
          <a:xfrm rot="5400000">
            <a:off x="6018619" y="4339836"/>
            <a:ext cx="1143010" cy="1178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357422" y="471488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Блокування ЦП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6572264" y="4692859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Блокування коштів</a:t>
            </a:r>
            <a:endParaRPr lang="ru-RU" sz="1400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>
            <a:off x="5214148" y="478632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 flipH="1" flipV="1">
            <a:off x="4001290" y="478632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57620" y="450057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інформація</a:t>
            </a:r>
            <a:endParaRPr lang="ru-RU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4929190" y="4835735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Реєстр договорів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513" y="592361"/>
            <a:ext cx="52940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Податкові питання: як завжди головні</a:t>
            </a:r>
            <a:endParaRPr lang="ru-RU" sz="2400" b="1" dirty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68538" y="1052736"/>
            <a:ext cx="201543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68538" y="592138"/>
            <a:ext cx="201543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57356" y="2000240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57356" y="1996851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Продавець Перший </a:t>
            </a:r>
            <a:r>
              <a:rPr lang="uk-UA" dirty="0" err="1" smtClean="0">
                <a:solidFill>
                  <a:schemeClr val="bg1"/>
                </a:solidFill>
              </a:rPr>
              <a:t>поклажодавець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1500174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2000240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86248" y="163090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Елеватор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388" y="1996851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Останній Покупець  </a:t>
            </a:r>
            <a:r>
              <a:rPr lang="uk-UA" dirty="0" smtClean="0">
                <a:solidFill>
                  <a:schemeClr val="bg1"/>
                </a:solidFill>
              </a:rPr>
              <a:t>свідоцтва/Погашення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4214810" y="3143248"/>
            <a:ext cx="2286016" cy="785818"/>
          </a:xfrm>
          <a:prstGeom prst="curvedUpArrow">
            <a:avLst/>
          </a:prstGeom>
          <a:solidFill>
            <a:srgbClr val="F4B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0800000">
            <a:off x="4143372" y="2285992"/>
            <a:ext cx="2286016" cy="785818"/>
          </a:xfrm>
          <a:prstGeom prst="curvedUpArrow">
            <a:avLst/>
          </a:prstGeom>
          <a:solidFill>
            <a:srgbClr val="F4B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2571744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Обертання (продаж свідоцтв) без ПДВ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43702" y="335756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Останній Покупець  свідоцтва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6644" y="278605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ПДВ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28860" y="27146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ПДВ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0232" y="3643314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u="sng" dirty="0" smtClean="0"/>
              <a:t>Податковий облік:</a:t>
            </a:r>
          </a:p>
          <a:p>
            <a:r>
              <a:rPr lang="uk-UA" sz="1600" u="sng" dirty="0" smtClean="0"/>
              <a:t>Продавець</a:t>
            </a:r>
            <a:r>
              <a:rPr lang="uk-UA" sz="1600" dirty="0" smtClean="0"/>
              <a:t>: в нього сформований податковий кредит на закуплені виробничі фактори. У момент першого продажу свідоцтва прирівнюється до продажу  товару й нараховуються ПДВ зобов'язання. </a:t>
            </a:r>
          </a:p>
          <a:p>
            <a:r>
              <a:rPr lang="uk-UA" sz="1600" u="sng" dirty="0" smtClean="0"/>
              <a:t>Надалі</a:t>
            </a:r>
            <a:r>
              <a:rPr lang="uk-UA" sz="1600" dirty="0" smtClean="0"/>
              <a:t> продаж свідоцтв відбувається без  нарахування ПДВ.</a:t>
            </a:r>
          </a:p>
          <a:p>
            <a:r>
              <a:rPr lang="uk-UA" sz="1600" dirty="0" smtClean="0"/>
              <a:t>При пред'явленні свідоцтва до погашення </a:t>
            </a:r>
            <a:r>
              <a:rPr lang="uk-UA" sz="1600" u="sng" dirty="0" smtClean="0"/>
              <a:t>останній покупець </a:t>
            </a:r>
            <a:r>
              <a:rPr lang="uk-UA" sz="1600" dirty="0" smtClean="0"/>
              <a:t>не формує податковий кредит</a:t>
            </a:r>
            <a:r>
              <a:rPr lang="uk-UA" sz="1600" dirty="0" smtClean="0"/>
              <a:t>.</a:t>
            </a:r>
          </a:p>
          <a:p>
            <a:r>
              <a:rPr lang="uk-UA" sz="1600" u="sng" dirty="0" smtClean="0"/>
              <a:t>Приклад</a:t>
            </a:r>
            <a:r>
              <a:rPr lang="uk-UA" sz="1600" dirty="0" smtClean="0"/>
              <a:t>:</a:t>
            </a:r>
          </a:p>
          <a:p>
            <a:endParaRPr lang="uk-UA" sz="1600" dirty="0" smtClean="0"/>
          </a:p>
          <a:p>
            <a:endParaRPr lang="uk-UA" sz="1600" dirty="0" smtClean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071670" y="5715016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28628">
                <a:tc>
                  <a:txBody>
                    <a:bodyPr/>
                    <a:lstStyle/>
                    <a:p>
                      <a:r>
                        <a:rPr lang="uk-UA" sz="1200" b="0" dirty="0" err="1" smtClean="0">
                          <a:solidFill>
                            <a:schemeClr val="tx1"/>
                          </a:solidFill>
                        </a:rPr>
                        <a:t>“Собівартість”</a:t>
                      </a:r>
                      <a:r>
                        <a:rPr lang="uk-UA" sz="1200" b="0" dirty="0" smtClean="0">
                          <a:solidFill>
                            <a:schemeClr val="tx1"/>
                          </a:solidFill>
                        </a:rPr>
                        <a:t> з ПДВ 90:75+15 </a:t>
                      </a:r>
                      <a:r>
                        <a:rPr lang="uk-UA" sz="1200" b="0" dirty="0" err="1" smtClean="0">
                          <a:solidFill>
                            <a:schemeClr val="tx1"/>
                          </a:solidFill>
                        </a:rPr>
                        <a:t>ПДВ</a:t>
                      </a:r>
                      <a:endParaRPr lang="uk-UA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uk-UA" sz="1200" b="0" dirty="0" smtClean="0">
                          <a:solidFill>
                            <a:schemeClr val="tx1"/>
                          </a:solidFill>
                        </a:rPr>
                        <a:t>Перша реалізація: 120:  100 +20 ПДВ</a:t>
                      </a:r>
                    </a:p>
                    <a:p>
                      <a:r>
                        <a:rPr lang="uk-UA" sz="1200" b="0" dirty="0" err="1" smtClean="0">
                          <a:solidFill>
                            <a:schemeClr val="tx1"/>
                          </a:solidFill>
                        </a:rPr>
                        <a:t>“Перша</a:t>
                      </a:r>
                      <a:r>
                        <a:rPr lang="uk-UA" sz="1200" b="0" baseline="0" dirty="0" smtClean="0">
                          <a:solidFill>
                            <a:schemeClr val="tx1"/>
                          </a:solidFill>
                        </a:rPr>
                        <a:t> вартість  ЦП” = 120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dirty="0" smtClean="0">
                          <a:solidFill>
                            <a:schemeClr val="tx1"/>
                          </a:solidFill>
                        </a:rPr>
                        <a:t>Результат: 5 до бюджету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dirty="0" err="1" smtClean="0">
                          <a:solidFill>
                            <a:schemeClr val="tx1"/>
                          </a:solidFill>
                        </a:rPr>
                        <a:t>“При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200" baseline="0" dirty="0" err="1" smtClean="0">
                          <a:solidFill>
                            <a:schemeClr val="tx1"/>
                          </a:solidFill>
                        </a:rPr>
                        <a:t>погашенні”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</a:rPr>
                        <a:t>  вартість  200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solidFill>
                            <a:schemeClr val="tx1"/>
                          </a:solidFill>
                        </a:rPr>
                        <a:t>Результат: на</a:t>
                      </a:r>
                      <a:r>
                        <a:rPr lang="uk-UA" sz="1200" baseline="0" dirty="0" smtClean="0">
                          <a:solidFill>
                            <a:schemeClr val="tx1"/>
                          </a:solidFill>
                        </a:rPr>
                        <a:t>  40(33) кредит не формується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513" y="591071"/>
            <a:ext cx="40387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rPr>
              <a:t>Податкові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rPr>
              <a:t>питання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rPr>
              <a:t>: </a:t>
            </a:r>
            <a:r>
              <a:rPr lang="ru-RU" sz="2400" b="1" dirty="0" err="1" smtClean="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rPr>
              <a:t>наслідки</a:t>
            </a:r>
            <a:endParaRPr lang="ru-RU" sz="2400" b="1" dirty="0">
              <a:solidFill>
                <a:schemeClr val="tx2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513" y="1346200"/>
            <a:ext cx="6048375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  <a:defRPr/>
            </a:pPr>
            <a:endParaRPr lang="ru-RU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7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68538" y="592138"/>
            <a:ext cx="302354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68538" y="1052736"/>
            <a:ext cx="295153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28794" y="1285860"/>
            <a:ext cx="657229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u="sng" dirty="0" smtClean="0"/>
              <a:t>Для товаровиробника</a:t>
            </a:r>
            <a:r>
              <a:rPr lang="uk-UA" sz="2200" dirty="0" smtClean="0"/>
              <a:t>: нейтральність операції; стандартне нарахування кредиту та зобов'язань.</a:t>
            </a:r>
          </a:p>
          <a:p>
            <a:endParaRPr lang="uk-UA" sz="2200" dirty="0" smtClean="0"/>
          </a:p>
          <a:p>
            <a:r>
              <a:rPr lang="uk-UA" sz="2200" u="sng" dirty="0" smtClean="0"/>
              <a:t>Для банків та </a:t>
            </a:r>
            <a:r>
              <a:rPr lang="uk-UA" sz="2200" u="sng" dirty="0" err="1" smtClean="0"/>
              <a:t>фінустанов</a:t>
            </a:r>
            <a:r>
              <a:rPr lang="uk-UA" sz="2200" dirty="0" smtClean="0"/>
              <a:t>: комфортний та звичний режим операцій без ПДВ.</a:t>
            </a:r>
          </a:p>
          <a:p>
            <a:endParaRPr lang="uk-UA" sz="2200" dirty="0" smtClean="0"/>
          </a:p>
          <a:p>
            <a:r>
              <a:rPr lang="uk-UA" sz="2200" u="sng" dirty="0" smtClean="0"/>
              <a:t>Для експортерів</a:t>
            </a:r>
            <a:r>
              <a:rPr lang="uk-UA" sz="2200" dirty="0" smtClean="0"/>
              <a:t>:  не має проблеми з невідшкодованим ПДВ,  не потрібно фінансувати не відшкодований ПДВ.</a:t>
            </a:r>
          </a:p>
          <a:p>
            <a:endParaRPr lang="uk-UA" sz="2200" dirty="0" smtClean="0"/>
          </a:p>
          <a:p>
            <a:r>
              <a:rPr lang="uk-UA" sz="2200" u="sng" dirty="0" smtClean="0"/>
              <a:t>Для держави</a:t>
            </a:r>
            <a:r>
              <a:rPr lang="uk-UA" sz="2200" dirty="0" smtClean="0"/>
              <a:t>:  отримання ПДВ при реалізації продукції, виробленої з сировини, на закупівлю якої не формувався податковий кредит. Зменшення часу на адміністрування – не має зустрічних перевірок постачальників, оскільки свідоцтва обертаються без ПДВ.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87824" y="4026942"/>
            <a:ext cx="2472152" cy="1922988"/>
            <a:chOff x="2051050" y="3830638"/>
            <a:chExt cx="2472152" cy="1922988"/>
          </a:xfrm>
        </p:grpSpPr>
        <p:sp>
          <p:nvSpPr>
            <p:cNvPr id="4" name="TextBox 3"/>
            <p:cNvSpPr txBox="1"/>
            <p:nvPr/>
          </p:nvSpPr>
          <p:spPr>
            <a:xfrm>
              <a:off x="2051050" y="3860800"/>
              <a:ext cx="2472152" cy="18928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  <a:t>НАЦІОНАЛЬНА РАДА РЕФОРМ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  <a:t/>
              </a:r>
              <a:br>
                <a:rPr lang="en-US" sz="1600" b="1" dirty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</a:br>
              <a:r>
                <a:rPr lang="ru-RU" sz="1400" b="1" dirty="0" err="1" smtClean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  <a:t>Вікторія</a:t>
              </a:r>
              <a:r>
                <a:rPr lang="ru-RU" sz="1400" b="1" dirty="0" smtClean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  <a:t> Страхова</a:t>
              </a:r>
              <a:endParaRPr lang="ru-RU" sz="14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  <a:t>Проектний менеджер,</a:t>
              </a:r>
              <a:endParaRPr lang="en-US" sz="14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  <a:t>Реформа </a:t>
              </a:r>
              <a:r>
                <a:rPr lang="ru-RU" sz="1400" dirty="0" err="1" smtClean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  <a:t>фінансового</a:t>
              </a:r>
              <a:r>
                <a:rPr lang="ru-RU" sz="1400" dirty="0" smtClean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  <a:t> сектору</a:t>
              </a:r>
              <a:endParaRPr lang="ru-RU" sz="14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  <a:t>victoria.strakhova@reforms.in.ua</a:t>
              </a:r>
              <a:endParaRPr lang="ru-RU" sz="12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  <a:t>http://reforms.in.ua</a:t>
              </a:r>
              <a:endParaRPr lang="en-US" sz="11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  <a:t>https://facebook.com/NRC.ua</a:t>
              </a:r>
              <a:br>
                <a:rPr lang="en-US" sz="1100" dirty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  <a:t>https://twitter.com/ReformsCouncil</a:t>
              </a:r>
              <a:endParaRPr lang="uk-UA" sz="11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2124075" y="4221163"/>
              <a:ext cx="2303463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2124075" y="3830638"/>
              <a:ext cx="2303463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481</Words>
  <Application>Microsoft Office PowerPoint</Application>
  <PresentationFormat>Экран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141</cp:revision>
  <dcterms:created xsi:type="dcterms:W3CDTF">2015-08-07T16:08:33Z</dcterms:created>
  <dcterms:modified xsi:type="dcterms:W3CDTF">2015-09-02T17:42:29Z</dcterms:modified>
</cp:coreProperties>
</file>