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42" r:id="rId1"/>
  </p:sldMasterIdLst>
  <p:notesMasterIdLst>
    <p:notesMasterId r:id="rId18"/>
  </p:notesMasterIdLst>
  <p:handoutMasterIdLst>
    <p:handoutMasterId r:id="rId19"/>
  </p:handoutMasterIdLst>
  <p:sldIdLst>
    <p:sldId id="256" r:id="rId2"/>
    <p:sldId id="396" r:id="rId3"/>
    <p:sldId id="423" r:id="rId4"/>
    <p:sldId id="505" r:id="rId5"/>
    <p:sldId id="508" r:id="rId6"/>
    <p:sldId id="506" r:id="rId7"/>
    <p:sldId id="510" r:id="rId8"/>
    <p:sldId id="495" r:id="rId9"/>
    <p:sldId id="518" r:id="rId10"/>
    <p:sldId id="515" r:id="rId11"/>
    <p:sldId id="519" r:id="rId12"/>
    <p:sldId id="517" r:id="rId13"/>
    <p:sldId id="501" r:id="rId14"/>
    <p:sldId id="499" r:id="rId15"/>
    <p:sldId id="513" r:id="rId16"/>
    <p:sldId id="468" r:id="rId17"/>
  </p:sldIdLst>
  <p:sldSz cx="9144000" cy="6858000" type="screen4x3"/>
  <p:notesSz cx="7023100" cy="93091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2113A"/>
    <a:srgbClr val="E8EDF4"/>
    <a:srgbClr val="EAEAEA"/>
    <a:srgbClr val="79E7A8"/>
    <a:srgbClr val="99FF99"/>
    <a:srgbClr val="002A6C"/>
    <a:srgbClr val="FFFF00"/>
    <a:srgbClr val="24C469"/>
    <a:srgbClr val="2EBA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59" autoAdjust="0"/>
    <p:restoredTop sz="94097" autoAdjust="0"/>
  </p:normalViewPr>
  <p:slideViewPr>
    <p:cSldViewPr>
      <p:cViewPr>
        <p:scale>
          <a:sx n="69" d="100"/>
          <a:sy n="69" d="100"/>
        </p:scale>
        <p:origin x="-13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890" y="-102"/>
      </p:cViewPr>
      <p:guideLst>
        <p:guide orient="horz" pos="2932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>
            <a:lvl1pPr algn="l" defTabSz="812263" eaLnBrk="0" hangingPunct="0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>
            <a:lvl1pPr defTabSz="812263" eaLnBrk="0" hangingPunct="0">
              <a:defRPr sz="1100">
                <a:latin typeface="Arial" charset="0"/>
              </a:defRPr>
            </a:lvl1pPr>
          </a:lstStyle>
          <a:p>
            <a:pPr>
              <a:defRPr/>
            </a:pPr>
            <a:fld id="{FC81C920-A7C5-4B3E-80E7-D1CB93B11478}" type="datetime1">
              <a:rPr lang="en-US"/>
              <a:pPr>
                <a:defRPr/>
              </a:pPr>
              <a:t>6/11/2014</a:t>
            </a:fld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b" anchorCtr="0" compatLnSpc="1">
            <a:prstTxWarp prst="textNoShape">
              <a:avLst/>
            </a:prstTxWarp>
          </a:bodyPr>
          <a:lstStyle>
            <a:lvl1pPr algn="l" defTabSz="812263" eaLnBrk="0" hangingPunct="0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2375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b" anchorCtr="0" compatLnSpc="1">
            <a:prstTxWarp prst="textNoShape">
              <a:avLst/>
            </a:prstTxWarp>
          </a:bodyPr>
          <a:lstStyle>
            <a:lvl1pPr defTabSz="812263" eaLnBrk="0" hangingPunct="0">
              <a:defRPr sz="1100">
                <a:latin typeface="Arial" charset="0"/>
              </a:defRPr>
            </a:lvl1pPr>
          </a:lstStyle>
          <a:p>
            <a:pPr>
              <a:defRPr/>
            </a:pPr>
            <a:fld id="{99045A10-26F4-4D00-BB92-CCBAAC8FB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63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95" tIns="43947" rIns="87895" bIns="43947" numCol="1" anchor="t" anchorCtr="0" compatLnSpc="1">
            <a:prstTxWarp prst="textNoShape">
              <a:avLst/>
            </a:prstTxWarp>
          </a:bodyPr>
          <a:lstStyle>
            <a:lvl1pPr algn="l" defTabSz="87969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95" tIns="43947" rIns="87895" bIns="43947" numCol="1" anchor="t" anchorCtr="0" compatLnSpc="1">
            <a:prstTxWarp prst="textNoShape">
              <a:avLst/>
            </a:prstTxWarp>
          </a:bodyPr>
          <a:lstStyle>
            <a:lvl1pPr defTabSz="87969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95" tIns="43947" rIns="87895" bIns="439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Click to edit Master text styles</a:t>
            </a:r>
          </a:p>
          <a:p>
            <a:pPr lvl="1"/>
            <a:r>
              <a:rPr lang="ru-RU" noProof="0"/>
              <a:t>Second level</a:t>
            </a:r>
          </a:p>
          <a:p>
            <a:pPr lvl="2"/>
            <a:r>
              <a:rPr lang="ru-RU" noProof="0"/>
              <a:t>Third level</a:t>
            </a:r>
          </a:p>
          <a:p>
            <a:pPr lvl="3"/>
            <a:r>
              <a:rPr lang="ru-RU" noProof="0"/>
              <a:t>Fourth level</a:t>
            </a:r>
          </a:p>
          <a:p>
            <a:pPr lvl="4"/>
            <a:r>
              <a:rPr lang="ru-RU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95" tIns="43947" rIns="87895" bIns="43947" numCol="1" anchor="b" anchorCtr="0" compatLnSpc="1">
            <a:prstTxWarp prst="textNoShape">
              <a:avLst/>
            </a:prstTxWarp>
          </a:bodyPr>
          <a:lstStyle>
            <a:lvl1pPr algn="l" defTabSz="87969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2375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95" tIns="43947" rIns="87895" bIns="43947" numCol="1" anchor="b" anchorCtr="0" compatLnSpc="1">
            <a:prstTxWarp prst="textNoShape">
              <a:avLst/>
            </a:prstTxWarp>
          </a:bodyPr>
          <a:lstStyle>
            <a:lvl1pPr defTabSz="879697">
              <a:defRPr sz="1100">
                <a:latin typeface="Arial" charset="0"/>
              </a:defRPr>
            </a:lvl1pPr>
          </a:lstStyle>
          <a:p>
            <a:pPr>
              <a:defRPr/>
            </a:pPr>
            <a:fld id="{B00024A1-54E9-4A5D-88FD-DAD7DBA24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8655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794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8794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8794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8794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8794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defTabSz="879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defTabSz="879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defTabSz="879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defTabSz="879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4AFC14A-6901-4120-A073-835AF146883E}" type="slidenum">
              <a:rPr lang="ru-RU" smtClean="0"/>
              <a:pPr eaLnBrk="1" hangingPunct="1"/>
              <a:t>1</a:t>
            </a:fld>
            <a:endParaRPr lang="ru-RU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0024A1-54E9-4A5D-88FD-DAD7DBA24527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549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ChangeArrowheads="1"/>
          </p:cNvSpPr>
          <p:nvPr userDrawn="1"/>
        </p:nvSpPr>
        <p:spPr bwMode="auto">
          <a:xfrm>
            <a:off x="0" y="1447800"/>
            <a:ext cx="9144000" cy="76200"/>
          </a:xfrm>
          <a:prstGeom prst="rect">
            <a:avLst/>
          </a:prstGeom>
          <a:solidFill>
            <a:srgbClr val="C211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553200"/>
            <a:ext cx="19050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11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8" name="Picture 7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6015" y="76200"/>
            <a:ext cx="6871970" cy="12198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264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DF6BA-3EB7-4FA4-A6AD-6E0940E47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57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E4AC6-32DF-4058-88EB-A45516093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27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BCC51-584D-4003-996A-4653E76F2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2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553200"/>
            <a:ext cx="19050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charset="0"/>
                <a:ea typeface="ＭＳ Ｐゴシック" pitchFamily="-111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3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477000"/>
            <a:ext cx="466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-111" charset="-128"/>
                <a:cs typeface="Arial" charset="0"/>
              </a:defRPr>
            </a:lvl1pPr>
          </a:lstStyle>
          <a:p>
            <a:pPr>
              <a:defRPr/>
            </a:pPr>
            <a:fld id="{DC46F8F6-7D73-4130-B784-CD2ECC972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7" name="Rectangle 20"/>
          <p:cNvSpPr>
            <a:spLocks noChangeArrowheads="1"/>
          </p:cNvSpPr>
          <p:nvPr/>
        </p:nvSpPr>
        <p:spPr bwMode="auto">
          <a:xfrm>
            <a:off x="0" y="609600"/>
            <a:ext cx="9144000" cy="36513"/>
          </a:xfrm>
          <a:prstGeom prst="rect">
            <a:avLst/>
          </a:prstGeom>
          <a:solidFill>
            <a:srgbClr val="C211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20"/>
          <p:cNvSpPr>
            <a:spLocks noChangeArrowheads="1"/>
          </p:cNvSpPr>
          <p:nvPr userDrawn="1"/>
        </p:nvSpPr>
        <p:spPr bwMode="auto">
          <a:xfrm>
            <a:off x="3744000" y="6400800"/>
            <a:ext cx="5400000" cy="36513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3794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224" y="206763"/>
            <a:ext cx="673258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855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1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MS PGothic" pitchFamily="34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MS PGothic" pitchFamily="34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MS PGothic" pitchFamily="34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MS PGothic" pitchFamily="34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straliansuper.com/investments-and-performance/super-investment-choices/premixed-investment-choice/balanced.aspx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9.png"/><Relationship Id="rId7" Type="http://schemas.openxmlformats.org/officeDocument/2006/relationships/image" Target="../media/image13.gif"/><Relationship Id="rId12" Type="http://schemas.openxmlformats.org/officeDocument/2006/relationships/image" Target="../media/image1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gif"/><Relationship Id="rId11" Type="http://schemas.openxmlformats.org/officeDocument/2006/relationships/image" Target="../media/image17.png"/><Relationship Id="rId5" Type="http://schemas.openxmlformats.org/officeDocument/2006/relationships/image" Target="../media/image11.gif"/><Relationship Id="rId10" Type="http://schemas.openxmlformats.org/officeDocument/2006/relationships/image" Target="../media/image16.gif"/><Relationship Id="rId4" Type="http://schemas.openxmlformats.org/officeDocument/2006/relationships/image" Target="../media/image10.png"/><Relationship Id="rId9" Type="http://schemas.openxmlformats.org/officeDocument/2006/relationships/image" Target="../media/image1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fp.gov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904999"/>
            <a:ext cx="9144000" cy="1844695"/>
          </a:xfrm>
          <a:prstGeom prst="rect">
            <a:avLst/>
          </a:prstGeom>
          <a:solidFill>
            <a:srgbClr val="006633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uk-UA" sz="3000" b="1" cap="all" dirty="0" smtClean="0">
                <a:solidFill>
                  <a:schemeClr val="bg1"/>
                </a:solidFill>
              </a:rPr>
              <a:t>ВИКЛИКИ ДЛЯ СИСТЕМИ </a:t>
            </a:r>
            <a:r>
              <a:rPr lang="ru-RU" sz="3000" b="1" cap="all" dirty="0" smtClean="0">
                <a:solidFill>
                  <a:schemeClr val="bg1"/>
                </a:solidFill>
              </a:rPr>
              <a:t>НАКОПИЧУВАЛЬНОГО</a:t>
            </a:r>
            <a:br>
              <a:rPr lang="ru-RU" sz="3000" b="1" cap="all" dirty="0" smtClean="0">
                <a:solidFill>
                  <a:schemeClr val="bg1"/>
                </a:solidFill>
              </a:rPr>
            </a:br>
            <a:r>
              <a:rPr lang="ru-RU" sz="3000" b="1" cap="all" dirty="0" smtClean="0">
                <a:solidFill>
                  <a:schemeClr val="bg1"/>
                </a:solidFill>
              </a:rPr>
              <a:t>ПЕНСІЙНОГО ЗАБЕЗПЕЧЕННЯ УКРАЇНИ</a:t>
            </a:r>
            <a:endParaRPr lang="uk-UA" sz="3000" cap="all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3902095"/>
            <a:ext cx="632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kern="0" cap="small" dirty="0" smtClean="0">
                <a:solidFill>
                  <a:srgbClr val="1F497D"/>
                </a:solidFill>
                <a:latin typeface="Arial"/>
              </a:rPr>
              <a:t>Наталія Горюк</a:t>
            </a:r>
          </a:p>
          <a:p>
            <a:pPr algn="ctr"/>
            <a:r>
              <a:rPr lang="uk-UA" sz="1600" b="1" i="1" kern="0" dirty="0" smtClean="0">
                <a:solidFill>
                  <a:srgbClr val="1F497D"/>
                </a:solidFill>
                <a:latin typeface="Arial"/>
              </a:rPr>
              <a:t>ЕКСПЕРТ З ПЕНСІЙНИХ ПИТАНЬ</a:t>
            </a:r>
            <a:endParaRPr lang="en-US" sz="1600" b="1" i="1" kern="0" dirty="0" smtClean="0">
              <a:solidFill>
                <a:srgbClr val="1F497D"/>
              </a:solidFill>
              <a:latin typeface="Arial"/>
            </a:endParaRPr>
          </a:p>
          <a:p>
            <a:pPr algn="ctr"/>
            <a:endParaRPr lang="ru-RU" sz="1600" i="1" kern="0" dirty="0" smtClean="0">
              <a:solidFill>
                <a:srgbClr val="1F497D"/>
              </a:solidFill>
              <a:latin typeface="Arial"/>
            </a:endParaRPr>
          </a:p>
          <a:p>
            <a:pPr algn="ctr"/>
            <a:r>
              <a:rPr lang="uk-UA" sz="2000" i="1" kern="0" dirty="0" smtClean="0">
                <a:solidFill>
                  <a:srgbClr val="1F497D"/>
                </a:solidFill>
                <a:latin typeface="Arial"/>
              </a:rPr>
              <a:t>Червень 2014</a:t>
            </a:r>
            <a:br>
              <a:rPr lang="uk-UA" sz="2000" i="1" kern="0" dirty="0" smtClean="0">
                <a:solidFill>
                  <a:srgbClr val="1F497D"/>
                </a:solidFill>
                <a:latin typeface="Arial"/>
              </a:rPr>
            </a:br>
            <a:r>
              <a:rPr lang="uk-UA" sz="2000" i="1" kern="0" dirty="0" smtClean="0">
                <a:solidFill>
                  <a:srgbClr val="1F497D"/>
                </a:solidFill>
                <a:latin typeface="Arial"/>
              </a:rPr>
              <a:t>Київ</a:t>
            </a:r>
            <a:endParaRPr lang="uk-UA" dirty="0"/>
          </a:p>
        </p:txBody>
      </p:sp>
      <p:sp>
        <p:nvSpPr>
          <p:cNvPr id="5" name="Rectangle 4"/>
          <p:cNvSpPr/>
          <p:nvPr/>
        </p:nvSpPr>
        <p:spPr>
          <a:xfrm>
            <a:off x="0" y="5486400"/>
            <a:ext cx="9144000" cy="1371600"/>
          </a:xfrm>
          <a:prstGeom prst="rect">
            <a:avLst/>
          </a:prstGeom>
          <a:solidFill>
            <a:srgbClr val="F7EB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21096"/>
            <a:ext cx="1335024" cy="902208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0200" y="5721096"/>
            <a:ext cx="1335024" cy="902208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879" y="5701971"/>
            <a:ext cx="1335024" cy="902208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9" name="Picture 8"/>
          <p:cNvPicPr preferRelativeResize="0">
            <a:picLocks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4679" y="5712921"/>
            <a:ext cx="1335600" cy="9036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2921" y="5715000"/>
            <a:ext cx="1335600" cy="9036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6679" y="5715000"/>
            <a:ext cx="1335600" cy="902208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12" name="Slide Number Placeholder 1"/>
          <p:cNvSpPr txBox="1">
            <a:spLocks noGrp="1"/>
          </p:cNvSpPr>
          <p:nvPr/>
        </p:nvSpPr>
        <p:spPr bwMode="auto">
          <a:xfrm>
            <a:off x="8534400" y="6477000"/>
            <a:ext cx="466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A91CAE4-1E69-41E0-A375-042048C20334}" type="slidenum">
              <a:rPr lang="en-US" b="1">
                <a:cs typeface="Arial" charset="0"/>
              </a:rPr>
              <a:pPr/>
              <a:t>10</a:t>
            </a:fld>
            <a:endParaRPr lang="en-US" b="1">
              <a:cs typeface="Arial" charset="0"/>
            </a:endParaRPr>
          </a:p>
        </p:txBody>
      </p:sp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3505200" y="630626"/>
            <a:ext cx="167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i="1" dirty="0"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973171"/>
              </p:ext>
            </p:extLst>
          </p:nvPr>
        </p:nvGraphicFramePr>
        <p:xfrm>
          <a:off x="152400" y="1516799"/>
          <a:ext cx="8848725" cy="49700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/>
                <a:gridCol w="2057400"/>
                <a:gridCol w="2286000"/>
                <a:gridCol w="1762125"/>
              </a:tblGrid>
              <a:tr h="372363"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Країна</a:t>
                      </a:r>
                      <a:endParaRPr lang="en-US" dirty="0"/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Розмір видатків  (у %)</a:t>
                      </a:r>
                      <a:endParaRPr lang="en-US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/>
                </a:tc>
              </a:tr>
              <a:tr h="372363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Від внесків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Від активів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Від отриманого доходу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Австралія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0.5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Чеська Республіка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.6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Естонія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 1.49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Греція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0.90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Угорщина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4.50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0.80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Ізраїль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4.07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 0.35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Мексика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  1.50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6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Польща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3.50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0.46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6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Словацька Республіка (ІІ рівень)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1.50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0.30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 5.60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6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Словацька республіка (ІІІ рівень)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0.083 – 0.165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52400" y="685800"/>
            <a:ext cx="88487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uk-UA" sz="2400" b="1" dirty="0" smtClean="0">
                <a:solidFill>
                  <a:schemeClr val="tx2"/>
                </a:solidFill>
              </a:rPr>
              <a:t>Адміністративні видатки в накопичувальних пенсійних системах (</a:t>
            </a:r>
            <a:r>
              <a:rPr lang="en-US" sz="2400" b="1" dirty="0" smtClean="0">
                <a:solidFill>
                  <a:schemeClr val="tx2"/>
                </a:solidFill>
              </a:rPr>
              <a:t>DC) </a:t>
            </a:r>
            <a:r>
              <a:rPr lang="uk-UA" sz="2400" b="1" dirty="0" smtClean="0">
                <a:solidFill>
                  <a:schemeClr val="tx2"/>
                </a:solidFill>
              </a:rPr>
              <a:t>в окремих країнах ОЕСР (</a:t>
            </a:r>
            <a:r>
              <a:rPr lang="en-US" sz="2400" b="1" dirty="0" smtClean="0">
                <a:solidFill>
                  <a:schemeClr val="tx2"/>
                </a:solidFill>
              </a:rPr>
              <a:t>2011 </a:t>
            </a:r>
            <a:r>
              <a:rPr lang="uk-UA" sz="2400" b="1" dirty="0" smtClean="0">
                <a:solidFill>
                  <a:schemeClr val="tx2"/>
                </a:solidFill>
              </a:rPr>
              <a:t>р.</a:t>
            </a:r>
            <a:r>
              <a:rPr lang="en-US" sz="2400" b="1" dirty="0" smtClean="0">
                <a:solidFill>
                  <a:schemeClr val="tx2"/>
                </a:solidFill>
              </a:rPr>
              <a:t>)</a:t>
            </a:r>
            <a:endParaRPr lang="uk-UA" sz="2400" b="1" dirty="0">
              <a:solidFill>
                <a:schemeClr val="tx2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19100" y="6494318"/>
            <a:ext cx="8115300" cy="287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/>
            <a:r>
              <a:rPr lang="ru-RU" sz="1400" b="1" dirty="0" smtClean="0">
                <a:ea typeface="ＭＳ Ｐゴシック" pitchFamily="34" charset="-128"/>
              </a:rPr>
              <a:t>Джерело:</a:t>
            </a:r>
            <a:r>
              <a:rPr lang="en-US" sz="1400" b="1" dirty="0" smtClean="0">
                <a:ea typeface="ＭＳ Ｐゴシック" pitchFamily="34" charset="-128"/>
              </a:rPr>
              <a:t> Pensions at a Glance 2013: OECD and G20 Indicators, </a:t>
            </a:r>
            <a:r>
              <a:rPr lang="ru-RU" sz="1400" b="1" dirty="0" smtClean="0">
                <a:ea typeface="ＭＳ Ｐゴシック" pitchFamily="34" charset="-128"/>
              </a:rPr>
              <a:t>ОЕС</a:t>
            </a:r>
            <a:r>
              <a:rPr lang="en-US" sz="1400" b="1" dirty="0" smtClean="0">
                <a:ea typeface="ＭＳ Ｐゴシック" pitchFamily="34" charset="-128"/>
              </a:rPr>
              <a:t>D</a:t>
            </a:r>
            <a:r>
              <a:rPr lang="en-US" sz="1400" b="1" dirty="0">
                <a:ea typeface="ＭＳ Ｐゴシック" pitchFamily="34" charset="-128"/>
              </a:rPr>
              <a:t>, 201</a:t>
            </a:r>
            <a:r>
              <a:rPr lang="uk-UA" sz="1400" b="1" dirty="0">
                <a:ea typeface="ＭＳ Ｐゴシック" pitchFamily="34" charset="-128"/>
              </a:rPr>
              <a:t>3</a:t>
            </a:r>
            <a:r>
              <a:rPr lang="en-US" sz="1400" b="1" dirty="0"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941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 txBox="1">
            <a:spLocks/>
          </p:cNvSpPr>
          <p:nvPr/>
        </p:nvSpPr>
        <p:spPr bwMode="auto">
          <a:xfrm>
            <a:off x="457200" y="774201"/>
            <a:ext cx="8229600" cy="711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endParaRPr lang="en-US" sz="2800" b="1">
              <a:solidFill>
                <a:schemeClr val="tx2"/>
              </a:solidFill>
            </a:endParaRPr>
          </a:p>
        </p:txBody>
      </p:sp>
      <p:sp>
        <p:nvSpPr>
          <p:cNvPr id="21508" name="Title 1"/>
          <p:cNvSpPr txBox="1">
            <a:spLocks/>
          </p:cNvSpPr>
          <p:nvPr/>
        </p:nvSpPr>
        <p:spPr bwMode="auto">
          <a:xfrm>
            <a:off x="187325" y="1485901"/>
            <a:ext cx="8651875" cy="361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endParaRPr lang="en-US" sz="2800" b="1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160389"/>
              </p:ext>
            </p:extLst>
          </p:nvPr>
        </p:nvGraphicFramePr>
        <p:xfrm>
          <a:off x="304800" y="1485902"/>
          <a:ext cx="8382001" cy="3636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9054"/>
                <a:gridCol w="2843893"/>
                <a:gridCol w="2769054"/>
              </a:tblGrid>
              <a:tr h="78093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Види витрат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 </a:t>
                      </a:r>
                      <a:endParaRPr lang="uk-UA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Розмір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витрат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Примітка</a:t>
                      </a:r>
                    </a:p>
                  </a:txBody>
                  <a:tcPr marL="68580" marR="68580" marT="0" marB="0"/>
                </a:tc>
              </a:tr>
              <a:tr h="74690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Витрати на оплату послуг адміністратора</a:t>
                      </a:r>
                      <a:endParaRPr lang="uk-UA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$AUD </a:t>
                      </a:r>
                      <a:r>
                        <a:rPr lang="ru-RU" sz="1800" dirty="0" smtClean="0">
                          <a:effectLst/>
                        </a:rPr>
                        <a:t>1,50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фіксована сума, в розрахунку за тиждень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0362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Інші адміністративні витрати</a:t>
                      </a:r>
                      <a:endParaRPr lang="uk-UA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0,53 %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noProof="0" smtClean="0">
                          <a:effectLst/>
                        </a:rPr>
                        <a:t>від суми коштів, облікованих на рахунку учасника</a:t>
                      </a:r>
                      <a:endParaRPr lang="uk-UA" sz="18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0482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noProof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Премія  компаніям з управління активами</a:t>
                      </a:r>
                      <a:endParaRPr lang="uk-UA" sz="1800" noProof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0,13 % від  вартості активів, що знаходяться в управлінні</a:t>
                      </a:r>
                      <a:endParaRPr lang="uk-UA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noProof="0" dirty="0" smtClean="0">
                          <a:effectLst/>
                        </a:rPr>
                        <a:t>Лише якщо отриманий інвестиційний дохід є вищим за  очікуваний інвестиційний дохід</a:t>
                      </a:r>
                      <a:endParaRPr lang="uk-UA" sz="1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1566" name="Rectangle 6"/>
          <p:cNvSpPr>
            <a:spLocks noChangeArrowheads="1"/>
          </p:cNvSpPr>
          <p:nvPr/>
        </p:nvSpPr>
        <p:spPr bwMode="auto">
          <a:xfrm>
            <a:off x="187325" y="627579"/>
            <a:ext cx="853440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uk-UA" sz="2400" b="1" dirty="0" smtClean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Адміністративні видатки австралійського </a:t>
            </a:r>
            <a:r>
              <a:rPr lang="uk-UA" sz="2400" b="1" dirty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пенсійного фонду  </a:t>
            </a:r>
            <a:r>
              <a:rPr lang="en-US" sz="2400" b="1" dirty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Super </a:t>
            </a:r>
            <a:r>
              <a:rPr lang="en-US" sz="2400" b="1" dirty="0" err="1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annuation</a:t>
            </a:r>
            <a:r>
              <a:rPr lang="uk-UA" sz="2400" b="1" dirty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 (збалансований)</a:t>
            </a:r>
            <a:endParaRPr lang="en-US" sz="2400" b="1" dirty="0">
              <a:solidFill>
                <a:schemeClr val="tx2"/>
              </a:solidFill>
              <a:latin typeface="+mj-lt"/>
              <a:cs typeface="ＭＳ Ｐゴシック" pitchFamily="-111" charset="-128"/>
            </a:endParaRPr>
          </a:p>
        </p:txBody>
      </p:sp>
      <p:sp>
        <p:nvSpPr>
          <p:cNvPr id="21567" name="Rectangle 6"/>
          <p:cNvSpPr>
            <a:spLocks noChangeArrowheads="1"/>
          </p:cNvSpPr>
          <p:nvPr/>
        </p:nvSpPr>
        <p:spPr bwMode="auto">
          <a:xfrm>
            <a:off x="398460" y="6075199"/>
            <a:ext cx="83232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0" hangingPunct="0"/>
            <a:r>
              <a:rPr lang="ru-RU" sz="1600" dirty="0" err="1" smtClean="0">
                <a:latin typeface="Calibri" pitchFamily="34" charset="0"/>
                <a:cs typeface="Times New Roman" pitchFamily="18" charset="0"/>
              </a:rPr>
              <a:t>Джерело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: </a:t>
            </a:r>
            <a:r>
              <a:rPr lang="en-US" sz="1600" dirty="0">
                <a:latin typeface="Calibri" pitchFamily="34" charset="0"/>
                <a:cs typeface="Times New Roman" pitchFamily="18" charset="0"/>
              </a:rPr>
              <a:t>http://www.australiansuper.com/investments-and-performance/super-investment-choices/premixed-investment-choice/balanced.aspx</a:t>
            </a:r>
            <a:endParaRPr lang="en-US" sz="1600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77000"/>
            <a:ext cx="466725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81BE3D9-7B87-4857-9D15-3AC8BBD46D62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04800" y="5140788"/>
            <a:ext cx="85344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0" hangingPunct="0"/>
            <a:r>
              <a:rPr lang="uk-UA" i="1" dirty="0" smtClean="0">
                <a:latin typeface="+mn-lt"/>
                <a:cs typeface="Times New Roman" pitchFamily="18" charset="0"/>
              </a:rPr>
              <a:t>Загальна вартість активів фонду станом на 30.06.2013 р.:  </a:t>
            </a:r>
            <a:r>
              <a:rPr lang="en-US" i="1" dirty="0">
                <a:latin typeface="+mn-lt"/>
              </a:rPr>
              <a:t>$AUD </a:t>
            </a:r>
            <a:r>
              <a:rPr lang="uk-UA" i="1" dirty="0" smtClean="0">
                <a:latin typeface="+mn-lt"/>
                <a:cs typeface="Times New Roman" pitchFamily="18" charset="0"/>
              </a:rPr>
              <a:t>65 млрд.                         (60 млрд. дол. США)</a:t>
            </a:r>
          </a:p>
          <a:p>
            <a:pPr algn="l" eaLnBrk="0" hangingPunct="0"/>
            <a:r>
              <a:rPr lang="uk-UA" i="1" dirty="0" smtClean="0">
                <a:latin typeface="+mn-lt"/>
                <a:cs typeface="Times New Roman" pitchFamily="18" charset="0"/>
              </a:rPr>
              <a:t>Кількість учасників :  2 млн. осіб</a:t>
            </a:r>
            <a:endParaRPr lang="ru-RU" i="1" dirty="0" smtClean="0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37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 txBox="1">
            <a:spLocks/>
          </p:cNvSpPr>
          <p:nvPr/>
        </p:nvSpPr>
        <p:spPr bwMode="auto">
          <a:xfrm>
            <a:off x="457200" y="774201"/>
            <a:ext cx="8229600" cy="711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endParaRPr lang="en-US" sz="2800" b="1">
              <a:solidFill>
                <a:schemeClr val="tx2"/>
              </a:solidFill>
            </a:endParaRPr>
          </a:p>
        </p:txBody>
      </p:sp>
      <p:sp>
        <p:nvSpPr>
          <p:cNvPr id="21508" name="Title 1"/>
          <p:cNvSpPr txBox="1">
            <a:spLocks/>
          </p:cNvSpPr>
          <p:nvPr/>
        </p:nvSpPr>
        <p:spPr bwMode="auto">
          <a:xfrm>
            <a:off x="187325" y="1485900"/>
            <a:ext cx="86518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endParaRPr lang="en-US" sz="2800" b="1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088682"/>
              </p:ext>
            </p:extLst>
          </p:nvPr>
        </p:nvGraphicFramePr>
        <p:xfrm>
          <a:off x="304800" y="1805158"/>
          <a:ext cx="8382001" cy="36752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9054"/>
                <a:gridCol w="2843893"/>
                <a:gridCol w="2769054"/>
              </a:tblGrid>
              <a:tr h="118873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Напрямки розміщення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пенсійних активів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 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Обсяг розміщення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Обмеження на</a:t>
                      </a:r>
                      <a:endParaRPr lang="uk-UA" sz="1600" noProof="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розміщення пенсійних активів, встановлене радою фонду</a:t>
                      </a:r>
                    </a:p>
                  </a:txBody>
                  <a:tcPr marL="68580" marR="68580" marT="0" marB="0"/>
                </a:tc>
              </a:tr>
              <a:tr h="26094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Австралійські акції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29 %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20 – 45 %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094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Акції іноземних держав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31 %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10 – 40 %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094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нерухомість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12 %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0 – 30 %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094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Об</a:t>
                      </a:r>
                      <a:r>
                        <a:rPr lang="uk-UA" sz="1600" b="1" dirty="0" smtClean="0">
                          <a:cs typeface="Arial" charset="0"/>
                        </a:rPr>
                        <a:t>’</a:t>
                      </a:r>
                      <a:r>
                        <a:rPr lang="uk-UA" sz="1600" noProof="0" dirty="0" err="1" smtClean="0">
                          <a:effectLst/>
                        </a:rPr>
                        <a:t>єкти</a:t>
                      </a:r>
                      <a:r>
                        <a:rPr lang="uk-UA" sz="1600" noProof="0" dirty="0" smtClean="0">
                          <a:effectLst/>
                        </a:rPr>
                        <a:t> інфраструктури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14 %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0 – 30 %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389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Частка в приватних компаніях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4 %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0 – 10 %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389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Ц. п. з фіксованою дохідністю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7 %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0 – 25 %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90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Готівкові кошти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3 %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0 – 15 %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1566" name="Rectangle 6"/>
          <p:cNvSpPr>
            <a:spLocks noChangeArrowheads="1"/>
          </p:cNvSpPr>
          <p:nvPr/>
        </p:nvSpPr>
        <p:spPr bwMode="auto">
          <a:xfrm>
            <a:off x="187324" y="774201"/>
            <a:ext cx="8804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uk-UA" sz="2400" b="1" dirty="0" smtClean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Інвестиційний портфель австралійського </a:t>
            </a:r>
            <a:r>
              <a:rPr lang="uk-UA" sz="2400" b="1" dirty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пенсійного фонду  </a:t>
            </a:r>
            <a:r>
              <a:rPr lang="en-US" sz="2400" b="1" dirty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Super </a:t>
            </a:r>
            <a:r>
              <a:rPr lang="en-US" sz="2400" b="1" dirty="0" err="1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annuation</a:t>
            </a:r>
            <a:r>
              <a:rPr lang="uk-UA" sz="2400" b="1" dirty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 (збалансований)</a:t>
            </a:r>
            <a:endParaRPr lang="en-US" sz="2400" b="1" dirty="0">
              <a:solidFill>
                <a:schemeClr val="tx2"/>
              </a:solidFill>
              <a:latin typeface="+mj-lt"/>
              <a:cs typeface="ＭＳ Ｐゴシック" pitchFamily="-111" charset="-128"/>
            </a:endParaRPr>
          </a:p>
        </p:txBody>
      </p:sp>
      <p:sp>
        <p:nvSpPr>
          <p:cNvPr id="21567" name="Rectangle 6"/>
          <p:cNvSpPr>
            <a:spLocks noChangeArrowheads="1"/>
          </p:cNvSpPr>
          <p:nvPr/>
        </p:nvSpPr>
        <p:spPr bwMode="auto">
          <a:xfrm>
            <a:off x="457200" y="5831312"/>
            <a:ext cx="83820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0" hangingPunct="0"/>
            <a:r>
              <a:rPr lang="ru-RU" sz="1600" dirty="0" err="1" smtClean="0">
                <a:latin typeface="Calibri" pitchFamily="34" charset="0"/>
                <a:cs typeface="Times New Roman" pitchFamily="18" charset="0"/>
              </a:rPr>
              <a:t>Джерело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: </a:t>
            </a:r>
            <a:r>
              <a:rPr lang="en-US" sz="1600" dirty="0">
                <a:latin typeface="Calibri" pitchFamily="34" charset="0"/>
                <a:cs typeface="Times New Roman" pitchFamily="18" charset="0"/>
              </a:rPr>
              <a:t>http://www.australiansuper.com/investments-and-performance/super-investment-choices/premixed-investment-choice/balanced.aspx</a:t>
            </a:r>
            <a:endParaRPr lang="en-US" sz="1600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77000"/>
            <a:ext cx="466725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81BE3D9-7B87-4857-9D15-3AC8BBD46D62}" type="slidenum">
              <a:rPr lang="en-US" smtClean="0"/>
              <a:pPr/>
              <a:t>12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141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1752600"/>
            <a:ext cx="82296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uk-UA" sz="2400" b="1" dirty="0" smtClean="0">
                <a:ea typeface="ＭＳ Ｐゴシック" pitchFamily="34" charset="-128"/>
              </a:rPr>
              <a:t/>
            </a:r>
            <a:br>
              <a:rPr lang="uk-UA" sz="2400" b="1" dirty="0" smtClean="0">
                <a:ea typeface="ＭＳ Ｐゴシック" pitchFamily="34" charset="-128"/>
              </a:rPr>
            </a:br>
            <a:r>
              <a:rPr lang="uk-UA" sz="2400" b="1" dirty="0" smtClean="0">
                <a:ea typeface="ＭＳ Ｐゴシック" pitchFamily="34" charset="-128"/>
              </a:rPr>
              <a:t>                     </a:t>
            </a:r>
            <a:endParaRPr lang="en-US" sz="4800" b="1" dirty="0" smtClean="0">
              <a:ea typeface="ＭＳ Ｐゴシック" pitchFamily="34" charset="-128"/>
            </a:endParaRPr>
          </a:p>
        </p:txBody>
      </p:sp>
      <p:sp>
        <p:nvSpPr>
          <p:cNvPr id="38915" name="Slide Number Placeholder 3"/>
          <p:cNvSpPr txBox="1">
            <a:spLocks noGrp="1"/>
          </p:cNvSpPr>
          <p:nvPr/>
        </p:nvSpPr>
        <p:spPr bwMode="auto">
          <a:xfrm>
            <a:off x="8534400" y="6477000"/>
            <a:ext cx="466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2759D63A-6885-43F9-A9B0-FB8D79890E73}" type="slidenum">
              <a:rPr lang="en-US" b="1">
                <a:cs typeface="Arial" charset="0"/>
              </a:rPr>
              <a:pPr/>
              <a:t>13</a:t>
            </a:fld>
            <a:endParaRPr lang="en-US" b="1"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271603"/>
              </p:ext>
            </p:extLst>
          </p:nvPr>
        </p:nvGraphicFramePr>
        <p:xfrm>
          <a:off x="244619" y="1752601"/>
          <a:ext cx="8728797" cy="358041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888981"/>
                <a:gridCol w="1295400"/>
                <a:gridCol w="1371600"/>
                <a:gridCol w="1447800"/>
                <a:gridCol w="1371600"/>
                <a:gridCol w="1353416"/>
              </a:tblGrid>
              <a:tr h="1337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Період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З початку діяльності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Calibri"/>
                          <a:ea typeface="Times New Roman"/>
                        </a:rPr>
                        <a:t>(01.08.1985 р.)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10 років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5 років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3 роки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 рік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3382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ea typeface="ＭＳ Ｐゴシック" pitchFamily="34" charset="-128"/>
                        </a:rPr>
                        <a:t>Отриманий інвестиційний дохід  (номінальний)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9,54</a:t>
                      </a:r>
                      <a:r>
                        <a:rPr lang="en-GB" sz="2000" dirty="0" smtClean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7,64</a:t>
                      </a:r>
                      <a:r>
                        <a:rPr lang="en-GB" sz="2000" dirty="0" smtClean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4,</a:t>
                      </a:r>
                      <a:r>
                        <a:rPr lang="en-GB" sz="2000" dirty="0" smtClean="0">
                          <a:effectLst/>
                        </a:rPr>
                        <a:t>2</a:t>
                      </a:r>
                      <a:r>
                        <a:rPr lang="uk-UA" sz="2000" dirty="0" smtClean="0">
                          <a:effectLst/>
                        </a:rPr>
                        <a:t>0</a:t>
                      </a:r>
                      <a:r>
                        <a:rPr lang="en-GB" sz="2000" dirty="0" smtClean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8,7</a:t>
                      </a:r>
                      <a:r>
                        <a:rPr lang="en-GB" sz="2000" dirty="0" smtClean="0">
                          <a:effectLst/>
                        </a:rPr>
                        <a:t>9</a:t>
                      </a:r>
                      <a:r>
                        <a:rPr lang="en-GB" sz="2000" dirty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15,63</a:t>
                      </a:r>
                      <a:r>
                        <a:rPr lang="en-GB" sz="2000" dirty="0" smtClean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5808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ea typeface="ＭＳ Ｐゴシック" pitchFamily="34" charset="-128"/>
                        </a:rPr>
                        <a:t>Запланований дохід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ea typeface="ＭＳ Ｐゴシック" pitchFamily="34" charset="-128"/>
                        </a:rPr>
                        <a:t>(затверджений радою фонду)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E8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6,94</a:t>
                      </a:r>
                      <a:r>
                        <a:rPr lang="en-GB" sz="2000" dirty="0" smtClean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E8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3,89</a:t>
                      </a:r>
                      <a:r>
                        <a:rPr lang="en-GB" sz="2000" dirty="0" smtClean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E8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7,99</a:t>
                      </a:r>
                      <a:r>
                        <a:rPr lang="en-GB" sz="2000" dirty="0" smtClean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E8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14,73</a:t>
                      </a:r>
                      <a:r>
                        <a:rPr lang="en-GB" sz="2000" dirty="0" smtClean="0">
                          <a:effectLst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E8EDF4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0" y="685800"/>
            <a:ext cx="91440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r>
              <a:rPr lang="uk-UA" sz="2400" b="1" dirty="0" smtClean="0">
                <a:ea typeface="ＭＳ Ｐゴシック" pitchFamily="34" charset="-128"/>
              </a:rPr>
              <a:t>Дохідність австралійського пенсійного фонду  </a:t>
            </a:r>
            <a:r>
              <a:rPr lang="en-US" sz="2400" b="1" dirty="0" smtClean="0">
                <a:ea typeface="ＭＳ Ｐゴシック" pitchFamily="34" charset="-128"/>
              </a:rPr>
              <a:t>Super </a:t>
            </a:r>
            <a:r>
              <a:rPr lang="en-US" sz="2400" b="1" dirty="0" err="1" smtClean="0">
                <a:ea typeface="ＭＳ Ｐゴシック" pitchFamily="34" charset="-128"/>
              </a:rPr>
              <a:t>annuation</a:t>
            </a:r>
            <a:r>
              <a:rPr lang="uk-UA" sz="2400" b="1" dirty="0" smtClean="0">
                <a:ea typeface="ＭＳ Ｐゴシック" pitchFamily="34" charset="-128"/>
              </a:rPr>
              <a:t> (збалансований)</a:t>
            </a:r>
            <a:endParaRPr lang="en-US" sz="2400" b="1" dirty="0" smtClean="0">
              <a:ea typeface="ＭＳ Ｐゴシック" pitchFamily="34" charset="-12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8600" y="5791200"/>
            <a:ext cx="83820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/>
            <a:r>
              <a:rPr lang="ru-RU" sz="1400" b="1" dirty="0" smtClean="0">
                <a:ea typeface="ＭＳ Ｐゴシック" pitchFamily="34" charset="-128"/>
              </a:rPr>
              <a:t>Джерело:</a:t>
            </a:r>
            <a:r>
              <a:rPr lang="en-US" sz="1400" b="1" dirty="0" smtClean="0">
                <a:ea typeface="ＭＳ Ｐゴシック" pitchFamily="34" charset="-128"/>
              </a:rPr>
              <a:t> </a:t>
            </a:r>
            <a:r>
              <a:rPr lang="en-US" sz="1400" i="1" u="sng" dirty="0">
                <a:hlinkClick r:id="rId2"/>
              </a:rPr>
              <a:t>http://www.australiansuper.com/investments-and-performance/super-investment-choices/premixed-investment-choice/balanced.aspx</a:t>
            </a:r>
            <a:endParaRPr lang="en-US" sz="1400" dirty="0"/>
          </a:p>
          <a:p>
            <a:pPr algn="l"/>
            <a:endParaRPr lang="en-US" sz="1400" b="1" dirty="0" smtClean="0">
              <a:ea typeface="ＭＳ Ｐゴシック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81000" y="5334000"/>
            <a:ext cx="83820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marL="0" marR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dirty="0" smtClean="0">
                <a:latin typeface="Calibri"/>
                <a:ea typeface="Calibri"/>
                <a:cs typeface="Times New Roman"/>
              </a:rPr>
              <a:t>*</a:t>
            </a:r>
            <a:r>
              <a:rPr lang="uk-UA" sz="1800" dirty="0" smtClean="0">
                <a:latin typeface="Calibri"/>
                <a:ea typeface="Calibri"/>
                <a:cs typeface="Times New Roman"/>
              </a:rPr>
              <a:t>Загальний </a:t>
            </a:r>
            <a:r>
              <a:rPr lang="uk-UA" sz="1800" dirty="0">
                <a:latin typeface="Calibri"/>
                <a:ea typeface="Calibri"/>
                <a:cs typeface="Times New Roman"/>
              </a:rPr>
              <a:t>очікуваний  інвестиційний </a:t>
            </a:r>
            <a:r>
              <a:rPr lang="uk-UA" sz="1800" dirty="0" smtClean="0">
                <a:latin typeface="Calibri"/>
                <a:ea typeface="Calibri"/>
                <a:cs typeface="Times New Roman"/>
              </a:rPr>
              <a:t>дохід  =  10%</a:t>
            </a:r>
            <a:endParaRPr lang="uk-UA" sz="1800" dirty="0">
              <a:latin typeface="Calibri"/>
              <a:ea typeface="Calibri"/>
              <a:cs typeface="Times New Roman"/>
            </a:endParaRPr>
          </a:p>
          <a:p>
            <a:pPr algn="l"/>
            <a:endParaRPr lang="en-US" sz="1800" b="1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269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12" name="Slide Number Placeholder 1"/>
          <p:cNvSpPr txBox="1">
            <a:spLocks noGrp="1"/>
          </p:cNvSpPr>
          <p:nvPr/>
        </p:nvSpPr>
        <p:spPr bwMode="auto">
          <a:xfrm>
            <a:off x="8534400" y="6477000"/>
            <a:ext cx="466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A91CAE4-1E69-41E0-A375-042048C20334}" type="slidenum">
              <a:rPr lang="en-US" b="1">
                <a:cs typeface="Arial" charset="0"/>
              </a:rPr>
              <a:pPr/>
              <a:t>14</a:t>
            </a:fld>
            <a:endParaRPr lang="en-US" b="1">
              <a:cs typeface="Arial" charset="0"/>
            </a:endParaRPr>
          </a:p>
        </p:txBody>
      </p:sp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3505200" y="630626"/>
            <a:ext cx="167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i="1" dirty="0"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183840"/>
              </p:ext>
            </p:extLst>
          </p:nvPr>
        </p:nvGraphicFramePr>
        <p:xfrm>
          <a:off x="381000" y="1440459"/>
          <a:ext cx="8310563" cy="4482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7469"/>
                <a:gridCol w="1454385"/>
                <a:gridCol w="1255946"/>
                <a:gridCol w="1250921"/>
                <a:gridCol w="1250921"/>
                <a:gridCol w="1250921"/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Країна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2005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2008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2009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2010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2011    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Австралія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9.9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-11.3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-10.5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6.2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Австрія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8.1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-16.1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  7.9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4.5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-6,1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Норвегія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9.6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-12.0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  </a:t>
                      </a:r>
                      <a:r>
                        <a:rPr lang="uk-UA" sz="1800" dirty="0" smtClean="0">
                          <a:effectLst/>
                        </a:rPr>
                        <a:t>9.6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5.9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-0,1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Канада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10.5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 -17.9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11.4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8.5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Чилі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5.6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-25.3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19.9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10.0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-6,0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Естонія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7.4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-25.5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11.4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5.2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- 8,0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Німеччина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3.5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  -0.9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 4.5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 </a:t>
                      </a:r>
                      <a:r>
                        <a:rPr lang="uk-UA" sz="1800" dirty="0" smtClean="0">
                          <a:effectLst/>
                        </a:rPr>
                        <a:t>6.4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Угорщина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7.5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-23.6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14.3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4.0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-0,3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Нідерланди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11.4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-17.8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11.5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 9.5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4,2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62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Нова Зеландія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+mn-lt"/>
                        </a:rPr>
                        <a:t>  </a:t>
                      </a:r>
                      <a:r>
                        <a:rPr lang="uk-UA" sz="1800" dirty="0" smtClean="0">
                          <a:effectLst/>
                          <a:latin typeface="+mn-lt"/>
                        </a:rPr>
                        <a:t>4.1            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-6.0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-8.7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10.2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2,3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Польща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+mn-lt"/>
                        </a:rPr>
                        <a:t> </a:t>
                      </a:r>
                      <a:r>
                        <a:rPr lang="uk-UA" sz="1800" dirty="0" smtClean="0">
                          <a:effectLst/>
                          <a:latin typeface="+mn-lt"/>
                        </a:rPr>
                        <a:t>-2.1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-18.5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8.9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+mn-lt"/>
                        </a:rPr>
                        <a:t>  </a:t>
                      </a:r>
                      <a:r>
                        <a:rPr lang="uk-UA" sz="1800" dirty="0" smtClean="0">
                          <a:effectLst/>
                          <a:latin typeface="+mn-lt"/>
                        </a:rPr>
                        <a:t> 7.7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-9,0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1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Швейцарія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9.0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-15.3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smtClean="0">
                          <a:effectLst/>
                        </a:rPr>
                        <a:t>10.7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   2.6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34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Мексика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4.2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-6.6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5.8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6.9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sz="2000" b="1" dirty="0" smtClean="0">
                <a:solidFill>
                  <a:schemeClr val="tx2"/>
                </a:solidFill>
              </a:rPr>
              <a:t>Реальний інвестиційний дохід внаслідок інвестування пенсійних активів в окремих країнах ОЕСР</a:t>
            </a:r>
            <a:endParaRPr lang="uk-UA" sz="2000" b="1" dirty="0">
              <a:solidFill>
                <a:schemeClr val="tx2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8600" y="6456218"/>
            <a:ext cx="6172200" cy="32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/>
            <a:r>
              <a:rPr lang="ru-RU" sz="1400" b="1" dirty="0" smtClean="0">
                <a:ea typeface="ＭＳ Ｐゴシック" pitchFamily="34" charset="-128"/>
              </a:rPr>
              <a:t>Джерело:</a:t>
            </a:r>
            <a:r>
              <a:rPr lang="en-US" sz="1400" b="1" dirty="0" smtClean="0">
                <a:ea typeface="ＭＳ Ｐゴシック" pitchFamily="34" charset="-128"/>
              </a:rPr>
              <a:t> </a:t>
            </a:r>
            <a:r>
              <a:rPr lang="ru-RU" sz="1400" b="1" dirty="0" smtClean="0">
                <a:ea typeface="ＭＳ Ｐゴシック" pitchFamily="34" charset="-128"/>
              </a:rPr>
              <a:t>ОЕС</a:t>
            </a:r>
            <a:r>
              <a:rPr lang="en-US" sz="1400" b="1" dirty="0" smtClean="0">
                <a:ea typeface="ＭＳ Ｐゴシック" pitchFamily="34" charset="-128"/>
              </a:rPr>
              <a:t>D, Pensions Outlook, 2012 </a:t>
            </a:r>
            <a:r>
              <a:rPr lang="uk-UA" sz="1400" b="1" dirty="0" smtClean="0">
                <a:ea typeface="ＭＳ Ｐゴシック" pitchFamily="34" charset="-128"/>
              </a:rPr>
              <a:t>; 2013</a:t>
            </a:r>
            <a:endParaRPr lang="en-US" sz="1400" b="1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504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 txBox="1">
            <a:spLocks/>
          </p:cNvSpPr>
          <p:nvPr/>
        </p:nvSpPr>
        <p:spPr bwMode="auto">
          <a:xfrm>
            <a:off x="457200" y="914400"/>
            <a:ext cx="822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endParaRPr lang="en-US" sz="2800" b="1">
              <a:solidFill>
                <a:schemeClr val="tx2"/>
              </a:solidFill>
            </a:endParaRPr>
          </a:p>
        </p:txBody>
      </p:sp>
      <p:sp>
        <p:nvSpPr>
          <p:cNvPr id="21508" name="Title 1"/>
          <p:cNvSpPr txBox="1">
            <a:spLocks/>
          </p:cNvSpPr>
          <p:nvPr/>
        </p:nvSpPr>
        <p:spPr bwMode="auto">
          <a:xfrm>
            <a:off x="187325" y="1485900"/>
            <a:ext cx="86518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endParaRPr lang="en-US" sz="2800" b="1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622700"/>
              </p:ext>
            </p:extLst>
          </p:nvPr>
        </p:nvGraphicFramePr>
        <p:xfrm>
          <a:off x="228600" y="1485899"/>
          <a:ext cx="8686800" cy="4192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/>
                <a:gridCol w="2133600"/>
                <a:gridCol w="2362200"/>
                <a:gridCol w="2514600"/>
              </a:tblGrid>
              <a:tr h="110490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Країна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 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Державна пенсійна система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(у %)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err="1" smtClean="0">
                          <a:effectLst/>
                        </a:rPr>
                        <a:t>Обов</a:t>
                      </a:r>
                      <a:r>
                        <a:rPr lang="uk-UA" sz="1600" b="1" dirty="0" smtClean="0">
                          <a:cs typeface="Arial" charset="0"/>
                        </a:rPr>
                        <a:t>’</a:t>
                      </a:r>
                      <a:r>
                        <a:rPr lang="uk-UA" sz="1600" noProof="0" dirty="0" err="1" smtClean="0">
                          <a:effectLst/>
                        </a:rPr>
                        <a:t>язкова</a:t>
                      </a:r>
                      <a:r>
                        <a:rPr lang="uk-UA" sz="1600" noProof="0" dirty="0" smtClean="0">
                          <a:effectLst/>
                        </a:rPr>
                        <a:t> приватна пенсійна система</a:t>
                      </a:r>
                      <a:r>
                        <a:rPr lang="uk-UA" sz="1600" baseline="0" noProof="0" dirty="0" smtClean="0">
                          <a:effectLst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(у %)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Всього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 із  </a:t>
                      </a:r>
                      <a:r>
                        <a:rPr lang="uk-UA" sz="1600" noProof="0" dirty="0" err="1" smtClean="0">
                          <a:effectLst/>
                        </a:rPr>
                        <a:t>обов</a:t>
                      </a:r>
                      <a:r>
                        <a:rPr lang="uk-UA" sz="1600" b="1" dirty="0" smtClean="0">
                          <a:cs typeface="Arial" charset="0"/>
                        </a:rPr>
                        <a:t>’</a:t>
                      </a:r>
                      <a:r>
                        <a:rPr lang="uk-UA" sz="1600" noProof="0" dirty="0" err="1" smtClean="0">
                          <a:effectLst/>
                        </a:rPr>
                        <a:t>язкових</a:t>
                      </a:r>
                      <a:r>
                        <a:rPr lang="uk-UA" sz="1600" noProof="0" dirty="0" smtClean="0">
                          <a:effectLst/>
                        </a:rPr>
                        <a:t> пенсійних систем 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(у %)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560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Чилі</a:t>
                      </a:r>
                      <a:endParaRPr lang="uk-UA" sz="16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4,6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59,7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64,3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60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Данія</a:t>
                      </a:r>
                      <a:endParaRPr lang="uk-UA" sz="16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32,6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57,6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89,8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60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Эстонія</a:t>
                      </a:r>
                      <a:endParaRPr lang="uk-UA" sz="16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31,0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27,3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58,3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60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Угорщина</a:t>
                      </a:r>
                      <a:endParaRPr lang="uk-UA" sz="16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62,1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43,9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106,0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60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Польща</a:t>
                      </a:r>
                      <a:endParaRPr lang="uk-UA" sz="16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33,2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35,0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68,2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551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Словацька Республіка</a:t>
                      </a:r>
                      <a:endParaRPr lang="uk-UA" sz="16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33,6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40,9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74,5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60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smtClean="0">
                          <a:effectLst/>
                        </a:rPr>
                        <a:t>Швеція</a:t>
                      </a:r>
                      <a:endParaRPr lang="uk-UA" sz="16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35,4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22,4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57,7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827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Російська Федерація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40,2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19,9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60,1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1566" name="Rectangle 6"/>
          <p:cNvSpPr>
            <a:spLocks noChangeArrowheads="1"/>
          </p:cNvSpPr>
          <p:nvPr/>
        </p:nvSpPr>
        <p:spPr bwMode="auto">
          <a:xfrm>
            <a:off x="304800" y="650110"/>
            <a:ext cx="8534402" cy="797690"/>
          </a:xfrm>
          <a:prstGeom prst="rect">
            <a:avLst/>
          </a:prstGeom>
          <a:extLst/>
        </p:spPr>
        <p:txBody>
          <a:bodyPr>
            <a:noAutofit/>
          </a:bodyPr>
          <a:lstStyle/>
          <a:p>
            <a:pPr algn="ctr" eaLnBrk="0" hangingPunct="0"/>
            <a:r>
              <a:rPr lang="uk-UA" sz="2000" b="1" dirty="0">
                <a:solidFill>
                  <a:schemeClr val="tx2"/>
                </a:solidFill>
                <a:latin typeface="+mn-lt"/>
                <a:ea typeface="MS PGothic" pitchFamily="34" charset="-128"/>
                <a:cs typeface="ＭＳ Ｐゴシック" pitchFamily="-111" charset="-128"/>
              </a:rPr>
              <a:t>Коефіцієнт заміщення в змішаних пенсійних системах  (при заробітній платі на рівні середньої заробітної плати)</a:t>
            </a:r>
          </a:p>
        </p:txBody>
      </p:sp>
      <p:sp>
        <p:nvSpPr>
          <p:cNvPr id="21567" name="Rectangle 6"/>
          <p:cNvSpPr>
            <a:spLocks noChangeArrowheads="1"/>
          </p:cNvSpPr>
          <p:nvPr/>
        </p:nvSpPr>
        <p:spPr bwMode="auto">
          <a:xfrm>
            <a:off x="457201" y="5800569"/>
            <a:ext cx="8382000" cy="638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0" hangingPunct="0"/>
            <a:r>
              <a:rPr lang="ru-RU" sz="1400" b="1" dirty="0" err="1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Джерело</a:t>
            </a:r>
            <a:r>
              <a:rPr lang="en-US" sz="1400" b="1" dirty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: OECD (2011), “Pensions at a Glance 2011: Retirement-income systems in OECD and G20 countries”, OECD , Paris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77000"/>
            <a:ext cx="466725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81BE3D9-7B87-4857-9D15-3AC8BBD46D62}" type="slidenum">
              <a:rPr lang="en-US" smtClean="0"/>
              <a:pPr/>
              <a:t>15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132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1752600"/>
            <a:ext cx="82296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uk-UA" sz="2400" b="1" smtClean="0">
                <a:ea typeface="ＭＳ Ｐゴシック" pitchFamily="34" charset="-128"/>
              </a:rPr>
              <a:t/>
            </a:r>
            <a:br>
              <a:rPr lang="uk-UA" sz="2400" b="1" smtClean="0">
                <a:ea typeface="ＭＳ Ｐゴシック" pitchFamily="34" charset="-128"/>
              </a:rPr>
            </a:br>
            <a:r>
              <a:rPr lang="uk-UA" sz="2400" b="1" smtClean="0">
                <a:ea typeface="ＭＳ Ｐゴシック" pitchFamily="34" charset="-128"/>
              </a:rPr>
              <a:t/>
            </a:r>
            <a:br>
              <a:rPr lang="uk-UA" sz="2400" b="1" smtClean="0">
                <a:ea typeface="ＭＳ Ｐゴシック" pitchFamily="34" charset="-128"/>
              </a:rPr>
            </a:br>
            <a:r>
              <a:rPr lang="uk-UA" sz="4800" b="1" smtClean="0">
                <a:ea typeface="ＭＳ Ｐゴシック" pitchFamily="34" charset="-128"/>
              </a:rPr>
              <a:t>Дякую за увагу!</a:t>
            </a:r>
            <a:endParaRPr lang="en-US" sz="4800" b="1" smtClean="0">
              <a:ea typeface="ＭＳ Ｐゴシック" pitchFamily="34" charset="-128"/>
            </a:endParaRPr>
          </a:p>
        </p:txBody>
      </p:sp>
      <p:sp>
        <p:nvSpPr>
          <p:cNvPr id="37891" name="Slide Number Placeholder 3"/>
          <p:cNvSpPr txBox="1">
            <a:spLocks noGrp="1"/>
          </p:cNvSpPr>
          <p:nvPr/>
        </p:nvSpPr>
        <p:spPr bwMode="auto">
          <a:xfrm>
            <a:off x="8534400" y="6477000"/>
            <a:ext cx="466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D825CC1-E665-432F-98AA-ADB9862EAE4E}" type="slidenum">
              <a:rPr lang="en-US" b="1">
                <a:cs typeface="Arial" charset="0"/>
              </a:rPr>
              <a:pPr/>
              <a:t>16</a:t>
            </a:fld>
            <a:endParaRPr lang="en-US" b="1">
              <a:cs typeface="Arial" charset="0"/>
            </a:endParaRPr>
          </a:p>
        </p:txBody>
      </p:sp>
      <p:pic>
        <p:nvPicPr>
          <p:cNvPr id="37892" name="Picture 4" descr="MP900438573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38600"/>
            <a:ext cx="2667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879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28600" y="685800"/>
            <a:ext cx="86201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uk-UA" sz="2400" b="1" dirty="0" smtClean="0">
                <a:ea typeface="ＭＳ Ｐゴシック" pitchFamily="34" charset="-128"/>
              </a:rPr>
              <a:t>У ЯКІЙ КРАЇНІ НАЙВИГІДНІШЕ ЗУСТРІТИ СТАРІСТЬ?</a:t>
            </a:r>
            <a:endParaRPr lang="ru-RU" sz="2400" b="1" dirty="0" smtClean="0">
              <a:ea typeface="ＭＳ Ｐゴシック" pitchFamily="34" charset="-128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 bwMode="auto">
          <a:xfrm>
            <a:off x="235757" y="1219200"/>
            <a:ext cx="8772525" cy="4724400"/>
          </a:xfrm>
          <a:prstGeom prst="rect">
            <a:avLst/>
          </a:prstGeom>
          <a:solidFill>
            <a:srgbClr val="79E7A8"/>
          </a:solidFill>
          <a:extLst/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uk-UA" sz="2400" b="1" dirty="0" smtClean="0">
                <a:ea typeface="ＭＳ Ｐゴシック" pitchFamily="34" charset="-128"/>
              </a:rPr>
              <a:t>Рейтинг країн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400" b="1" dirty="0" smtClean="0">
                <a:ea typeface="ＭＳ Ｐゴシック" pitchFamily="34" charset="-128"/>
              </a:rPr>
              <a:t>        </a:t>
            </a:r>
            <a:r>
              <a:rPr lang="uk-UA" sz="2400" b="1" dirty="0" smtClean="0">
                <a:ea typeface="ＭＳ Ｐゴシック" pitchFamily="34" charset="-128"/>
              </a:rPr>
              <a:t>  Швеція</a:t>
            </a:r>
            <a:r>
              <a:rPr lang="en-US" sz="2400" b="1" dirty="0" smtClean="0">
                <a:ea typeface="ＭＳ Ｐゴシック" pitchFamily="34" charset="-128"/>
              </a:rPr>
              <a:t>                              </a:t>
            </a:r>
            <a:r>
              <a:rPr lang="uk-UA" sz="2400" b="1" dirty="0" smtClean="0">
                <a:ea typeface="ＭＳ Ｐゴシック" pitchFamily="34" charset="-128"/>
              </a:rPr>
              <a:t>66.</a:t>
            </a:r>
            <a:r>
              <a:rPr lang="en-US" sz="2400" b="1" dirty="0" smtClean="0">
                <a:ea typeface="ＭＳ Ｐゴシック" pitchFamily="34" charset="-128"/>
              </a:rPr>
              <a:t>                 </a:t>
            </a:r>
            <a:r>
              <a:rPr lang="uk-UA" sz="2400" b="1" dirty="0" smtClean="0">
                <a:ea typeface="ＭＳ Ｐゴシック" pitchFamily="34" charset="-128"/>
              </a:rPr>
              <a:t>Україна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400" b="1" dirty="0" smtClean="0">
                <a:ea typeface="ＭＳ Ｐゴシック" pitchFamily="34" charset="-128"/>
              </a:rPr>
              <a:t>        </a:t>
            </a:r>
            <a:r>
              <a:rPr lang="uk-UA" sz="2400" b="1" dirty="0" smtClean="0">
                <a:ea typeface="ＭＳ Ｐゴシック" pitchFamily="34" charset="-128"/>
              </a:rPr>
              <a:t>  Норвегія                           78.                  Росія</a:t>
            </a:r>
            <a:endParaRPr lang="uk-UA" sz="2400" b="1" dirty="0">
              <a:ea typeface="ＭＳ Ｐゴシック" pitchFamily="34" charset="-128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1" dirty="0" smtClean="0">
                <a:ea typeface="ＭＳ Ｐゴシック" pitchFamily="34" charset="-128"/>
              </a:rPr>
              <a:t>3.    </a:t>
            </a:r>
            <a:r>
              <a:rPr lang="en-US" sz="2400" b="1" dirty="0" smtClean="0">
                <a:ea typeface="ＭＳ Ｐゴシック" pitchFamily="34" charset="-128"/>
              </a:rPr>
              <a:t>        </a:t>
            </a:r>
            <a:r>
              <a:rPr lang="uk-UA" sz="2400" b="1" dirty="0" smtClean="0">
                <a:ea typeface="ＭＳ Ｐゴシック" pitchFamily="34" charset="-128"/>
              </a:rPr>
              <a:t>Німеччина                        90.                 Танзанія  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1" dirty="0" smtClean="0">
                <a:ea typeface="ＭＳ Ｐゴシック" pitchFamily="34" charset="-128"/>
              </a:rPr>
              <a:t>35. </a:t>
            </a:r>
            <a:r>
              <a:rPr lang="en-US" sz="2400" b="1" dirty="0" smtClean="0">
                <a:ea typeface="ＭＳ Ｐゴシック" pitchFamily="34" charset="-128"/>
              </a:rPr>
              <a:t>        </a:t>
            </a:r>
            <a:r>
              <a:rPr lang="uk-UA" sz="2400" b="1" dirty="0" smtClean="0">
                <a:ea typeface="ＭＳ Ｐゴシック" pitchFamily="34" charset="-128"/>
              </a:rPr>
              <a:t> Китай                                 91.                 Афганістан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1" dirty="0" smtClean="0">
                <a:ea typeface="ＭＳ Ｐゴシック" pitchFamily="34" charset="-128"/>
              </a:rPr>
              <a:t>37. </a:t>
            </a:r>
            <a:r>
              <a:rPr lang="en-US" sz="2400" b="1" dirty="0" smtClean="0">
                <a:ea typeface="ＭＳ Ｐゴシック" pitchFamily="34" charset="-128"/>
              </a:rPr>
              <a:t>        </a:t>
            </a:r>
            <a:r>
              <a:rPr lang="uk-UA" sz="2400" b="1" dirty="0" smtClean="0">
                <a:ea typeface="ＭＳ Ｐゴシック" pitchFamily="34" charset="-128"/>
              </a:rPr>
              <a:t> Грузія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1" dirty="0" smtClean="0">
                <a:ea typeface="ＭＳ Ｐゴシック" pitchFamily="34" charset="-128"/>
              </a:rPr>
              <a:t>62. </a:t>
            </a:r>
            <a:r>
              <a:rPr lang="en-US" sz="2400" b="1" dirty="0" smtClean="0">
                <a:ea typeface="ＭＳ Ｐゴシック" pitchFamily="34" charset="-128"/>
              </a:rPr>
              <a:t>        </a:t>
            </a:r>
            <a:r>
              <a:rPr lang="uk-UA" sz="2400" b="1" dirty="0" smtClean="0">
                <a:ea typeface="ＭＳ Ｐゴシック" pitchFamily="34" charset="-128"/>
              </a:rPr>
              <a:t>Польща</a:t>
            </a:r>
            <a:r>
              <a:rPr lang="en-US" sz="2400" b="1" dirty="0" smtClean="0">
                <a:ea typeface="ＭＳ Ｐゴシック" pitchFamily="34" charset="-128"/>
              </a:rPr>
              <a:t> </a:t>
            </a:r>
            <a:endParaRPr lang="uk-UA" sz="2400" b="1" dirty="0" smtClean="0">
              <a:ea typeface="ＭＳ Ｐゴシック" pitchFamily="34" charset="-128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uk-UA" sz="1600" b="1" dirty="0" smtClean="0">
              <a:ea typeface="ＭＳ Ｐゴシック" pitchFamily="34" charset="-128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 smtClean="0">
                <a:ea typeface="ＭＳ Ｐゴシック" pitchFamily="34" charset="-128"/>
              </a:rPr>
              <a:t>(враховувались фактори: добробут, можливості роботи і освіти, стан здоров</a:t>
            </a:r>
            <a:r>
              <a:rPr lang="uk-UA" sz="2000" b="1" dirty="0">
                <a:cs typeface="Arial" charset="0"/>
              </a:rPr>
              <a:t>’</a:t>
            </a:r>
            <a:r>
              <a:rPr lang="uk-UA" sz="2000" b="1" dirty="0" smtClean="0">
                <a:ea typeface="ＭＳ Ｐゴシック" pitchFamily="34" charset="-128"/>
              </a:rPr>
              <a:t>я, сприятливе середовище для життя)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uk-UA" sz="2400" b="1" dirty="0">
              <a:ea typeface="ＭＳ Ｐゴシック" pitchFamily="34" charset="-128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uk-UA" sz="2400" b="1" dirty="0" smtClean="0">
              <a:ea typeface="ＭＳ Ｐゴシック" pitchFamily="34" charset="-128"/>
            </a:endParaRPr>
          </a:p>
        </p:txBody>
      </p:sp>
      <p:sp>
        <p:nvSpPr>
          <p:cNvPr id="4100" name="Slide Number Placeholder 3"/>
          <p:cNvSpPr txBox="1">
            <a:spLocks noGrp="1"/>
          </p:cNvSpPr>
          <p:nvPr/>
        </p:nvSpPr>
        <p:spPr bwMode="auto">
          <a:xfrm>
            <a:off x="8534400" y="6477000"/>
            <a:ext cx="466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69994A2-3BCB-49DC-A59F-B516827626D9}" type="slidenum">
              <a:rPr lang="en-US" b="1">
                <a:cs typeface="Arial" charset="0"/>
              </a:rPr>
              <a:pPr/>
              <a:t>2</a:t>
            </a:fld>
            <a:endParaRPr lang="en-US" b="1" dirty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81001" y="6019800"/>
            <a:ext cx="7467599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r>
              <a:rPr lang="uk-UA" sz="1400" b="1" dirty="0" smtClean="0">
                <a:ea typeface="ＭＳ Ｐゴシック" pitchFamily="34" charset="-128"/>
              </a:rPr>
              <a:t>За рейтингом організації </a:t>
            </a:r>
            <a:r>
              <a:rPr lang="en-US" sz="1400" b="1" dirty="0" smtClean="0">
                <a:ea typeface="ＭＳ Ｐゴシック" pitchFamily="34" charset="-128"/>
              </a:rPr>
              <a:t>Help Age International, http: tyzhden.ua/</a:t>
            </a:r>
            <a:r>
              <a:rPr lang="en-US" sz="1400" b="1" dirty="0" err="1" smtClean="0">
                <a:ea typeface="ＭＳ Ｐゴシック" pitchFamily="34" charset="-128"/>
              </a:rPr>
              <a:t>Infographics</a:t>
            </a:r>
            <a:r>
              <a:rPr lang="en-US" sz="1400" b="1" dirty="0" smtClean="0">
                <a:ea typeface="ＭＳ Ｐゴシック" pitchFamily="34" charset="-128"/>
              </a:rPr>
              <a:t>/90801</a:t>
            </a:r>
            <a:endParaRPr lang="ru-RU" sz="1400" b="1" dirty="0" smtClean="0">
              <a:ea typeface="ＭＳ Ｐゴシック" pitchFamily="34" charset="-128"/>
            </a:endParaRPr>
          </a:p>
        </p:txBody>
      </p:sp>
      <p:pic>
        <p:nvPicPr>
          <p:cNvPr id="6" name="Picture 5" descr="Swed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16" y="1846979"/>
            <a:ext cx="725745" cy="311727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8" name="Picture 7" descr="Poland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16" y="4405745"/>
            <a:ext cx="683280" cy="38100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33795" name="Picture 3" descr="C:\Users\Natalia Goryuk\Pictures\norway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16" y="2282198"/>
            <a:ext cx="673559" cy="34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799" name="Picture 7" descr="C:\Users\Natalia Goryuk\Pictures\germany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16" y="2858837"/>
            <a:ext cx="673559" cy="34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0" name="Picture 8" descr="C:\Users\Natalia Goryuk\Pictures\china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16" y="3378861"/>
            <a:ext cx="725745" cy="373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Users\Natalia Goryuk\Pictures\russia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241" y="2392936"/>
            <a:ext cx="734477" cy="37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1" name="Picture 9" descr="C:\Users\Natalia Goryuk\Pictures\tanzania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058" y="2905149"/>
            <a:ext cx="769661" cy="39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2" name="Picture 10" descr="C:\Users\Natalia Goryuk\Pictures\afganistan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445" y="3431948"/>
            <a:ext cx="779275" cy="40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2" descr="data:image/jpeg;base64,/9j/4AAQSkZJRgABAQAAAQABAAD/2wCEAAkGBwgHBgkIBwgKCgkLDRYPDQwMDRsUFRAWIB0iIiAdHx8kKDQsJCYxJx8fLT0tMTU3Ojo6Iys/RD84QzQ5OjcBCgoKDQwNGg8PGjclHyU3Nzc3Nzc3Nzc3Nzc3Nzc3Nzc3Nzc3Nzc3Nzc3Nzc3Nzc3Nzc3Nzc3Nzc3Nzc3Nzc3N//AABEIAFoAgwMBIgACEQEDEQH/xAAcAAADAQADAQEAAAAAAAAAAAAABQcGAQMEAgj/xABIEAAABQECCAoHBgENAAAAAAAAAQIDBQQREgYTFyExVFWUBxQ1NkFzs9HS0yJRcXSSk7IVYYGhseIjFiQyMzRSU2JykaPBw//EABoBAAMAAwEAAAAAAAAAAAAAAAAEBQIDBgH/xAAzEQABAwICBggFBQAAAAAAAAABAAIDBBEFIRIxUWFxoQYTFTM0QZHRFnKxweEUUlOB8f/aAAwDAQACEQMRAD8AsUnV1NMukao2GXXKhw0fxXTbJJElSrbSSr1Drxs3qUfvjnlD6keUYrr19ksMQISzGzepR++OeUDGzepR2+OeUGYTYTz7eD1GzVPUrtQhx4mjJqy1NpGdp29Ho2e0yHjnBouVkxjnuDWi5K7sbN6lHb455QMbN6lH7455Q+MG5lE7GlXNsLYQa1JJK1EZnZ05vv8A0DYAIcLhDmuY4tcMwleNm9Sj98c8oY6U4RK+OkqmiXCUq1U7lw1FXKIj/wCIUU9AhmFvOmV94P8AQgrWzOij0m7VUwakiqqgslFxa/MLS5Ua7YNNv6vKGpwenJacimpBmNoWkOKWkkKrV2ldWaf8L/KI2LBwZczaPrX+2WF6KqkmeQ5P43htPSQtfELEnbuTbGzepR++OeUDGzepR++OeUGY4MU1zSW42b1KO3xzygY2b1KO3xzygprcN4+jmlRLlLWqfS8lm8lCLt5VlmlVtnpF0DUEMWva69jqWx8T4wC8WvmEtxs3qUfvjnlDqqa2XpWTeeoaE20mV65VrM7DMizfww4C+e5Kf9hfUQyWtMAAABCXSPKMV16+yWGIXSPKMV16+yWGIEIETmE4SFQuKkkyBR+NzcZUZ2GZ+j/SO31C2HoCjCSDbn48qN591lBOE5eastOwjzZyP1heohMrLAp/DqwUsoLmgi41i9uG9TKAThKZRh0pV/2ZxpsyNhR3LpOenbd6NNtosZBbg9ENwcW3QNPOvIbUoyW7ZbnMz6Cs6QzGUEXVNsTdeV9WKmXSDQAL6ha+es70HoEMwt50yvvB/oQuZ6BDMLedMr7wf6EFcS7kcfdUujfi3fKfqEpFg4MuZtH1r/bLEfFg4MuZtH1r/bLCmF947gqnSXw7OP2K1Iy3CFUytNF0qoU6knzqSSri7d87txWkrDzW2fkNSODFl7dJpF7Lj4ZOrkDyL28ioS+7MOziHqgn1SprbWi+wV+8RFcO5ZZoIuj7xQ+D2rmKp2Q+21VprSTeLKoZNsrPSts9Eit0fkO2QwMVWYSFNfaJocKoaeJomLSIkXfRtvdN3T9+ga4gpT0zo3lxcdfqq1fiUc8TY2MGoeWrcNy5C+e5Kf8AYX1EGAXz3JT/ALC+og6oqYAAACFmMN5ooFEXWnTnUfzs0XCXd0tOZ7bPuCHKgnYzm8l3Dv4XuSIr3/8A8nBNBLrKuSGTRaunwjCaarp+skve581RMqCdjObyXcDKgnYzm8l3CdgCnaM+5VPh6i3+qomVBOxnN5LuBlQTsZzeS7hOwA7Rn3I+HqLf6qiZUE7Gc3ku4YWWrftKVq67F4rjDpruXrbujpHlANU1XJK3RcmqPCqekk6yK97W1oMa3BnDdcDDsxxRqXyaU4rGcYu23lmrRdP+9YMkAa4Z3wm7Fvq6KGraGS6hmqFlQXsZO9/sBlQXsZO9/sE9AGO0J9qQ7Aodh9VQsqC9jJ3v9gMqC9jJ3v8AYJ6AHaE+1HYFDsPqqFlQXsZO9/sHVUcIa5FKKM4pLZPuIbv8Ztu2rIrbLpWjBDuov7fR+8s/WQzjr5nPAK0z4FRMic5oNwD5r9A5wDkAvLh1k+EKGqZxiLo6RxpDnHDXa6ZkVhNOeoj9Yy2TWa1uP+JfhFFkeUYrr19ksMQvJTRSm7xmn6bEqqmZoROsOAUpyazWtx/xL8IMms1rcf8AEvwirBfMzFFC0qaqRcW2ypZNkpLal5zt6EkZ9BjWaKnAuW8ymW41iDjYPz4D2U5yazWtx/xL8IMms1rcf8S/CKNDTFDNUqqmOdU4ylZtmpTakZys6FEXrDAAoqci4HModjOINOi59jwHspTk1mtbj/iX4RlZOhdi5Opj6hTanqdRJUpszunaklZrf9Qv56BEMNueUx1yOyQE62miii0mDNVcFxKqqanQldcW2BJhoMH8DpKeoOPUj9I20bikETqlW+idh6CGfFZ4K+aifeXvqC1BEyV5DxfJUccqpqWBr4jY3tyKzOTWa1uP+JfhBk1mtbj/AIl+EVYAq/oaf9vMrmO26/8Ak5D2UpyazWtx/wAS/CDJrNa3H/EvwjaMYZRL8sUW2dRxs3lM3TZOy8WnPoszH/sNDaPBR0ztQ5rN+L4lHbTcRfaB7KVZNZrW4/4l+EfC8AJaPU1WPVNEpth5txRIUu0yJZHm9EVkL57kp/2F9RDIUUANw36rU/Ga17S1z8juHsvcZHaAfQA0paXSPKMV16+yWGIXSPKMV16+yWGIEIEawhwrkZanq6CpTTOUyKgyJ1tsyMrqs2e8ZZ/+xZQhwwh6qZgnKChUyha3EKPGqNKbEqJXQR9JEF6mNz2Wafyn8OqIoJgZG3zGezPWptBYVyULR09HSt0yGFvf1jjR2rNR589pF934CykEWB0PVw0KVDIKYcWl1ak4ozUm6Z29JF029AfWApo3MYA4/hGI1EU8xdG22Zz2560HoEQw255THXI7JAt56BEMNueUx1yOyQF8S7n+0/0d8YeB+yTCs8FfNRPvL31CTCs8FnNRPvL31BTDO9PBV+kvhm/N9itgMhh5NyUOdAUUpJuOmu+2bV+8RWfj09HrGvHBkLL2lzSAbLj4XtjkDnN0hsKhTMjIpwgOUbprZBLinTaxCjIlGkyMzRp0GZim4AzEhM0Va7KGnGN1FxJE3cupukdln4jx02B1c1hiU6qsZNBVDjtzOarqkqTZb7FfkNoRWBSmgewkuPmf9VTE62CdrWxtF7DPPLcuQvnuSn/YX1EGAXz3JT/sL6iDqjJgAAAIS6VRU8YoXqWnx+JdUpaSWSTsNCk5rfvMccekNkOfPb7wyABCW8ekNkOfPb7wcekNkOfPb7wyABCW8ekNkOfPb7wcekNkOfPb7wyABCW8dkNkOfPb7xPcIMD8IJSerpBmjZQ3UOJUlK6grSsQlOewvWkxVADVLE2Vui5M0tVLSv6yI5qOfyBwk1am3gu4bXA2il4CGKhqY3GOE6td5qoRZYo7S02DXAGENLHCbsW6rxKoq2BkpyGepLePSGyHPnt94OPSGyHPnt94ZADCQS3j0hshz57feDj0hshz57feGQAIS3j0hshz57fePPXuSNbSrpyjFt3zIr6n0WFnLPmMOgAQgAAAQv/Z"/>
          <p:cNvSpPr>
            <a:spLocks noChangeAspect="1" noChangeArrowheads="1"/>
          </p:cNvSpPr>
          <p:nvPr/>
        </p:nvSpPr>
        <p:spPr bwMode="auto">
          <a:xfrm>
            <a:off x="0" y="-673100"/>
            <a:ext cx="124777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3805" name="Picture 13" descr="C:\Users\Natalia Goryuk\Pictures\untitled.bmp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16" y="3832718"/>
            <a:ext cx="771276" cy="35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6" name="Picture 14" descr="C:\Users\Natalia Goryuk\Pictures\ukraine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394" y="1846979"/>
            <a:ext cx="736323" cy="37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533400"/>
            <a:ext cx="82296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2800" b="1" dirty="0" smtClean="0">
                <a:ea typeface="ＭＳ Ｐゴシック" pitchFamily="34" charset="-128"/>
              </a:rPr>
              <a:t>Виклики для  системи накопичувального пенсійного забезпечення</a:t>
            </a:r>
            <a:endParaRPr lang="uk-UA" sz="2800" dirty="0" smtClean="0">
              <a:ea typeface="ＭＳ Ｐゴシック" pitchFamily="34" charset="-128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 bwMode="auto">
          <a:xfrm>
            <a:off x="304800" y="1524000"/>
            <a:ext cx="8610600" cy="4953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200" dirty="0" smtClean="0">
                <a:ea typeface="ＭＳ Ｐゴシック" pitchFamily="34" charset="-128"/>
              </a:rPr>
              <a:t>фінансова нестабільність Рівня І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200" dirty="0" smtClean="0">
                <a:ea typeface="ＭＳ Ｐゴシック" pitchFamily="34" charset="-128"/>
              </a:rPr>
              <a:t>низька довіра населення до накопичувальної системи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200" dirty="0" smtClean="0">
                <a:ea typeface="ＭＳ Ｐゴシック" pitchFamily="34" charset="-128"/>
              </a:rPr>
              <a:t>фінансова можливість роботодавців та працівників</a:t>
            </a: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200" dirty="0" smtClean="0">
                <a:ea typeface="ＭＳ Ｐゴシック" pitchFamily="34" charset="-128"/>
              </a:rPr>
              <a:t>висока вартість  адміністративних видатків (Рівень ІІІ)</a:t>
            </a:r>
            <a:endParaRPr lang="en-US" sz="2200" dirty="0" smtClean="0">
              <a:ea typeface="ＭＳ Ｐゴシック" pitchFamily="34" charset="-128"/>
            </a:endParaRP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200" dirty="0" smtClean="0">
                <a:ea typeface="ＭＳ Ｐゴシック" pitchFamily="34" charset="-128"/>
              </a:rPr>
              <a:t>відсутність необхідної кількості надійних фінансових інструментів для інвестування пенсійних активів, у тому числі індексованих на інфляцію</a:t>
            </a: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200" dirty="0" smtClean="0">
                <a:ea typeface="ＭＳ Ｐゴシック" pitchFamily="34" charset="-128"/>
              </a:rPr>
              <a:t>недостатній розвиток ринків капіталу</a:t>
            </a: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200" dirty="0" smtClean="0">
                <a:ea typeface="ＭＳ Ｐゴシック" pitchFamily="34" charset="-128"/>
              </a:rPr>
              <a:t>спокуса урядових структур на використання коштів обов</a:t>
            </a:r>
            <a:r>
              <a:rPr lang="uk-UA" sz="2200" dirty="0"/>
              <a:t>’</a:t>
            </a:r>
            <a:r>
              <a:rPr lang="uk-UA" sz="2200" dirty="0" smtClean="0">
                <a:ea typeface="ＭＳ Ｐゴシック" pitchFamily="34" charset="-128"/>
              </a:rPr>
              <a:t>язкових накопичувальних пенсійних систем (Рівня ІІ) для погашення дефіциту державного бюджету чи дефіциту коштів на Рівні І.</a:t>
            </a:r>
          </a:p>
          <a:p>
            <a:pPr>
              <a:defRPr/>
            </a:pPr>
            <a:endParaRPr lang="uk-UA" sz="2200" dirty="0" smtClean="0">
              <a:ea typeface="ＭＳ Ｐゴシック" pitchFamily="34" charset="-128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42141E0C-7DF1-484F-81C3-E8EEA70AA5C2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6149" name="Picture 4" descr="j029912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0" y="2362200"/>
            <a:ext cx="1219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685800"/>
            <a:ext cx="8229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2800" b="1" dirty="0" smtClean="0">
                <a:ea typeface="ＭＳ Ｐゴシック" pitchFamily="34" charset="-128"/>
              </a:rPr>
              <a:t>Виклики для Рівня  І</a:t>
            </a:r>
            <a:endParaRPr lang="uk-UA" sz="2800" dirty="0" smtClean="0">
              <a:ea typeface="ＭＳ Ｐゴシック" pitchFamily="34" charset="-128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 bwMode="auto">
          <a:xfrm>
            <a:off x="304800" y="1219200"/>
            <a:ext cx="83820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800" dirty="0" smtClean="0">
                <a:ea typeface="ＭＳ Ｐゴシック" pitchFamily="34" charset="-128"/>
              </a:rPr>
              <a:t>старіння населення та зменшення кількості платників внесків у солідарній системі (на 10 платників 9 пенсіонерів)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800" dirty="0" smtClean="0">
                <a:ea typeface="ＭＳ Ｐゴシック" pitchFamily="34" charset="-128"/>
              </a:rPr>
              <a:t>дефіцит коштів на виплату пенсій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800" dirty="0" smtClean="0">
                <a:ea typeface="ＭＳ Ｐゴシック" pitchFamily="34" charset="-128"/>
              </a:rPr>
              <a:t>велика чисельність дострокових (пільгових) пенсій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800" dirty="0" smtClean="0">
                <a:ea typeface="ＭＳ Ｐゴシック" pitchFamily="34" charset="-128"/>
              </a:rPr>
              <a:t>ефективність адміністрування збору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None/>
              <a:defRPr/>
            </a:pPr>
            <a:r>
              <a:rPr lang="uk-UA" sz="2800" dirty="0">
                <a:ea typeface="ＭＳ Ｐゴシック" pitchFamily="34" charset="-128"/>
              </a:rPr>
              <a:t> </a:t>
            </a:r>
            <a:r>
              <a:rPr lang="uk-UA" sz="2800" dirty="0" smtClean="0">
                <a:ea typeface="ＭＳ Ｐゴシック" pitchFamily="34" charset="-128"/>
              </a:rPr>
              <a:t>   внесків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2A6C"/>
              </a:buClr>
              <a:buSzPct val="85000"/>
              <a:buNone/>
              <a:defRPr/>
            </a:pPr>
            <a:r>
              <a:rPr lang="uk-UA" sz="2800" dirty="0">
                <a:ea typeface="ＭＳ Ｐゴシック" pitchFamily="34" charset="-128"/>
              </a:rPr>
              <a:t>Обмежені можливості солідарної системи </a:t>
            </a:r>
            <a:r>
              <a:rPr lang="uk-UA" sz="2800" dirty="0" smtClean="0">
                <a:ea typeface="ＭＳ Ｐゴシック" pitchFamily="34" charset="-128"/>
              </a:rPr>
              <a:t>пенсійного страхування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42141E0C-7DF1-484F-81C3-E8EEA70AA5C2}" type="slidenum">
              <a:rPr lang="en-US" smtClean="0"/>
              <a:pPr/>
              <a:t>4</a:t>
            </a:fld>
            <a:endParaRPr lang="en-US" smtClean="0"/>
          </a:p>
        </p:txBody>
      </p:sp>
      <p:pic>
        <p:nvPicPr>
          <p:cNvPr id="6149" name="Picture 4" descr="j029912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7600" y="4883727"/>
            <a:ext cx="1219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710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FB263BE4-BB0C-4723-9817-3F58EC9899A8}" type="slidenum">
              <a:rPr lang="en-US" smtClean="0"/>
              <a:pPr/>
              <a:t>5</a:t>
            </a:fld>
            <a:endParaRPr lang="en-US" smtClean="0"/>
          </a:p>
        </p:txBody>
      </p:sp>
      <p:graphicFrame>
        <p:nvGraphicFramePr>
          <p:cNvPr id="11289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4761251"/>
              </p:ext>
            </p:extLst>
          </p:nvPr>
        </p:nvGraphicFramePr>
        <p:xfrm>
          <a:off x="422564" y="1524000"/>
          <a:ext cx="8229600" cy="4267200"/>
        </p:xfrm>
        <a:graphic>
          <a:graphicData uri="http://schemas.openxmlformats.org/drawingml/2006/table">
            <a:tbl>
              <a:tblPr/>
              <a:tblGrid>
                <a:gridCol w="4073236"/>
                <a:gridCol w="4156364"/>
              </a:tblGrid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Рік</a:t>
                      </a:r>
                      <a:endParaRPr kumimoji="0" lang="ru-RU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ДЕФІЦИТ БЮДЖЕТУ  ПФУ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   26,6 млрд. грн.  (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$3.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3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BN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)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   </a:t>
                      </a:r>
                      <a:r>
                        <a:rPr kumimoji="0" lang="ru-RU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17,8 млрд. 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грн.   (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$2.2 BN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)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   15, 3 млрд. грн.  (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1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.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2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BN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)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2013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2113A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   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21,8 млрд. грн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.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(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2,7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BN)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  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18,1 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млрд. грн.   (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$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1,5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/>
                          <a:cs typeface="ＭＳ Ｐゴシック"/>
                        </a:rPr>
                        <a:t>BN)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7192" name="Title 1"/>
          <p:cNvSpPr txBox="1">
            <a:spLocks/>
          </p:cNvSpPr>
          <p:nvPr/>
        </p:nvSpPr>
        <p:spPr bwMode="auto">
          <a:xfrm>
            <a:off x="422564" y="60198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uk-UA" b="1" smtClean="0">
                <a:solidFill>
                  <a:schemeClr val="tx2"/>
                </a:solidFill>
              </a:rPr>
              <a:t>* Відсутній дефіцит</a:t>
            </a:r>
            <a:r>
              <a:rPr lang="ru-RU" b="1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в ПФУ в 2004, 2007, 2008 </a:t>
            </a:r>
            <a:r>
              <a:rPr lang="ru-RU" b="1" dirty="0" smtClean="0">
                <a:solidFill>
                  <a:schemeClr val="tx2"/>
                </a:solidFill>
              </a:rPr>
              <a:t>роках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381000" y="685800"/>
            <a:ext cx="86106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r>
              <a:rPr lang="uk-UA" sz="2400" b="1" dirty="0" smtClean="0">
                <a:ea typeface="ＭＳ Ｐゴシック" pitchFamily="34" charset="-128"/>
              </a:rPr>
              <a:t>Виклики для Рівня І   </a:t>
            </a:r>
            <a:r>
              <a:rPr lang="uk-UA" sz="2000" b="1" dirty="0" smtClean="0">
                <a:ea typeface="ＭＳ Ｐゴシック" pitchFamily="34" charset="-128"/>
              </a:rPr>
              <a:t>(продовження)</a:t>
            </a:r>
          </a:p>
        </p:txBody>
      </p:sp>
    </p:spTree>
    <p:extLst>
      <p:ext uri="{BB962C8B-B14F-4D97-AF65-F5344CB8AC3E}">
        <p14:creationId xmlns:p14="http://schemas.microsoft.com/office/powerpoint/2010/main" val="122700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28600" y="609600"/>
            <a:ext cx="86868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2800" b="1" dirty="0" smtClean="0">
                <a:ea typeface="ＭＳ Ｐゴシック" pitchFamily="34" charset="-128"/>
              </a:rPr>
              <a:t>Заходи щодо оптимізації видатків на Рівні  І</a:t>
            </a:r>
            <a:r>
              <a:rPr lang="uk-UA" sz="2800" dirty="0">
                <a:ea typeface="ＭＳ Ｐゴシック" pitchFamily="34" charset="-128"/>
              </a:rPr>
              <a:t/>
            </a:r>
            <a:br>
              <a:rPr lang="uk-UA" sz="2800" dirty="0">
                <a:ea typeface="ＭＳ Ｐゴシック" pitchFamily="34" charset="-128"/>
              </a:rPr>
            </a:br>
            <a:endParaRPr lang="uk-UA" sz="2800" dirty="0" smtClean="0">
              <a:ea typeface="ＭＳ Ｐゴシック" pitchFamily="34" charset="-128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600200"/>
            <a:ext cx="8382000" cy="5029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000" dirty="0" smtClean="0">
                <a:ea typeface="ＭＳ Ｐゴシック" pitchFamily="34" charset="-128"/>
              </a:rPr>
              <a:t>Заморожені розміри пенсій на 2014 рік</a:t>
            </a:r>
          </a:p>
          <a:p>
            <a:pPr marL="0" indent="0">
              <a:buClr>
                <a:srgbClr val="002A6C"/>
              </a:buClr>
              <a:buSzPct val="85000"/>
              <a:buNone/>
              <a:defRPr/>
            </a:pPr>
            <a:r>
              <a:rPr lang="uk-UA" sz="2000" dirty="0" smtClean="0">
                <a:ea typeface="ＭＳ Ｐゴシック" pitchFamily="34" charset="-128"/>
              </a:rPr>
              <a:t>    (</a:t>
            </a:r>
            <a:r>
              <a:rPr lang="uk-UA" sz="2000" dirty="0" err="1" smtClean="0">
                <a:ea typeface="ＭＳ Ｐゴシック" pitchFamily="34" charset="-128"/>
              </a:rPr>
              <a:t>мінім</a:t>
            </a:r>
            <a:r>
              <a:rPr lang="uk-UA" sz="2000" dirty="0" smtClean="0">
                <a:ea typeface="ＭＳ Ｐゴシック" pitchFamily="34" charset="-128"/>
              </a:rPr>
              <a:t>. </a:t>
            </a:r>
            <a:r>
              <a:rPr lang="uk-UA" sz="2000" dirty="0">
                <a:ea typeface="ＭＳ Ｐゴシック" pitchFamily="34" charset="-128"/>
              </a:rPr>
              <a:t>–</a:t>
            </a:r>
            <a:r>
              <a:rPr lang="uk-UA" sz="2000" dirty="0" smtClean="0">
                <a:ea typeface="ＭＳ Ｐゴシック" pitchFamily="34" charset="-128"/>
              </a:rPr>
              <a:t> 949 грн., максим. – 9 490 грн.)   </a:t>
            </a: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000" dirty="0" smtClean="0">
                <a:ea typeface="ＭＳ Ｐゴシック" pitchFamily="34" charset="-128"/>
              </a:rPr>
              <a:t>Запроваджено оподаткування суми пенсії, що перевищує 10 тис. грн. (15%)</a:t>
            </a: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000" dirty="0" smtClean="0">
                <a:ea typeface="ＭＳ Ｐゴシック" pitchFamily="34" charset="-128"/>
              </a:rPr>
              <a:t>Зупинено щорічне підвищення пенсій у зв</a:t>
            </a:r>
            <a:r>
              <a:rPr lang="uk-UA" sz="2000" dirty="0" smtClean="0"/>
              <a:t>’</a:t>
            </a:r>
            <a:r>
              <a:rPr lang="uk-UA" sz="2000" dirty="0" smtClean="0">
                <a:ea typeface="ＭＳ Ｐゴシック" pitchFamily="34" charset="-128"/>
              </a:rPr>
              <a:t>язку  із зростанням середньої заробітної плати в країні</a:t>
            </a: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000" dirty="0" smtClean="0">
                <a:ea typeface="ＭＳ Ｐゴシック" pitchFamily="34" charset="-128"/>
              </a:rPr>
              <a:t>Відновлено збір з операцій з купівлі іноземної валюти (готівкова та безготівкова форма) – 0,5%</a:t>
            </a: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000" dirty="0" smtClean="0">
                <a:ea typeface="ＭＳ Ｐゴシック" pitchFamily="34" charset="-128"/>
              </a:rPr>
              <a:t>Збільшено частину єдиного внеску, що спрямовується на пенсійне страхування </a:t>
            </a:r>
            <a:r>
              <a:rPr lang="uk-UA" sz="2000" dirty="0">
                <a:ea typeface="ＭＳ Ｐゴシック" pitchFamily="34" charset="-128"/>
              </a:rPr>
              <a:t>(з 85,5330</a:t>
            </a:r>
            <a:r>
              <a:rPr lang="uk-UA" sz="2000" dirty="0" smtClean="0">
                <a:ea typeface="ＭＳ Ｐゴシック" pitchFamily="34" charset="-128"/>
              </a:rPr>
              <a:t>% </a:t>
            </a:r>
            <a:r>
              <a:rPr lang="uk-UA" sz="2000" dirty="0">
                <a:ea typeface="ＭＳ Ｐゴシック" pitchFamily="34" charset="-128"/>
              </a:rPr>
              <a:t>до </a:t>
            </a:r>
            <a:r>
              <a:rPr lang="uk-UA" sz="2000" dirty="0" smtClean="0">
                <a:ea typeface="ＭＳ Ｐゴシック" pitchFamily="34" charset="-128"/>
              </a:rPr>
              <a:t>88,2899</a:t>
            </a:r>
            <a:r>
              <a:rPr lang="uk-UA" sz="2000" dirty="0">
                <a:ea typeface="ＭＳ Ｐゴシック" pitchFamily="34" charset="-128"/>
              </a:rPr>
              <a:t>%)</a:t>
            </a:r>
            <a:endParaRPr lang="uk-UA" sz="2000" dirty="0" smtClean="0">
              <a:ea typeface="ＭＳ Ｐゴシック" pitchFamily="34" charset="-128"/>
            </a:endParaRP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000" dirty="0" smtClean="0">
                <a:ea typeface="ＭＳ Ｐゴシック" pitchFamily="34" charset="-128"/>
              </a:rPr>
              <a:t>Знижено </a:t>
            </a:r>
            <a:r>
              <a:rPr lang="uk-UA" sz="2000" dirty="0">
                <a:ea typeface="ＭＳ Ｐゴシック" pitchFamily="34" charset="-128"/>
              </a:rPr>
              <a:t>на 10% розрахункову величину обчислення розмірів пенсій державних </a:t>
            </a:r>
            <a:r>
              <a:rPr lang="uk-UA" sz="2000" dirty="0" smtClean="0">
                <a:ea typeface="ＭＳ Ｐゴシック" pitchFamily="34" charset="-128"/>
              </a:rPr>
              <a:t>службовців, депутатів, суддів, прокурорів   та військовослужбовців надстрокової служби (з </a:t>
            </a:r>
            <a:r>
              <a:rPr lang="uk-UA" sz="2000" dirty="0">
                <a:ea typeface="ＭＳ Ｐゴシック" pitchFamily="34" charset="-128"/>
              </a:rPr>
              <a:t>80% до 70%)</a:t>
            </a:r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endParaRPr lang="uk-UA" sz="2400" dirty="0" smtClean="0">
              <a:ea typeface="ＭＳ Ｐゴシック" pitchFamily="34" charset="-128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42141E0C-7DF1-484F-81C3-E8EEA70AA5C2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6149" name="Picture 4" descr="j029912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96200" y="1143000"/>
            <a:ext cx="1219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022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28600" y="609600"/>
            <a:ext cx="8839200" cy="60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2400" b="1" dirty="0">
                <a:ea typeface="ＭＳ Ｐゴシック" pitchFamily="34" charset="-128"/>
              </a:rPr>
              <a:t>Заходи щодо оптимізації видатків на Рівні  </a:t>
            </a:r>
            <a:r>
              <a:rPr lang="uk-UA" sz="2400" b="1" dirty="0" smtClean="0">
                <a:ea typeface="ＭＳ Ｐゴシック" pitchFamily="34" charset="-128"/>
              </a:rPr>
              <a:t>І </a:t>
            </a:r>
            <a:r>
              <a:rPr lang="uk-UA" sz="1800" b="1" dirty="0" smtClean="0">
                <a:ea typeface="ＭＳ Ｐゴシック" pitchFamily="34" charset="-128"/>
              </a:rPr>
              <a:t>(продовження)</a:t>
            </a:r>
            <a:r>
              <a:rPr lang="uk-UA" sz="1800" dirty="0">
                <a:ea typeface="ＭＳ Ｐゴシック" pitchFamily="34" charset="-128"/>
              </a:rPr>
              <a:t/>
            </a:r>
            <a:br>
              <a:rPr lang="uk-UA" sz="1800" dirty="0">
                <a:ea typeface="ＭＳ Ｐゴシック" pitchFamily="34" charset="-128"/>
              </a:rPr>
            </a:br>
            <a:r>
              <a:rPr lang="uk-UA" sz="2000" b="1" dirty="0" smtClean="0">
                <a:ea typeface="ＭＳ Ｐゴシック" pitchFamily="34" charset="-128"/>
              </a:rPr>
              <a:t>Переведення пільгових пенсій  з Рівня І в обов</a:t>
            </a:r>
            <a:r>
              <a:rPr lang="uk-UA" sz="2000" dirty="0" smtClean="0"/>
              <a:t>’</a:t>
            </a:r>
            <a:r>
              <a:rPr lang="uk-UA" sz="2000" b="1" dirty="0" smtClean="0">
                <a:ea typeface="ＭＳ Ｐゴシック" pitchFamily="34" charset="-128"/>
              </a:rPr>
              <a:t>язкову професійну пенсійну систему</a:t>
            </a:r>
            <a:endParaRPr lang="uk-UA" sz="2000" dirty="0" smtClean="0">
              <a:ea typeface="ＭＳ Ｐゴシック" pitchFamily="34" charset="-128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 bwMode="auto">
          <a:xfrm>
            <a:off x="304800" y="1752600"/>
            <a:ext cx="8686800" cy="486640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r>
              <a:rPr lang="uk-UA" sz="2000" dirty="0" smtClean="0">
                <a:ea typeface="ＭＳ Ｐゴシック" pitchFamily="34" charset="-128"/>
              </a:rPr>
              <a:t>сплата обов</a:t>
            </a:r>
            <a:r>
              <a:rPr lang="uk-UA" sz="2000" dirty="0" smtClean="0"/>
              <a:t>’</a:t>
            </a:r>
            <a:r>
              <a:rPr lang="uk-UA" sz="2000" dirty="0" smtClean="0">
                <a:ea typeface="ＭＳ Ｐゴシック" pitchFamily="34" charset="-128"/>
              </a:rPr>
              <a:t>язкових внесків роботодавцями до Накопичувального пенсійного фонду на користь працівників, зайнятих у шкідливих та важких умовах праці із збільшенням розміру єдиного внеску на користь:</a:t>
            </a:r>
          </a:p>
          <a:p>
            <a:pPr lvl="1">
              <a:buFont typeface="Wingdings" pitchFamily="2" charset="2"/>
              <a:buChar char="Ø"/>
            </a:pPr>
            <a:r>
              <a:rPr lang="uk-UA" sz="1600" dirty="0" smtClean="0"/>
              <a:t>осіб </a:t>
            </a:r>
            <a:r>
              <a:rPr lang="uk-UA" sz="1600" dirty="0"/>
              <a:t>з особливо шкідливими умовами праці (за Списком №</a:t>
            </a:r>
            <a:r>
              <a:rPr lang="uk-UA" sz="1600" dirty="0" smtClean="0"/>
              <a:t>1) –  на 15</a:t>
            </a:r>
            <a:r>
              <a:rPr lang="uk-UA" sz="1600" dirty="0"/>
              <a:t>% бази нарахування єдиного внеску;</a:t>
            </a:r>
            <a:endParaRPr lang="en-US" sz="1600" dirty="0"/>
          </a:p>
          <a:p>
            <a:pPr lvl="1">
              <a:buFont typeface="Wingdings" pitchFamily="2" charset="2"/>
              <a:buChar char="Ø"/>
            </a:pPr>
            <a:r>
              <a:rPr lang="uk-UA" sz="1600" dirty="0" smtClean="0"/>
              <a:t>осіб </a:t>
            </a:r>
            <a:r>
              <a:rPr lang="uk-UA" sz="1600" dirty="0"/>
              <a:t>з важкими умовами праці (за Списком №</a:t>
            </a:r>
            <a:r>
              <a:rPr lang="uk-UA" sz="1600" dirty="0" smtClean="0"/>
              <a:t>2) </a:t>
            </a:r>
            <a:r>
              <a:rPr lang="uk-UA" sz="1600" dirty="0"/>
              <a:t>– </a:t>
            </a:r>
            <a:r>
              <a:rPr lang="uk-UA" sz="1600" dirty="0" smtClean="0"/>
              <a:t>на 7</a:t>
            </a:r>
            <a:r>
              <a:rPr lang="uk-UA" sz="1600" dirty="0"/>
              <a:t>% бази нарахування єдиного внеску;</a:t>
            </a:r>
            <a:endParaRPr lang="en-US" sz="1600" dirty="0"/>
          </a:p>
          <a:p>
            <a:pPr lvl="1">
              <a:buFont typeface="Wingdings" pitchFamily="2" charset="2"/>
              <a:buChar char="Ø"/>
            </a:pPr>
            <a:r>
              <a:rPr lang="uk-UA" sz="1600" dirty="0" smtClean="0"/>
              <a:t>осіб </a:t>
            </a:r>
            <a:r>
              <a:rPr lang="uk-UA" sz="1600" dirty="0"/>
              <a:t>зайнятих на окремих професіях у сільському господарстві та текстильних виробництвах – </a:t>
            </a:r>
            <a:r>
              <a:rPr lang="uk-UA" sz="1600" dirty="0" smtClean="0"/>
              <a:t>на 4</a:t>
            </a:r>
            <a:r>
              <a:rPr lang="uk-UA" sz="1600" dirty="0"/>
              <a:t>% бази нарахування єдиного внеску</a:t>
            </a:r>
            <a:r>
              <a:rPr lang="uk-UA" sz="1600" dirty="0" smtClean="0"/>
              <a:t>.</a:t>
            </a:r>
          </a:p>
          <a:p>
            <a:pPr lvl="1">
              <a:buFont typeface="Wingdings" pitchFamily="2" charset="2"/>
              <a:buChar char="Ø"/>
            </a:pPr>
            <a:endParaRPr lang="uk-UA" sz="1600" dirty="0" smtClean="0"/>
          </a:p>
          <a:p>
            <a:pPr marL="0" lvl="0" indent="0">
              <a:buNone/>
            </a:pPr>
            <a:r>
              <a:rPr lang="en-US" sz="2000" dirty="0" smtClean="0"/>
              <a:t>FINREP-II </a:t>
            </a:r>
            <a:r>
              <a:rPr lang="uk-UA" sz="2000" dirty="0" smtClean="0"/>
              <a:t>пропонує поширювати нову систему на всі пільгові категорії (крім шахтарів) та на державних службовців; дозволити працівникам, за бажанням, сплачувати додаткові внески самостійно; скорочувати перелік пільговиків; підвищувати пільговий пенсійний вік </a:t>
            </a:r>
            <a:endParaRPr lang="en-US" sz="2000" dirty="0"/>
          </a:p>
          <a:p>
            <a:pPr>
              <a:buClr>
                <a:srgbClr val="002A6C"/>
              </a:buClr>
              <a:buSzPct val="85000"/>
              <a:buFont typeface="Wingdings 3" pitchFamily="18" charset="2"/>
              <a:buChar char="}"/>
              <a:defRPr/>
            </a:pPr>
            <a:endParaRPr lang="uk-UA" sz="2400" dirty="0" smtClean="0">
              <a:ea typeface="ＭＳ Ｐゴシック" pitchFamily="34" charset="-128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42141E0C-7DF1-484F-81C3-E8EEA70AA5C2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1898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152400" y="1371600"/>
            <a:ext cx="8848724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000" b="1" dirty="0" smtClean="0">
                <a:ea typeface="ＭＳ Ｐゴシック" pitchFamily="34" charset="-128"/>
              </a:rPr>
              <a:t>Вплив розміру адміністративних видатків на пенсійні виплати у накопичувальній системі (</a:t>
            </a:r>
            <a:r>
              <a:rPr lang="en-US" sz="2000" b="1" dirty="0" smtClean="0">
                <a:ea typeface="ＭＳ Ｐゴシック" pitchFamily="34" charset="-128"/>
              </a:rPr>
              <a:t>DC)</a:t>
            </a:r>
            <a:r>
              <a:rPr lang="uk-UA" sz="2000" b="1" dirty="0" smtClean="0">
                <a:ea typeface="ＭＳ Ｐゴシック" pitchFamily="34" charset="-128"/>
              </a:rPr>
              <a:t>*</a:t>
            </a:r>
            <a:endParaRPr lang="en-US" sz="2000" b="1" dirty="0" smtClean="0">
              <a:ea typeface="ＭＳ Ｐゴシック" pitchFamily="34" charset="-128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15864760"/>
              </p:ext>
            </p:extLst>
          </p:nvPr>
        </p:nvGraphicFramePr>
        <p:xfrm>
          <a:off x="685800" y="2057401"/>
          <a:ext cx="7848600" cy="3657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4300"/>
                <a:gridCol w="3924300"/>
              </a:tblGrid>
              <a:tr h="8440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Вартість послуг, 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Зменшення розміру виплат, 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33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0,05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1,2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33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0,50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11,4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33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1,00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21,3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33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1,50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29,9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8534400" y="6477000"/>
            <a:ext cx="466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B9C78DE-10F3-4571-9152-8C8C9EE42567}" type="slidenum">
              <a:rPr lang="en-US" b="1">
                <a:cs typeface="Arial" charset="0"/>
              </a:rPr>
              <a:pPr/>
              <a:t>8</a:t>
            </a:fld>
            <a:endParaRPr lang="en-US" b="1">
              <a:cs typeface="Arial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28600" y="6456218"/>
            <a:ext cx="6172200" cy="32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/>
            <a:r>
              <a:rPr lang="ru-RU" sz="1400" b="1" dirty="0" smtClean="0">
                <a:ea typeface="ＭＳ Ｐゴシック" pitchFamily="34" charset="-128"/>
              </a:rPr>
              <a:t>Джерело:</a:t>
            </a:r>
            <a:r>
              <a:rPr lang="en-US" sz="1400" b="1" dirty="0" smtClean="0">
                <a:ea typeface="ＭＳ Ｐゴシック" pitchFamily="34" charset="-128"/>
              </a:rPr>
              <a:t> </a:t>
            </a:r>
            <a:r>
              <a:rPr lang="ru-RU" sz="1400" b="1" dirty="0" smtClean="0">
                <a:ea typeface="ＭＳ Ｐゴシック" pitchFamily="34" charset="-128"/>
              </a:rPr>
              <a:t>ОЕС</a:t>
            </a:r>
            <a:r>
              <a:rPr lang="en-US" sz="1400" b="1" dirty="0" smtClean="0">
                <a:ea typeface="ＭＳ Ｐゴシック" pitchFamily="34" charset="-128"/>
              </a:rPr>
              <a:t>D, Pensions Outlook, 2012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33400" y="609600"/>
            <a:ext cx="8001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uk-UA" sz="2400" b="1" dirty="0" smtClean="0">
                <a:ea typeface="ＭＳ Ｐゴシック" pitchFamily="34" charset="-128"/>
              </a:rPr>
              <a:t>Вартість адміністративних видатків</a:t>
            </a:r>
            <a:endParaRPr lang="en-US" sz="2400" b="1" dirty="0" smtClean="0">
              <a:ea typeface="ＭＳ Ｐゴシック" pitchFamily="34" charset="-128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381000" y="5943600"/>
            <a:ext cx="7620000" cy="51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MS PGothic" pitchFamily="34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/>
            <a:r>
              <a:rPr lang="uk-UA" sz="1400" b="1" dirty="0" smtClean="0">
                <a:ea typeface="ＭＳ Ｐゴシック" pitchFamily="34" charset="-128"/>
              </a:rPr>
              <a:t>*При сплаті внесків у розмірі 10% протягом 40 років (з 25 р. до 65 р.), інвестиційному  доході 7%, щорічному зростанні з/п  на 3,8%</a:t>
            </a:r>
            <a:endParaRPr lang="en-US" sz="1400" b="1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470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itle 1"/>
          <p:cNvSpPr txBox="1">
            <a:spLocks/>
          </p:cNvSpPr>
          <p:nvPr/>
        </p:nvSpPr>
        <p:spPr bwMode="auto">
          <a:xfrm>
            <a:off x="131907" y="1476375"/>
            <a:ext cx="86518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endParaRPr lang="en-US" sz="2800" b="1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758397"/>
              </p:ext>
            </p:extLst>
          </p:nvPr>
        </p:nvGraphicFramePr>
        <p:xfrm>
          <a:off x="380999" y="1828799"/>
          <a:ext cx="8382001" cy="435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9054"/>
                <a:gridCol w="2843893"/>
                <a:gridCol w="2769054"/>
              </a:tblGrid>
              <a:tr h="66464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Назва НПФ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Розмір </a:t>
                      </a:r>
                      <a:r>
                        <a:rPr lang="uk-UA" sz="1600" noProof="0" dirty="0" err="1" smtClean="0">
                          <a:effectLst/>
                        </a:rPr>
                        <a:t>адмінвидатків</a:t>
                      </a:r>
                      <a:endParaRPr lang="uk-UA" sz="1600" noProof="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(у% від  чистої вартості активів)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Зміна чистої вартості одиниці пенсійних активів</a:t>
                      </a:r>
                    </a:p>
                  </a:txBody>
                  <a:tcPr marL="68580" marR="68580" marT="0" marB="0"/>
                </a:tc>
              </a:tr>
              <a:tr h="44309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Фонд пенсійних заощаджень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12,94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– 2,41 %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09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Український пенсійний контракт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36,10 (ІІІ кв.2013=11,81)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4,24%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924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Взаємодопомога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6,72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– 1,72 %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924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Корпоративний стандарт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6,87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– 3,33 %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156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6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err="1" smtClean="0">
                          <a:effectLst/>
                        </a:rPr>
                        <a:t>Автоал</a:t>
                      </a:r>
                      <a:r>
                        <a:rPr lang="uk-UA" sz="1600" b="1" dirty="0" smtClean="0">
                          <a:cs typeface="Arial" charset="0"/>
                        </a:rPr>
                        <a:t>’</a:t>
                      </a:r>
                      <a:r>
                        <a:rPr lang="uk-UA" sz="1600" noProof="0" dirty="0" err="1" smtClean="0">
                          <a:effectLst/>
                        </a:rPr>
                        <a:t>янс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1,62 (на </a:t>
                      </a:r>
                      <a:r>
                        <a:rPr lang="ru-RU" sz="1800" dirty="0" err="1" smtClean="0">
                          <a:effectLst/>
                        </a:rPr>
                        <a:t>банківських</a:t>
                      </a:r>
                      <a:r>
                        <a:rPr lang="ru-RU" sz="1800" dirty="0" smtClean="0">
                          <a:effectLst/>
                        </a:rPr>
                        <a:t> депозитах – 77,65 %)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2,70%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09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Корпоративний НПФ Нацбанку України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0,01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14,96%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09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</a:rPr>
                        <a:t>Корпоративний НПФ Укрексімбанку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1,13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15,76 %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03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 середньому по пенсійному ринку</a:t>
                      </a:r>
                      <a:endParaRPr lang="uk-UA" sz="1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6,9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1566" name="Rectangle 6"/>
          <p:cNvSpPr>
            <a:spLocks noChangeArrowheads="1"/>
          </p:cNvSpPr>
          <p:nvPr/>
        </p:nvSpPr>
        <p:spPr bwMode="auto">
          <a:xfrm>
            <a:off x="131907" y="1215292"/>
            <a:ext cx="88596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Адміністративні видатки окремих НПФ у 2013 р.</a:t>
            </a:r>
            <a:endParaRPr lang="en-US" sz="2000" b="1" dirty="0">
              <a:solidFill>
                <a:schemeClr val="tx2"/>
              </a:solidFill>
              <a:latin typeface="+mj-lt"/>
              <a:cs typeface="ＭＳ Ｐゴシック" pitchFamily="-111" charset="-128"/>
            </a:endParaRPr>
          </a:p>
        </p:txBody>
      </p:sp>
      <p:sp>
        <p:nvSpPr>
          <p:cNvPr id="21567" name="Rectangle 6"/>
          <p:cNvSpPr>
            <a:spLocks noChangeArrowheads="1"/>
          </p:cNvSpPr>
          <p:nvPr/>
        </p:nvSpPr>
        <p:spPr bwMode="auto">
          <a:xfrm>
            <a:off x="304800" y="6198309"/>
            <a:ext cx="853440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0" hangingPunct="0"/>
            <a:r>
              <a:rPr lang="ru-RU" sz="1600" dirty="0" err="1" smtClean="0">
                <a:latin typeface="Calibri" pitchFamily="34" charset="0"/>
                <a:cs typeface="Times New Roman" pitchFamily="18" charset="0"/>
              </a:rPr>
              <a:t>Джерело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: </a:t>
            </a:r>
            <a:r>
              <a:rPr lang="en-US" sz="1600" dirty="0">
                <a:latin typeface="Calibri" pitchFamily="34" charset="0"/>
                <a:cs typeface="Times New Roman" pitchFamily="18" charset="0"/>
                <a:hlinkClick r:id="rId2"/>
              </a:rPr>
              <a:t>http://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  <a:hlinkClick r:id="rId2"/>
              </a:rPr>
              <a:t>www.nfp.gov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.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ua</a:t>
            </a:r>
            <a:endParaRPr lang="en-US" sz="1600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77000"/>
            <a:ext cx="466725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81BE3D9-7B87-4857-9D15-3AC8BBD46D62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457200" y="686622"/>
            <a:ext cx="8326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Вартість адміністративних видатків </a:t>
            </a:r>
            <a:r>
              <a:rPr lang="uk-UA" b="1" dirty="0" smtClean="0">
                <a:solidFill>
                  <a:schemeClr val="tx2"/>
                </a:solidFill>
                <a:latin typeface="+mj-lt"/>
                <a:cs typeface="ＭＳ Ｐゴシック" pitchFamily="-111" charset="-128"/>
              </a:rPr>
              <a:t>(продовження)</a:t>
            </a:r>
            <a:endParaRPr lang="en-US" b="1" dirty="0">
              <a:solidFill>
                <a:schemeClr val="tx2"/>
              </a:solidFill>
              <a:latin typeface="+mj-lt"/>
              <a:cs typeface="ＭＳ Ｐゴシック" pitchFamily="-11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387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15860</TotalTime>
  <Words>1360</Words>
  <Application>Microsoft Office PowerPoint</Application>
  <PresentationFormat>On-screen Show (4:3)</PresentationFormat>
  <Paragraphs>359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1_Default Design</vt:lpstr>
      <vt:lpstr>PowerPoint Presentation</vt:lpstr>
      <vt:lpstr>У ЯКІЙ КРАЇНІ НАЙВИГІДНІШЕ ЗУСТРІТИ СТАРІСТЬ?</vt:lpstr>
      <vt:lpstr>Виклики для  системи накопичувального пенсійного забезпечення</vt:lpstr>
      <vt:lpstr>Виклики для Рівня  І</vt:lpstr>
      <vt:lpstr>PowerPoint Presentation</vt:lpstr>
      <vt:lpstr>Заходи щодо оптимізації видатків на Рівні  І </vt:lpstr>
      <vt:lpstr>Заходи щодо оптимізації видатків на Рівні  І (продовження) Переведення пільгових пенсій  з Рівня І в обов’язкову професійну пенсійну систему</vt:lpstr>
      <vt:lpstr>Вплив розміру адміністративних видатків на пенсійні виплати у накопичувальній системі (DC)*</vt:lpstr>
      <vt:lpstr>PowerPoint Presentation</vt:lpstr>
      <vt:lpstr>PowerPoint Presentation</vt:lpstr>
      <vt:lpstr>PowerPoint Presentation</vt:lpstr>
      <vt:lpstr>PowerPoint Presentation</vt:lpstr>
      <vt:lpstr>                      </vt:lpstr>
      <vt:lpstr>PowerPoint Presentation</vt:lpstr>
      <vt:lpstr>PowerPoint Presentation</vt:lpstr>
      <vt:lpstr>  Дякую за увагу!</vt:lpstr>
    </vt:vector>
  </TitlesOfParts>
  <Company>cmp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and Risks of Derivatives</dc:title>
  <dc:creator>JohnCrowley</dc:creator>
  <cp:lastModifiedBy>Natalia Goryuk</cp:lastModifiedBy>
  <cp:revision>1764</cp:revision>
  <cp:lastPrinted>2014-06-11T06:11:25Z</cp:lastPrinted>
  <dcterms:created xsi:type="dcterms:W3CDTF">2010-04-20T08:57:58Z</dcterms:created>
  <dcterms:modified xsi:type="dcterms:W3CDTF">2014-06-11T16:45:04Z</dcterms:modified>
</cp:coreProperties>
</file>