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handoutMasterIdLst>
    <p:handoutMasterId r:id="rId23"/>
  </p:handoutMasterIdLst>
  <p:sldIdLst>
    <p:sldId id="373" r:id="rId2"/>
    <p:sldId id="390" r:id="rId3"/>
    <p:sldId id="362" r:id="rId4"/>
    <p:sldId id="379" r:id="rId5"/>
    <p:sldId id="372" r:id="rId6"/>
    <p:sldId id="370" r:id="rId7"/>
    <p:sldId id="364" r:id="rId8"/>
    <p:sldId id="376" r:id="rId9"/>
    <p:sldId id="366" r:id="rId10"/>
    <p:sldId id="391" r:id="rId11"/>
    <p:sldId id="392" r:id="rId12"/>
    <p:sldId id="393" r:id="rId13"/>
    <p:sldId id="394" r:id="rId14"/>
    <p:sldId id="368" r:id="rId15"/>
    <p:sldId id="380" r:id="rId16"/>
    <p:sldId id="382" r:id="rId17"/>
    <p:sldId id="371" r:id="rId18"/>
    <p:sldId id="377" r:id="rId19"/>
    <p:sldId id="389" r:id="rId20"/>
    <p:sldId id="387" r:id="rId21"/>
  </p:sldIdLst>
  <p:sldSz cx="9144000" cy="6858000" type="screen4x3"/>
  <p:notesSz cx="6784975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промовчанням" id="{DCE167F6-4B5F-4CBC-8BD8-C34035F3154C}">
          <p14:sldIdLst>
            <p14:sldId id="373"/>
            <p14:sldId id="390"/>
            <p14:sldId id="362"/>
            <p14:sldId id="379"/>
            <p14:sldId id="372"/>
            <p14:sldId id="370"/>
            <p14:sldId id="364"/>
            <p14:sldId id="376"/>
            <p14:sldId id="366"/>
            <p14:sldId id="391"/>
            <p14:sldId id="392"/>
            <p14:sldId id="393"/>
            <p14:sldId id="394"/>
            <p14:sldId id="368"/>
            <p14:sldId id="380"/>
            <p14:sldId id="382"/>
            <p14:sldId id="371"/>
            <p14:sldId id="377"/>
            <p14:sldId id="389"/>
            <p14:sldId id="38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570" userDrawn="1">
          <p15:clr>
            <a:srgbClr val="A4A3A4"/>
          </p15:clr>
        </p15:guide>
        <p15:guide id="2" pos="1043" userDrawn="1">
          <p15:clr>
            <a:srgbClr val="A4A3A4"/>
          </p15:clr>
        </p15:guide>
        <p15:guide id="3" pos="3107" userDrawn="1">
          <p15:clr>
            <a:srgbClr val="A4A3A4"/>
          </p15:clr>
        </p15:guide>
        <p15:guide id="4" orient="horz" pos="2591" userDrawn="1">
          <p15:clr>
            <a:srgbClr val="A4A3A4"/>
          </p15:clr>
        </p15:guide>
        <p15:guide id="5" pos="3311" userDrawn="1">
          <p15:clr>
            <a:srgbClr val="A4A3A4"/>
          </p15:clr>
        </p15:guide>
        <p15:guide id="6" pos="46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0">
          <p15:clr>
            <a:srgbClr val="A4A3A4"/>
          </p15:clr>
        </p15:guide>
        <p15:guide id="2" pos="21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E2D"/>
    <a:srgbClr val="0385D0"/>
    <a:srgbClr val="007D7A"/>
    <a:srgbClr val="2E5278"/>
    <a:srgbClr val="77CCFD"/>
    <a:srgbClr val="A5DDFE"/>
    <a:srgbClr val="1DACFF"/>
    <a:srgbClr val="1DAAFC"/>
    <a:srgbClr val="234A72"/>
    <a:srgbClr val="86B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3" autoAdjust="0"/>
    <p:restoredTop sz="98776" autoAdjust="0"/>
  </p:normalViewPr>
  <p:slideViewPr>
    <p:cSldViewPr snapToGrid="0">
      <p:cViewPr varScale="1">
        <p:scale>
          <a:sx n="86" d="100"/>
          <a:sy n="86" d="100"/>
        </p:scale>
        <p:origin x="-1104" y="-84"/>
      </p:cViewPr>
      <p:guideLst>
        <p:guide orient="horz" pos="1570"/>
        <p:guide orient="horz" pos="2591"/>
        <p:guide pos="1043"/>
        <p:guide pos="3107"/>
        <p:guide pos="3311"/>
        <p:guide pos="46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 snapToGrid="0">
      <p:cViewPr varScale="1">
        <p:scale>
          <a:sx n="49" d="100"/>
          <a:sy n="49" d="100"/>
        </p:scale>
        <p:origin x="-2922" y="-96"/>
      </p:cViewPr>
      <p:guideLst>
        <p:guide orient="horz" pos="3120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2A840D-D8FA-4017-ACCE-D969D13D915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A4A80C5-6AFB-4B4C-8E8D-3B0B40A5812D}">
      <dgm:prSet phldrT="[Текст]"/>
      <dgm:spPr>
        <a:solidFill>
          <a:srgbClr val="00B0F0"/>
        </a:solidFill>
      </dgm:spPr>
      <dgm:t>
        <a:bodyPr/>
        <a:lstStyle/>
        <a:p>
          <a:r>
            <a:rPr lang="uk-UA" dirty="0" smtClean="0"/>
            <a:t>1</a:t>
          </a:r>
          <a:endParaRPr lang="en-GB" dirty="0"/>
        </a:p>
      </dgm:t>
    </dgm:pt>
    <dgm:pt modelId="{52DDDEF8-E52E-451E-877E-E6F0889673F7}" type="parTrans" cxnId="{98AD25BA-5805-487E-900A-B44389B78141}">
      <dgm:prSet/>
      <dgm:spPr/>
      <dgm:t>
        <a:bodyPr/>
        <a:lstStyle/>
        <a:p>
          <a:endParaRPr lang="en-GB"/>
        </a:p>
      </dgm:t>
    </dgm:pt>
    <dgm:pt modelId="{5C25E8D7-01DB-4D63-AC53-48897450F719}" type="sibTrans" cxnId="{98AD25BA-5805-487E-900A-B44389B78141}">
      <dgm:prSet/>
      <dgm:spPr/>
      <dgm:t>
        <a:bodyPr/>
        <a:lstStyle/>
        <a:p>
          <a:endParaRPr lang="en-GB"/>
        </a:p>
      </dgm:t>
    </dgm:pt>
    <dgm:pt modelId="{1173D75B-7EBC-4543-B2CC-10C07D2F397A}">
      <dgm:prSet phldrT="[Текст]" custT="1"/>
      <dgm:spPr/>
      <dgm:t>
        <a:bodyPr/>
        <a:lstStyle/>
        <a:p>
          <a:r>
            <a:rPr lang="uk-UA" sz="1200" b="1" dirty="0" smtClean="0">
              <a:solidFill>
                <a:schemeClr val="bg2">
                  <a:lumMod val="50000"/>
                </a:schemeClr>
              </a:solidFill>
            </a:rPr>
            <a:t>Визначення профілю ризиків, Положення про СУР, Положення про </a:t>
          </a:r>
          <a:r>
            <a:rPr lang="ru-RU" sz="1200" b="1" dirty="0" smtClean="0">
              <a:solidFill>
                <a:schemeClr val="bg2">
                  <a:lumMod val="50000"/>
                </a:schemeClr>
              </a:solidFill>
            </a:rPr>
            <a:t>порядок </a:t>
          </a:r>
          <a:r>
            <a:rPr lang="ru-RU" sz="1200" b="1" dirty="0" err="1" smtClean="0">
              <a:solidFill>
                <a:schemeClr val="bg2">
                  <a:lumMod val="50000"/>
                </a:schemeClr>
              </a:solidFill>
            </a:rPr>
            <a:t>організації</a:t>
          </a:r>
          <a:r>
            <a:rPr lang="ru-RU" sz="1200" b="1" dirty="0" smtClean="0">
              <a:solidFill>
                <a:schemeClr val="bg2">
                  <a:lumMod val="50000"/>
                </a:schemeClr>
              </a:solidFill>
            </a:rPr>
            <a:t> та </a:t>
          </a:r>
          <a:r>
            <a:rPr lang="ru-RU" sz="1200" b="1" dirty="0" err="1" smtClean="0">
              <a:solidFill>
                <a:schemeClr val="bg2">
                  <a:lumMod val="50000"/>
                </a:schemeClr>
              </a:solidFill>
            </a:rPr>
            <a:t>здійснення</a:t>
          </a:r>
          <a:r>
            <a:rPr lang="ru-RU" sz="1200" b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ru-RU" sz="1200" b="1" dirty="0" err="1" smtClean="0">
              <a:solidFill>
                <a:schemeClr val="bg2">
                  <a:lumMod val="50000"/>
                </a:schemeClr>
              </a:solidFill>
            </a:rPr>
            <a:t>внутрішнього</a:t>
          </a:r>
          <a:r>
            <a:rPr lang="ru-RU" sz="1200" b="1" dirty="0" smtClean="0">
              <a:solidFill>
                <a:schemeClr val="bg2">
                  <a:lumMod val="50000"/>
                </a:schemeClr>
              </a:solidFill>
            </a:rPr>
            <a:t> аудиту (</a:t>
          </a:r>
          <a:r>
            <a:rPr lang="ru-RU" sz="1300" b="1" dirty="0" smtClean="0">
              <a:solidFill>
                <a:schemeClr val="bg2">
                  <a:lumMod val="50000"/>
                </a:schemeClr>
              </a:solidFill>
            </a:rPr>
            <a:t>контролю</a:t>
          </a:r>
          <a:r>
            <a:rPr lang="ru-RU" sz="1200" b="1" dirty="0" smtClean="0">
              <a:solidFill>
                <a:schemeClr val="bg2">
                  <a:lumMod val="50000"/>
                </a:schemeClr>
              </a:solidFill>
            </a:rPr>
            <a:t>);</a:t>
          </a:r>
          <a:endParaRPr lang="en-GB" sz="1200" b="1" dirty="0">
            <a:solidFill>
              <a:schemeClr val="bg2">
                <a:lumMod val="50000"/>
              </a:schemeClr>
            </a:solidFill>
          </a:endParaRPr>
        </a:p>
      </dgm:t>
    </dgm:pt>
    <dgm:pt modelId="{FBDF2E11-3E2C-437C-B814-6DEC50B08CD0}" type="parTrans" cxnId="{5258D965-F356-4718-ABFF-A38B5A746031}">
      <dgm:prSet/>
      <dgm:spPr/>
      <dgm:t>
        <a:bodyPr/>
        <a:lstStyle/>
        <a:p>
          <a:endParaRPr lang="en-GB"/>
        </a:p>
      </dgm:t>
    </dgm:pt>
    <dgm:pt modelId="{EDD1CC6B-D9F6-4F53-AB91-917323F0C844}" type="sibTrans" cxnId="{5258D965-F356-4718-ABFF-A38B5A746031}">
      <dgm:prSet/>
      <dgm:spPr/>
      <dgm:t>
        <a:bodyPr/>
        <a:lstStyle/>
        <a:p>
          <a:endParaRPr lang="en-GB"/>
        </a:p>
      </dgm:t>
    </dgm:pt>
    <dgm:pt modelId="{9500C753-75B5-4BF9-9F20-8DFDB4C0B34F}">
      <dgm:prSet phldrT="[Текст]" custT="1"/>
      <dgm:spPr/>
      <dgm:t>
        <a:bodyPr/>
        <a:lstStyle/>
        <a:p>
          <a:r>
            <a:rPr lang="uk-UA" sz="1200" b="1" dirty="0" smtClean="0">
              <a:solidFill>
                <a:schemeClr val="bg2">
                  <a:lumMod val="50000"/>
                </a:schemeClr>
              </a:solidFill>
            </a:rPr>
            <a:t>Визначення істотних ризиків</a:t>
          </a:r>
          <a:endParaRPr lang="en-GB" sz="1200" b="1" dirty="0">
            <a:solidFill>
              <a:schemeClr val="bg2">
                <a:lumMod val="50000"/>
              </a:schemeClr>
            </a:solidFill>
          </a:endParaRPr>
        </a:p>
      </dgm:t>
    </dgm:pt>
    <dgm:pt modelId="{BC5212C5-E8F1-46FB-8607-03E5953BAC73}" type="parTrans" cxnId="{4E10B662-D614-4157-8D95-6898F153BB6A}">
      <dgm:prSet/>
      <dgm:spPr/>
      <dgm:t>
        <a:bodyPr/>
        <a:lstStyle/>
        <a:p>
          <a:endParaRPr lang="en-GB"/>
        </a:p>
      </dgm:t>
    </dgm:pt>
    <dgm:pt modelId="{FCEB2DA8-A8B5-4EA5-87B4-19A3F35841B7}" type="sibTrans" cxnId="{4E10B662-D614-4157-8D95-6898F153BB6A}">
      <dgm:prSet/>
      <dgm:spPr/>
      <dgm:t>
        <a:bodyPr/>
        <a:lstStyle/>
        <a:p>
          <a:endParaRPr lang="en-GB"/>
        </a:p>
      </dgm:t>
    </dgm:pt>
    <dgm:pt modelId="{19B4535F-571F-47C8-A2DC-9B8F423F40A7}">
      <dgm:prSet phldrT="[Текст]"/>
      <dgm:spPr>
        <a:solidFill>
          <a:srgbClr val="00B0F0"/>
        </a:solidFill>
      </dgm:spPr>
      <dgm:t>
        <a:bodyPr/>
        <a:lstStyle/>
        <a:p>
          <a:r>
            <a:rPr lang="uk-UA" dirty="0" smtClean="0"/>
            <a:t>2</a:t>
          </a:r>
          <a:endParaRPr lang="en-GB" dirty="0"/>
        </a:p>
      </dgm:t>
    </dgm:pt>
    <dgm:pt modelId="{44009CE8-E988-49EE-AAB1-B559D73A5F9C}" type="parTrans" cxnId="{5E01B264-D89B-4EE0-BDDD-083429C1F4A5}">
      <dgm:prSet/>
      <dgm:spPr/>
      <dgm:t>
        <a:bodyPr/>
        <a:lstStyle/>
        <a:p>
          <a:endParaRPr lang="en-GB"/>
        </a:p>
      </dgm:t>
    </dgm:pt>
    <dgm:pt modelId="{7B13E364-8282-4B14-A226-4889F101C6AE}" type="sibTrans" cxnId="{5E01B264-D89B-4EE0-BDDD-083429C1F4A5}">
      <dgm:prSet/>
      <dgm:spPr/>
      <dgm:t>
        <a:bodyPr/>
        <a:lstStyle/>
        <a:p>
          <a:endParaRPr lang="en-GB"/>
        </a:p>
      </dgm:t>
    </dgm:pt>
    <dgm:pt modelId="{FD615FD3-357A-4BCF-B555-265E70893725}">
      <dgm:prSet phldrT="[Текст]"/>
      <dgm:spPr/>
      <dgm:t>
        <a:bodyPr/>
        <a:lstStyle/>
        <a:p>
          <a:r>
            <a:rPr lang="uk-UA" b="1" dirty="0" smtClean="0">
              <a:solidFill>
                <a:schemeClr val="bg2">
                  <a:lumMod val="50000"/>
                </a:schemeClr>
              </a:solidFill>
            </a:rPr>
            <a:t>Надання оперативної та звітної інформації з питань СУР виконавчому органу</a:t>
          </a:r>
          <a:endParaRPr lang="en-GB" b="1" dirty="0">
            <a:solidFill>
              <a:schemeClr val="bg2">
                <a:lumMod val="50000"/>
              </a:schemeClr>
            </a:solidFill>
          </a:endParaRPr>
        </a:p>
      </dgm:t>
    </dgm:pt>
    <dgm:pt modelId="{EF90099F-7EE4-48CD-8D0C-5AB0E24B6431}" type="parTrans" cxnId="{D2690698-7355-4CD1-B428-2CF4F50FEDED}">
      <dgm:prSet/>
      <dgm:spPr/>
      <dgm:t>
        <a:bodyPr/>
        <a:lstStyle/>
        <a:p>
          <a:endParaRPr lang="en-GB"/>
        </a:p>
      </dgm:t>
    </dgm:pt>
    <dgm:pt modelId="{6D56BB5D-2B9A-4ADE-B6F6-E4D7FEC6E3BA}" type="sibTrans" cxnId="{D2690698-7355-4CD1-B428-2CF4F50FEDED}">
      <dgm:prSet/>
      <dgm:spPr/>
      <dgm:t>
        <a:bodyPr/>
        <a:lstStyle/>
        <a:p>
          <a:endParaRPr lang="en-GB"/>
        </a:p>
      </dgm:t>
    </dgm:pt>
    <dgm:pt modelId="{1BA10CC0-7A2F-40D5-87B1-F6A07D7F59C6}">
      <dgm:prSet phldrT="[Текст]"/>
      <dgm:spPr>
        <a:solidFill>
          <a:srgbClr val="00B0F0"/>
        </a:solidFill>
      </dgm:spPr>
      <dgm:t>
        <a:bodyPr/>
        <a:lstStyle/>
        <a:p>
          <a:r>
            <a:rPr lang="uk-UA" dirty="0" smtClean="0"/>
            <a:t>3</a:t>
          </a:r>
          <a:endParaRPr lang="en-GB" dirty="0"/>
        </a:p>
      </dgm:t>
    </dgm:pt>
    <dgm:pt modelId="{3B8B4CFF-1F16-4D37-91E0-35B30C15E738}" type="parTrans" cxnId="{EBAA5FC9-EDCC-4E65-B194-93E53FCF3239}">
      <dgm:prSet/>
      <dgm:spPr/>
      <dgm:t>
        <a:bodyPr/>
        <a:lstStyle/>
        <a:p>
          <a:endParaRPr lang="en-GB"/>
        </a:p>
      </dgm:t>
    </dgm:pt>
    <dgm:pt modelId="{3EBA6AF0-513C-4108-ADFB-5CBBE2DE0601}" type="sibTrans" cxnId="{EBAA5FC9-EDCC-4E65-B194-93E53FCF3239}">
      <dgm:prSet/>
      <dgm:spPr/>
      <dgm:t>
        <a:bodyPr/>
        <a:lstStyle/>
        <a:p>
          <a:endParaRPr lang="en-GB"/>
        </a:p>
      </dgm:t>
    </dgm:pt>
    <dgm:pt modelId="{D2639CF5-A3F6-44A5-960A-EDDDE449778E}">
      <dgm:prSet phldrT="[Текст]"/>
      <dgm:spPr/>
      <dgm:t>
        <a:bodyPr/>
        <a:lstStyle/>
        <a:p>
          <a:r>
            <a:rPr lang="uk-UA" b="1" dirty="0" smtClean="0">
              <a:solidFill>
                <a:schemeClr val="bg2">
                  <a:lumMod val="50000"/>
                </a:schemeClr>
              </a:solidFill>
            </a:rPr>
            <a:t>Створення структурного підрозділу* або призначити відповідального працівника, до повноважень якого має належати реалізація функцій С</a:t>
          </a:r>
          <a:r>
            <a:rPr lang="uk-UA" dirty="0" smtClean="0"/>
            <a:t>УР</a:t>
          </a:r>
          <a:endParaRPr lang="en-GB" dirty="0"/>
        </a:p>
      </dgm:t>
    </dgm:pt>
    <dgm:pt modelId="{C4F6B5CB-F349-4D3B-B37C-9FF3084CF8B4}" type="parTrans" cxnId="{5EFE794C-96CA-4111-A3A6-CD40F5678D95}">
      <dgm:prSet/>
      <dgm:spPr/>
      <dgm:t>
        <a:bodyPr/>
        <a:lstStyle/>
        <a:p>
          <a:endParaRPr lang="en-GB"/>
        </a:p>
      </dgm:t>
    </dgm:pt>
    <dgm:pt modelId="{6A3C2D1D-2CB5-4D0A-8893-6A9384D6066A}" type="sibTrans" cxnId="{5EFE794C-96CA-4111-A3A6-CD40F5678D95}">
      <dgm:prSet/>
      <dgm:spPr/>
      <dgm:t>
        <a:bodyPr/>
        <a:lstStyle/>
        <a:p>
          <a:endParaRPr lang="en-GB"/>
        </a:p>
      </dgm:t>
    </dgm:pt>
    <dgm:pt modelId="{93F22993-ADC4-4533-81D5-0BC7B90990F0}" type="pres">
      <dgm:prSet presAssocID="{D72A840D-D8FA-4017-ACCE-D969D13D915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8D19CC1-A4B3-4FB8-9433-0BE5BF71242E}" type="pres">
      <dgm:prSet presAssocID="{EA4A80C5-6AFB-4B4C-8E8D-3B0B40A5812D}" presName="composite" presStyleCnt="0"/>
      <dgm:spPr/>
    </dgm:pt>
    <dgm:pt modelId="{4EBBFB06-8B58-4C64-9101-3C64C4455E2C}" type="pres">
      <dgm:prSet presAssocID="{EA4A80C5-6AFB-4B4C-8E8D-3B0B40A5812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A98D3-D12F-4718-9B11-3C3FF17317E6}" type="pres">
      <dgm:prSet presAssocID="{EA4A80C5-6AFB-4B4C-8E8D-3B0B40A5812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ACA7B8-5FFB-4C1C-87C0-C39A20EABBF1}" type="pres">
      <dgm:prSet presAssocID="{5C25E8D7-01DB-4D63-AC53-48897450F719}" presName="sp" presStyleCnt="0"/>
      <dgm:spPr/>
    </dgm:pt>
    <dgm:pt modelId="{4C089D19-AA0E-4720-AE27-F959E92264C7}" type="pres">
      <dgm:prSet presAssocID="{19B4535F-571F-47C8-A2DC-9B8F423F40A7}" presName="composite" presStyleCnt="0"/>
      <dgm:spPr/>
    </dgm:pt>
    <dgm:pt modelId="{70FDFD6A-181A-448B-A182-03C573D3765F}" type="pres">
      <dgm:prSet presAssocID="{19B4535F-571F-47C8-A2DC-9B8F423F40A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2C6011-26E4-4C82-833B-49057148D585}" type="pres">
      <dgm:prSet presAssocID="{19B4535F-571F-47C8-A2DC-9B8F423F40A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AF27F2-DF1B-414F-9D69-F51E8FF6AC93}" type="pres">
      <dgm:prSet presAssocID="{7B13E364-8282-4B14-A226-4889F101C6AE}" presName="sp" presStyleCnt="0"/>
      <dgm:spPr/>
    </dgm:pt>
    <dgm:pt modelId="{B7CD5284-1BE9-4C56-A1AA-4388D183F5D0}" type="pres">
      <dgm:prSet presAssocID="{1BA10CC0-7A2F-40D5-87B1-F6A07D7F59C6}" presName="composite" presStyleCnt="0"/>
      <dgm:spPr/>
    </dgm:pt>
    <dgm:pt modelId="{C3DD5F31-A744-4433-8B59-5C2EE68960F3}" type="pres">
      <dgm:prSet presAssocID="{1BA10CC0-7A2F-40D5-87B1-F6A07D7F59C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939E0D-1492-47C6-9052-588394B04624}" type="pres">
      <dgm:prSet presAssocID="{1BA10CC0-7A2F-40D5-87B1-F6A07D7F59C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1A8306B-BC32-4FC5-9735-AB9228D51179}" type="presOf" srcId="{1173D75B-7EBC-4543-B2CC-10C07D2F397A}" destId="{4CAA98D3-D12F-4718-9B11-3C3FF17317E6}" srcOrd="0" destOrd="0" presId="urn:microsoft.com/office/officeart/2005/8/layout/chevron2"/>
    <dgm:cxn modelId="{F59A1FCD-FC6E-47C1-B5F0-4190586C8CDA}" type="presOf" srcId="{D2639CF5-A3F6-44A5-960A-EDDDE449778E}" destId="{2C939E0D-1492-47C6-9052-588394B04624}" srcOrd="0" destOrd="0" presId="urn:microsoft.com/office/officeart/2005/8/layout/chevron2"/>
    <dgm:cxn modelId="{5258D965-F356-4718-ABFF-A38B5A746031}" srcId="{EA4A80C5-6AFB-4B4C-8E8D-3B0B40A5812D}" destId="{1173D75B-7EBC-4543-B2CC-10C07D2F397A}" srcOrd="0" destOrd="0" parTransId="{FBDF2E11-3E2C-437C-B814-6DEC50B08CD0}" sibTransId="{EDD1CC6B-D9F6-4F53-AB91-917323F0C844}"/>
    <dgm:cxn modelId="{5EFE794C-96CA-4111-A3A6-CD40F5678D95}" srcId="{1BA10CC0-7A2F-40D5-87B1-F6A07D7F59C6}" destId="{D2639CF5-A3F6-44A5-960A-EDDDE449778E}" srcOrd="0" destOrd="0" parTransId="{C4F6B5CB-F349-4D3B-B37C-9FF3084CF8B4}" sibTransId="{6A3C2D1D-2CB5-4D0A-8893-6A9384D6066A}"/>
    <dgm:cxn modelId="{1F824910-973B-4A53-9833-FF3A68E280B1}" type="presOf" srcId="{EA4A80C5-6AFB-4B4C-8E8D-3B0B40A5812D}" destId="{4EBBFB06-8B58-4C64-9101-3C64C4455E2C}" srcOrd="0" destOrd="0" presId="urn:microsoft.com/office/officeart/2005/8/layout/chevron2"/>
    <dgm:cxn modelId="{EBAA5FC9-EDCC-4E65-B194-93E53FCF3239}" srcId="{D72A840D-D8FA-4017-ACCE-D969D13D9156}" destId="{1BA10CC0-7A2F-40D5-87B1-F6A07D7F59C6}" srcOrd="2" destOrd="0" parTransId="{3B8B4CFF-1F16-4D37-91E0-35B30C15E738}" sibTransId="{3EBA6AF0-513C-4108-ADFB-5CBBE2DE0601}"/>
    <dgm:cxn modelId="{5C745419-F61B-40B2-B934-EA97438405E0}" type="presOf" srcId="{19B4535F-571F-47C8-A2DC-9B8F423F40A7}" destId="{70FDFD6A-181A-448B-A182-03C573D3765F}" srcOrd="0" destOrd="0" presId="urn:microsoft.com/office/officeart/2005/8/layout/chevron2"/>
    <dgm:cxn modelId="{47907C53-9013-4850-A850-C0702208FFED}" type="presOf" srcId="{9500C753-75B5-4BF9-9F20-8DFDB4C0B34F}" destId="{4CAA98D3-D12F-4718-9B11-3C3FF17317E6}" srcOrd="0" destOrd="1" presId="urn:microsoft.com/office/officeart/2005/8/layout/chevron2"/>
    <dgm:cxn modelId="{98AD25BA-5805-487E-900A-B44389B78141}" srcId="{D72A840D-D8FA-4017-ACCE-D969D13D9156}" destId="{EA4A80C5-6AFB-4B4C-8E8D-3B0B40A5812D}" srcOrd="0" destOrd="0" parTransId="{52DDDEF8-E52E-451E-877E-E6F0889673F7}" sibTransId="{5C25E8D7-01DB-4D63-AC53-48897450F719}"/>
    <dgm:cxn modelId="{84B42A3C-5D35-4B60-B09E-6F50A39CEDBD}" type="presOf" srcId="{D72A840D-D8FA-4017-ACCE-D969D13D9156}" destId="{93F22993-ADC4-4533-81D5-0BC7B90990F0}" srcOrd="0" destOrd="0" presId="urn:microsoft.com/office/officeart/2005/8/layout/chevron2"/>
    <dgm:cxn modelId="{5E01B264-D89B-4EE0-BDDD-083429C1F4A5}" srcId="{D72A840D-D8FA-4017-ACCE-D969D13D9156}" destId="{19B4535F-571F-47C8-A2DC-9B8F423F40A7}" srcOrd="1" destOrd="0" parTransId="{44009CE8-E988-49EE-AAB1-B559D73A5F9C}" sibTransId="{7B13E364-8282-4B14-A226-4889F101C6AE}"/>
    <dgm:cxn modelId="{4E10B662-D614-4157-8D95-6898F153BB6A}" srcId="{1173D75B-7EBC-4543-B2CC-10C07D2F397A}" destId="{9500C753-75B5-4BF9-9F20-8DFDB4C0B34F}" srcOrd="0" destOrd="0" parTransId="{BC5212C5-E8F1-46FB-8607-03E5953BAC73}" sibTransId="{FCEB2DA8-A8B5-4EA5-87B4-19A3F35841B7}"/>
    <dgm:cxn modelId="{8F8D9BC6-E3E0-417A-9F6E-BB5FC1CB9508}" type="presOf" srcId="{1BA10CC0-7A2F-40D5-87B1-F6A07D7F59C6}" destId="{C3DD5F31-A744-4433-8B59-5C2EE68960F3}" srcOrd="0" destOrd="0" presId="urn:microsoft.com/office/officeart/2005/8/layout/chevron2"/>
    <dgm:cxn modelId="{9D330444-8298-422F-801F-AF1D305F6BAB}" type="presOf" srcId="{FD615FD3-357A-4BCF-B555-265E70893725}" destId="{482C6011-26E4-4C82-833B-49057148D585}" srcOrd="0" destOrd="0" presId="urn:microsoft.com/office/officeart/2005/8/layout/chevron2"/>
    <dgm:cxn modelId="{D2690698-7355-4CD1-B428-2CF4F50FEDED}" srcId="{19B4535F-571F-47C8-A2DC-9B8F423F40A7}" destId="{FD615FD3-357A-4BCF-B555-265E70893725}" srcOrd="0" destOrd="0" parTransId="{EF90099F-7EE4-48CD-8D0C-5AB0E24B6431}" sibTransId="{6D56BB5D-2B9A-4ADE-B6F6-E4D7FEC6E3BA}"/>
    <dgm:cxn modelId="{EEE80DDE-BD93-4871-98FE-667BFAA4B0E0}" type="presParOf" srcId="{93F22993-ADC4-4533-81D5-0BC7B90990F0}" destId="{98D19CC1-A4B3-4FB8-9433-0BE5BF71242E}" srcOrd="0" destOrd="0" presId="urn:microsoft.com/office/officeart/2005/8/layout/chevron2"/>
    <dgm:cxn modelId="{81EFA422-3FD3-4BC0-8555-6FDC0F901973}" type="presParOf" srcId="{98D19CC1-A4B3-4FB8-9433-0BE5BF71242E}" destId="{4EBBFB06-8B58-4C64-9101-3C64C4455E2C}" srcOrd="0" destOrd="0" presId="urn:microsoft.com/office/officeart/2005/8/layout/chevron2"/>
    <dgm:cxn modelId="{8884F1B0-0D1A-4EF1-844D-3C724953254D}" type="presParOf" srcId="{98D19CC1-A4B3-4FB8-9433-0BE5BF71242E}" destId="{4CAA98D3-D12F-4718-9B11-3C3FF17317E6}" srcOrd="1" destOrd="0" presId="urn:microsoft.com/office/officeart/2005/8/layout/chevron2"/>
    <dgm:cxn modelId="{295A2E53-836A-4967-8DC1-9DF27044430F}" type="presParOf" srcId="{93F22993-ADC4-4533-81D5-0BC7B90990F0}" destId="{9EACA7B8-5FFB-4C1C-87C0-C39A20EABBF1}" srcOrd="1" destOrd="0" presId="urn:microsoft.com/office/officeart/2005/8/layout/chevron2"/>
    <dgm:cxn modelId="{7A176311-24FB-434F-BE2D-A544AA048810}" type="presParOf" srcId="{93F22993-ADC4-4533-81D5-0BC7B90990F0}" destId="{4C089D19-AA0E-4720-AE27-F959E92264C7}" srcOrd="2" destOrd="0" presId="urn:microsoft.com/office/officeart/2005/8/layout/chevron2"/>
    <dgm:cxn modelId="{F1C03F13-EDCD-40BF-AE12-68ED55FD9516}" type="presParOf" srcId="{4C089D19-AA0E-4720-AE27-F959E92264C7}" destId="{70FDFD6A-181A-448B-A182-03C573D3765F}" srcOrd="0" destOrd="0" presId="urn:microsoft.com/office/officeart/2005/8/layout/chevron2"/>
    <dgm:cxn modelId="{B8468738-3163-493F-8C05-A0186CFBC763}" type="presParOf" srcId="{4C089D19-AA0E-4720-AE27-F959E92264C7}" destId="{482C6011-26E4-4C82-833B-49057148D585}" srcOrd="1" destOrd="0" presId="urn:microsoft.com/office/officeart/2005/8/layout/chevron2"/>
    <dgm:cxn modelId="{9EB1B4F6-2E79-452B-826F-D2B41D5212DA}" type="presParOf" srcId="{93F22993-ADC4-4533-81D5-0BC7B90990F0}" destId="{18AF27F2-DF1B-414F-9D69-F51E8FF6AC93}" srcOrd="3" destOrd="0" presId="urn:microsoft.com/office/officeart/2005/8/layout/chevron2"/>
    <dgm:cxn modelId="{A8E171E3-59E1-49CC-88B9-40ACDE9A925D}" type="presParOf" srcId="{93F22993-ADC4-4533-81D5-0BC7B90990F0}" destId="{B7CD5284-1BE9-4C56-A1AA-4388D183F5D0}" srcOrd="4" destOrd="0" presId="urn:microsoft.com/office/officeart/2005/8/layout/chevron2"/>
    <dgm:cxn modelId="{6806C7F7-0FFB-4DA4-BB43-EF065AE88805}" type="presParOf" srcId="{B7CD5284-1BE9-4C56-A1AA-4388D183F5D0}" destId="{C3DD5F31-A744-4433-8B59-5C2EE68960F3}" srcOrd="0" destOrd="0" presId="urn:microsoft.com/office/officeart/2005/8/layout/chevron2"/>
    <dgm:cxn modelId="{D2A27FBB-DA2F-4BE6-9746-F2284F034301}" type="presParOf" srcId="{B7CD5284-1BE9-4C56-A1AA-4388D183F5D0}" destId="{2C939E0D-1492-47C6-9052-588394B046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BFB06-8B58-4C64-9101-3C64C4455E2C}">
      <dsp:nvSpPr>
        <dsp:cNvPr id="0" name=""/>
        <dsp:cNvSpPr/>
      </dsp:nvSpPr>
      <dsp:spPr>
        <a:xfrm rot="5400000">
          <a:off x="-181693" y="183920"/>
          <a:ext cx="1211286" cy="847900"/>
        </a:xfrm>
        <a:prstGeom prst="chevron">
          <a:avLst/>
        </a:prstGeom>
        <a:solidFill>
          <a:srgbClr val="00B0F0"/>
        </a:solidFill>
        <a:ln w="384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1</a:t>
          </a:r>
          <a:endParaRPr lang="en-GB" sz="2300" kern="1200" dirty="0"/>
        </a:p>
      </dsp:txBody>
      <dsp:txXfrm rot="-5400000">
        <a:off x="0" y="426177"/>
        <a:ext cx="847900" cy="363386"/>
      </dsp:txXfrm>
    </dsp:sp>
    <dsp:sp modelId="{4CAA98D3-D12F-4718-9B11-3C3FF17317E6}">
      <dsp:nvSpPr>
        <dsp:cNvPr id="0" name=""/>
        <dsp:cNvSpPr/>
      </dsp:nvSpPr>
      <dsp:spPr>
        <a:xfrm rot="5400000">
          <a:off x="2801863" y="-1951735"/>
          <a:ext cx="787336" cy="46952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chemeClr val="bg2">
                  <a:lumMod val="50000"/>
                </a:schemeClr>
              </a:solidFill>
            </a:rPr>
            <a:t>Визначення профілю ризиків, Положення про СУР, Положення про </a:t>
          </a:r>
          <a:r>
            <a:rPr lang="ru-RU" sz="1200" b="1" kern="1200" dirty="0" smtClean="0">
              <a:solidFill>
                <a:schemeClr val="bg2">
                  <a:lumMod val="50000"/>
                </a:schemeClr>
              </a:solidFill>
            </a:rPr>
            <a:t>порядок </a:t>
          </a:r>
          <a:r>
            <a:rPr lang="ru-RU" sz="1200" b="1" kern="1200" dirty="0" err="1" smtClean="0">
              <a:solidFill>
                <a:schemeClr val="bg2">
                  <a:lumMod val="50000"/>
                </a:schemeClr>
              </a:solidFill>
            </a:rPr>
            <a:t>організації</a:t>
          </a:r>
          <a:r>
            <a:rPr lang="ru-RU" sz="1200" b="1" kern="1200" dirty="0" smtClean="0">
              <a:solidFill>
                <a:schemeClr val="bg2">
                  <a:lumMod val="50000"/>
                </a:schemeClr>
              </a:solidFill>
            </a:rPr>
            <a:t> та </a:t>
          </a:r>
          <a:r>
            <a:rPr lang="ru-RU" sz="1200" b="1" kern="1200" dirty="0" err="1" smtClean="0">
              <a:solidFill>
                <a:schemeClr val="bg2">
                  <a:lumMod val="50000"/>
                </a:schemeClr>
              </a:solidFill>
            </a:rPr>
            <a:t>здійснення</a:t>
          </a:r>
          <a:r>
            <a:rPr lang="ru-RU" sz="1200" b="1" kern="12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ru-RU" sz="1200" b="1" kern="1200" dirty="0" err="1" smtClean="0">
              <a:solidFill>
                <a:schemeClr val="bg2">
                  <a:lumMod val="50000"/>
                </a:schemeClr>
              </a:solidFill>
            </a:rPr>
            <a:t>внутрішнього</a:t>
          </a:r>
          <a:r>
            <a:rPr lang="ru-RU" sz="1200" b="1" kern="1200" dirty="0" smtClean="0">
              <a:solidFill>
                <a:schemeClr val="bg2">
                  <a:lumMod val="50000"/>
                </a:schemeClr>
              </a:solidFill>
            </a:rPr>
            <a:t> аудиту (</a:t>
          </a:r>
          <a:r>
            <a:rPr lang="ru-RU" sz="1300" b="1" kern="1200" dirty="0" smtClean="0">
              <a:solidFill>
                <a:schemeClr val="bg2">
                  <a:lumMod val="50000"/>
                </a:schemeClr>
              </a:solidFill>
            </a:rPr>
            <a:t>контролю</a:t>
          </a:r>
          <a:r>
            <a:rPr lang="ru-RU" sz="1200" b="1" kern="1200" dirty="0" smtClean="0">
              <a:solidFill>
                <a:schemeClr val="bg2">
                  <a:lumMod val="50000"/>
                </a:schemeClr>
              </a:solidFill>
            </a:rPr>
            <a:t>);</a:t>
          </a:r>
          <a:endParaRPr lang="en-GB" sz="1200" b="1" kern="1200" dirty="0">
            <a:solidFill>
              <a:schemeClr val="bg2">
                <a:lumMod val="50000"/>
              </a:schemeClr>
            </a:solidFill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chemeClr val="bg2">
                  <a:lumMod val="50000"/>
                </a:schemeClr>
              </a:solidFill>
            </a:rPr>
            <a:t>Визначення істотних ризиків</a:t>
          </a:r>
          <a:endParaRPr lang="en-GB" sz="1200" b="1" kern="1200" dirty="0">
            <a:solidFill>
              <a:schemeClr val="bg2">
                <a:lumMod val="50000"/>
              </a:schemeClr>
            </a:solidFill>
          </a:endParaRPr>
        </a:p>
      </dsp:txBody>
      <dsp:txXfrm rot="-5400000">
        <a:off x="847901" y="40662"/>
        <a:ext cx="4656827" cy="710466"/>
      </dsp:txXfrm>
    </dsp:sp>
    <dsp:sp modelId="{70FDFD6A-181A-448B-A182-03C573D3765F}">
      <dsp:nvSpPr>
        <dsp:cNvPr id="0" name=""/>
        <dsp:cNvSpPr/>
      </dsp:nvSpPr>
      <dsp:spPr>
        <a:xfrm rot="5400000">
          <a:off x="-181693" y="1194785"/>
          <a:ext cx="1211286" cy="847900"/>
        </a:xfrm>
        <a:prstGeom prst="chevron">
          <a:avLst/>
        </a:prstGeom>
        <a:solidFill>
          <a:srgbClr val="00B0F0"/>
        </a:solidFill>
        <a:ln w="384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2</a:t>
          </a:r>
          <a:endParaRPr lang="en-GB" sz="2300" kern="1200" dirty="0"/>
        </a:p>
      </dsp:txBody>
      <dsp:txXfrm rot="-5400000">
        <a:off x="0" y="1437042"/>
        <a:ext cx="847900" cy="363386"/>
      </dsp:txXfrm>
    </dsp:sp>
    <dsp:sp modelId="{482C6011-26E4-4C82-833B-49057148D585}">
      <dsp:nvSpPr>
        <dsp:cNvPr id="0" name=""/>
        <dsp:cNvSpPr/>
      </dsp:nvSpPr>
      <dsp:spPr>
        <a:xfrm rot="5400000">
          <a:off x="2801863" y="-940870"/>
          <a:ext cx="787336" cy="46952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solidFill>
                <a:schemeClr val="bg2">
                  <a:lumMod val="50000"/>
                </a:schemeClr>
              </a:solidFill>
            </a:rPr>
            <a:t>Надання оперативної та звітної інформації з питань СУР виконавчому органу</a:t>
          </a:r>
          <a:endParaRPr lang="en-GB" sz="1400" b="1" kern="1200" dirty="0">
            <a:solidFill>
              <a:schemeClr val="bg2">
                <a:lumMod val="50000"/>
              </a:schemeClr>
            </a:solidFill>
          </a:endParaRPr>
        </a:p>
      </dsp:txBody>
      <dsp:txXfrm rot="-5400000">
        <a:off x="847901" y="1051527"/>
        <a:ext cx="4656827" cy="710466"/>
      </dsp:txXfrm>
    </dsp:sp>
    <dsp:sp modelId="{C3DD5F31-A744-4433-8B59-5C2EE68960F3}">
      <dsp:nvSpPr>
        <dsp:cNvPr id="0" name=""/>
        <dsp:cNvSpPr/>
      </dsp:nvSpPr>
      <dsp:spPr>
        <a:xfrm rot="5400000">
          <a:off x="-181693" y="2205649"/>
          <a:ext cx="1211286" cy="847900"/>
        </a:xfrm>
        <a:prstGeom prst="chevron">
          <a:avLst/>
        </a:prstGeom>
        <a:solidFill>
          <a:srgbClr val="00B0F0"/>
        </a:solidFill>
        <a:ln w="384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3</a:t>
          </a:r>
          <a:endParaRPr lang="en-GB" sz="2300" kern="1200" dirty="0"/>
        </a:p>
      </dsp:txBody>
      <dsp:txXfrm rot="-5400000">
        <a:off x="0" y="2447906"/>
        <a:ext cx="847900" cy="363386"/>
      </dsp:txXfrm>
    </dsp:sp>
    <dsp:sp modelId="{2C939E0D-1492-47C6-9052-588394B04624}">
      <dsp:nvSpPr>
        <dsp:cNvPr id="0" name=""/>
        <dsp:cNvSpPr/>
      </dsp:nvSpPr>
      <dsp:spPr>
        <a:xfrm rot="5400000">
          <a:off x="2801863" y="69993"/>
          <a:ext cx="787336" cy="46952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solidFill>
                <a:schemeClr val="bg2">
                  <a:lumMod val="50000"/>
                </a:schemeClr>
              </a:solidFill>
            </a:rPr>
            <a:t>Створення структурного підрозділу* або призначити відповідального працівника, до повноважень якого має належати реалізація функцій С</a:t>
          </a:r>
          <a:r>
            <a:rPr lang="uk-UA" sz="1400" kern="1200" dirty="0" smtClean="0"/>
            <a:t>УР</a:t>
          </a:r>
          <a:endParaRPr lang="en-GB" sz="1400" kern="1200" dirty="0"/>
        </a:p>
      </dsp:txBody>
      <dsp:txXfrm rot="-5400000">
        <a:off x="847901" y="2062391"/>
        <a:ext cx="4656827" cy="710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43338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76CD2-9735-4F3D-84B0-2C36545E0FDB}" type="datetimeFigureOut">
              <a:rPr lang="uk-UA" smtClean="0"/>
              <a:t>08.06.2018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00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43338" y="9409113"/>
            <a:ext cx="29400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6EED7-E9D1-4217-A75D-37952FE148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34600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0D846-3FEF-498D-A5AB-76032598EA8E}" type="datetimeFigureOut">
              <a:rPr lang="en-GB" smtClean="0"/>
              <a:t>08/06/2018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43249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F3203-C987-406D-A787-5356AEAC9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7162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F3203-C987-406D-A787-5356AEAC9A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32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2831-9889-43B3-993E-DC22D3E9BFAC}" type="datetime1">
              <a:rPr lang="uk-UA" smtClean="0"/>
              <a:t>08.06.2018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1A5F96-82CC-4329-B2FB-B9E09E4149E5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29BB-4695-41FD-895F-0A5A66C25734}" type="datetime1">
              <a:rPr lang="uk-UA" smtClean="0"/>
              <a:t>08.06.2018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5F96-82CC-4329-B2FB-B9E09E4149E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5FB4-E397-42C1-878F-A0D9D4F124E6}" type="datetime1">
              <a:rPr lang="uk-UA" smtClean="0"/>
              <a:t>08.06.2018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5F96-82CC-4329-B2FB-B9E09E4149E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FE3772-7F3C-477F-91A7-A1E2699F2A6E}" type="datetime1">
              <a:rPr lang="uk-UA" smtClean="0"/>
              <a:t>08.06.2018</a:t>
            </a:fld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1A5F96-82CC-4329-B2FB-B9E09E4149E5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2836-2F3A-4487-91B8-20968F22248B}" type="datetime1">
              <a:rPr lang="uk-UA" smtClean="0"/>
              <a:t>08.06.2018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1A5F96-82CC-4329-B2FB-B9E09E4149E5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878A-B362-4387-9DEB-6C9143C7475F}" type="datetime1">
              <a:rPr lang="uk-UA" smtClean="0"/>
              <a:t>08.06.2018</a:t>
            </a:fld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1A5F96-82CC-4329-B2FB-B9E09E4149E5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1AEC-6F9A-4A8D-B4A8-B0BFA0354524}" type="datetime1">
              <a:rPr lang="uk-UA" smtClean="0"/>
              <a:t>08.06.2018</a:t>
            </a:fld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1A5F96-82CC-4329-B2FB-B9E09E4149E5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634C09D5-B890-4D36-8DD6-430A891A7346}" type="datetime1">
              <a:rPr lang="uk-UA" smtClean="0"/>
              <a:t>08.06.2018</a:t>
            </a:fld>
            <a:endParaRPr lang="uk-UA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1A5F96-82CC-4329-B2FB-B9E09E4149E5}" type="slidenum">
              <a:rPr lang="uk-UA" smtClean="0"/>
              <a:t>‹#›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B3E9-B242-48CA-9D47-E35BDC61C98A}" type="datetime1">
              <a:rPr lang="uk-UA" smtClean="0"/>
              <a:t>08.06.2018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5F96-82CC-4329-B2FB-B9E09E4149E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143A-8E1A-4FB4-8B0C-B2EB427C0D54}" type="datetime1">
              <a:rPr lang="uk-UA" smtClean="0"/>
              <a:t>08.06.2018</a:t>
            </a:fld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1A5F96-82CC-4329-B2FB-B9E09E4149E5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2758-B6F6-4C49-BDDD-B2498BA91FAD}" type="datetime1">
              <a:rPr lang="uk-UA" smtClean="0"/>
              <a:t>08.06.2018</a:t>
            </a:fld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1A5F96-82CC-4329-B2FB-B9E09E4149E5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93DC0-7A5F-45B2-8F2E-F37AB05B490B}" type="datetime1">
              <a:rPr lang="uk-UA" smtClean="0"/>
              <a:t>08.06.2018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A5F96-82CC-4329-B2FB-B9E09E4149E5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39.png"/><Relationship Id="rId9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89"/>
          <a:stretch/>
        </p:blipFill>
        <p:spPr>
          <a:xfrm>
            <a:off x="0" y="-13252"/>
            <a:ext cx="9163878" cy="68712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2628" y="4916431"/>
            <a:ext cx="91566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200"/>
              </a:spcBef>
              <a:spcAft>
                <a:spcPts val="600"/>
              </a:spcAft>
            </a:pPr>
            <a:r>
              <a:rPr lang="uk-UA" altLang="ru-RU" sz="2400" b="1" dirty="0" smtClean="0">
                <a:cs typeface="Arial" panose="020B0604020202020204" pitchFamily="34" charset="0"/>
              </a:rPr>
              <a:t>Корпоративна реформа професійних учасників ринків капіталу  </a:t>
            </a:r>
          </a:p>
          <a:p>
            <a:pPr algn="r">
              <a:spcBef>
                <a:spcPts val="1200"/>
              </a:spcBef>
              <a:spcAft>
                <a:spcPts val="600"/>
              </a:spcAft>
            </a:pPr>
            <a:r>
              <a:rPr lang="uk-UA" altLang="ru-RU" sz="2000" dirty="0" smtClean="0">
                <a:cs typeface="Arial" panose="020B0604020202020204" pitchFamily="34" charset="0"/>
              </a:rPr>
              <a:t> </a:t>
            </a:r>
            <a:r>
              <a:rPr lang="ru-RU" sz="2000" b="1" dirty="0" err="1"/>
              <a:t>конференція</a:t>
            </a:r>
            <a:r>
              <a:rPr lang="ru-RU" sz="2000" b="1" dirty="0"/>
              <a:t> УАІБ “</a:t>
            </a:r>
            <a:r>
              <a:rPr lang="ru-RU" sz="2000" b="1" dirty="0" err="1"/>
              <a:t>Професійне</a:t>
            </a:r>
            <a:r>
              <a:rPr lang="ru-RU" sz="2000" b="1" dirty="0"/>
              <a:t> </a:t>
            </a:r>
            <a:r>
              <a:rPr lang="ru-RU" sz="2000" b="1" dirty="0" err="1"/>
              <a:t>управління</a:t>
            </a:r>
            <a:r>
              <a:rPr lang="ru-RU" sz="2000" b="1" dirty="0"/>
              <a:t> активами: </a:t>
            </a:r>
            <a:r>
              <a:rPr lang="ru-RU" sz="2000" b="1" dirty="0" err="1"/>
              <a:t>Модернізація</a:t>
            </a:r>
            <a:r>
              <a:rPr lang="ru-RU" sz="2000" b="1" dirty="0"/>
              <a:t> </a:t>
            </a:r>
            <a:r>
              <a:rPr lang="ru-RU" sz="2000" b="1" dirty="0" err="1"/>
              <a:t>національної</a:t>
            </a:r>
            <a:r>
              <a:rPr lang="ru-RU" sz="2000" b="1" dirty="0"/>
              <a:t> </a:t>
            </a:r>
            <a:r>
              <a:rPr lang="ru-RU" sz="2000" b="1" dirty="0" err="1"/>
              <a:t>моделі</a:t>
            </a:r>
            <a:r>
              <a:rPr lang="ru-RU" sz="2000" b="1" dirty="0"/>
              <a:t> </a:t>
            </a:r>
            <a:r>
              <a:rPr lang="ru-RU" sz="2000" b="1" dirty="0" err="1"/>
              <a:t>інвестиційного</a:t>
            </a:r>
            <a:r>
              <a:rPr lang="ru-RU" sz="2000" b="1" dirty="0"/>
              <a:t> </a:t>
            </a:r>
            <a:r>
              <a:rPr lang="ru-RU" sz="2000" b="1" dirty="0" err="1"/>
              <a:t>бізнесу</a:t>
            </a:r>
            <a:r>
              <a:rPr lang="ru-RU" sz="2000" b="1" dirty="0"/>
              <a:t>”</a:t>
            </a:r>
          </a:p>
          <a:p>
            <a:pPr algn="r">
              <a:spcBef>
                <a:spcPts val="1200"/>
              </a:spcBef>
              <a:spcAft>
                <a:spcPts val="600"/>
              </a:spcAft>
            </a:pPr>
            <a:r>
              <a:rPr lang="uk-UA" sz="2000" dirty="0" smtClean="0"/>
              <a:t> </a:t>
            </a:r>
            <a:r>
              <a:rPr lang="ru-RU" sz="2000" smtClean="0"/>
              <a:t>Одеса</a:t>
            </a:r>
            <a:r>
              <a:rPr lang="uk-UA" sz="2000" smtClean="0"/>
              <a:t> </a:t>
            </a:r>
            <a:r>
              <a:rPr lang="uk-UA" sz="2000" dirty="0" smtClean="0"/>
              <a:t>2018</a:t>
            </a:r>
            <a:endParaRPr lang="uk-UA" altLang="ru-RU" sz="2000" dirty="0" smtClean="0">
              <a:cs typeface="Arial" panose="020B0604020202020204" pitchFamily="34" charset="0"/>
            </a:endParaRPr>
          </a:p>
        </p:txBody>
      </p:sp>
      <p:grpSp>
        <p:nvGrpSpPr>
          <p:cNvPr id="5" name="Групувати 4"/>
          <p:cNvGrpSpPr/>
          <p:nvPr/>
        </p:nvGrpSpPr>
        <p:grpSpPr>
          <a:xfrm>
            <a:off x="0" y="961424"/>
            <a:ext cx="9156628" cy="923330"/>
            <a:chOff x="0" y="1398743"/>
            <a:chExt cx="9156628" cy="923330"/>
          </a:xfrm>
        </p:grpSpPr>
        <p:sp>
          <p:nvSpPr>
            <p:cNvPr id="7" name="Прямокутник 6"/>
            <p:cNvSpPr/>
            <p:nvPr/>
          </p:nvSpPr>
          <p:spPr>
            <a:xfrm>
              <a:off x="0" y="1398744"/>
              <a:ext cx="9156628" cy="923329"/>
            </a:xfrm>
            <a:prstGeom prst="rect">
              <a:avLst/>
            </a:prstGeom>
            <a:solidFill>
              <a:srgbClr val="007D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" name="Прямокутник 2"/>
            <p:cNvSpPr/>
            <p:nvPr/>
          </p:nvSpPr>
          <p:spPr>
            <a:xfrm>
              <a:off x="7250" y="1398743"/>
              <a:ext cx="749786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mtClean="0"/>
                <a:t>"Зміни – закон життя. І ті, хто дивиться тільки в минуле чи лише на сьогодення, безперечно – пропустять майбутнє". </a:t>
              </a:r>
            </a:p>
            <a:p>
              <a:pPr algn="r"/>
              <a:r>
                <a:rPr lang="uk-UA" smtClean="0"/>
                <a:t>- </a:t>
              </a:r>
              <a:r>
                <a:rPr lang="uk-UA" b="1" smtClean="0"/>
                <a:t>Джон Ф. Кеннеді</a:t>
              </a:r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93967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-12655"/>
            <a:ext cx="91440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28619" y="41199"/>
            <a:ext cx="8315381" cy="808773"/>
          </a:xfrm>
          <a:prstGeom prst="rect">
            <a:avLst/>
          </a:prstGeom>
        </p:spPr>
        <p:txBody>
          <a:bodyPr vert="horz" wrap="square" lIns="88867" tIns="44437" rIns="88867" bIns="44437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80000"/>
              </a:lnSpc>
              <a:spcAft>
                <a:spcPct val="0"/>
              </a:spcAft>
              <a:buNone/>
              <a:tabLst>
                <a:tab pos="875382" algn="l"/>
              </a:tabLst>
            </a:pPr>
            <a:r>
              <a:rPr lang="uk-UA" altLang="ru-RU" sz="2000" b="1" dirty="0" smtClean="0">
                <a:cs typeface="Arial" panose="020B0604020202020204" pitchFamily="34" charset="0"/>
              </a:rPr>
              <a:t>ПОТОЧНА СИТУАЦІЯ. ПРУДЕНЦІЙНИЙ НАГЛЯД</a:t>
            </a:r>
            <a:endParaRPr lang="uk-UA" altLang="ru-RU" sz="1600" b="1" dirty="0"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4379" y="900336"/>
            <a:ext cx="1728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9600" dirty="0" smtClean="0">
                <a:solidFill>
                  <a:schemeClr val="bg1"/>
                </a:solidFill>
              </a:rPr>
              <a:t> </a:t>
            </a:r>
            <a:endParaRPr lang="uk-UA" sz="96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6764" y="5422132"/>
            <a:ext cx="1728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9600" dirty="0" smtClean="0">
                <a:solidFill>
                  <a:schemeClr val="bg1"/>
                </a:solidFill>
              </a:rPr>
              <a:t> </a:t>
            </a:r>
            <a:endParaRPr lang="uk-UA" sz="9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0137" y="1070963"/>
            <a:ext cx="6904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232323"/>
                </a:solidFill>
              </a:rPr>
              <a:t>2 документа</a:t>
            </a:r>
            <a:r>
              <a:rPr lang="uk-UA" dirty="0" smtClean="0">
                <a:solidFill>
                  <a:srgbClr val="232323"/>
                </a:solidFill>
              </a:rPr>
              <a:t> визначають елементи корпоративного управління в системі пруденційного нагляду:</a:t>
            </a:r>
            <a:endParaRPr lang="uk-UA" dirty="0">
              <a:solidFill>
                <a:srgbClr val="232323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5081" y="1630661"/>
            <a:ext cx="13590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uk-UA" sz="16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55021" y="1630661"/>
            <a:ext cx="13590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uk-UA" sz="16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398" y="2974076"/>
            <a:ext cx="365760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300" b="1" dirty="0">
                <a:solidFill>
                  <a:srgbClr val="232323"/>
                </a:solidFill>
                <a:ea typeface="Times New Roman" panose="02020603050405020304" pitchFamily="18" charset="0"/>
              </a:rPr>
              <a:t>К</a:t>
            </a:r>
            <a:r>
              <a:rPr lang="uk-UA" sz="1300" b="1" dirty="0" smtClean="0">
                <a:solidFill>
                  <a:srgbClr val="232323"/>
                </a:solidFill>
                <a:ea typeface="Times New Roman" panose="02020603050405020304" pitchFamily="18" charset="0"/>
              </a:rPr>
              <a:t>орпоративне управління включено до системи управління ризиками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300" b="1" dirty="0" smtClean="0">
                <a:solidFill>
                  <a:srgbClr val="232323"/>
                </a:solidFill>
                <a:ea typeface="Times New Roman" panose="02020603050405020304" pitchFamily="18" charset="0"/>
              </a:rPr>
              <a:t>Учасники встановлюють  організаційну структуру, розподіл прав і обов’язків щодо управління ,  правила і процедури прийняття рішень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300" b="1" dirty="0" smtClean="0">
                <a:solidFill>
                  <a:srgbClr val="232323"/>
                </a:solidFill>
                <a:ea typeface="Times New Roman" panose="02020603050405020304" pitchFamily="18" charset="0"/>
              </a:rPr>
              <a:t>Захід мінімізації ризиків - </a:t>
            </a:r>
            <a:r>
              <a:rPr lang="uk-UA" sz="1300" b="1" dirty="0">
                <a:solidFill>
                  <a:srgbClr val="232323"/>
                </a:solidFill>
              </a:rPr>
              <a:t>в</a:t>
            </a:r>
            <a:r>
              <a:rPr lang="uk-UA" sz="1300" b="1" dirty="0" smtClean="0">
                <a:solidFill>
                  <a:srgbClr val="232323"/>
                </a:solidFill>
              </a:rPr>
              <a:t>ирішення </a:t>
            </a:r>
            <a:r>
              <a:rPr lang="uk-UA" sz="1300" b="1" dirty="0">
                <a:solidFill>
                  <a:srgbClr val="232323"/>
                </a:solidFill>
              </a:rPr>
              <a:t>корпоративних та /або особистих конфліктів шляхом використання інструментів корпоративного управління</a:t>
            </a:r>
            <a:endParaRPr lang="uk-UA" sz="1300" b="1" u="sng" dirty="0">
              <a:solidFill>
                <a:srgbClr val="232323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uk-UA" sz="1300" b="1" dirty="0" smtClean="0">
              <a:solidFill>
                <a:srgbClr val="232323"/>
              </a:solidFill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uk-UA" sz="1300" b="1" dirty="0">
              <a:solidFill>
                <a:srgbClr val="232323"/>
              </a:solidFill>
              <a:ea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9211" y="2064326"/>
            <a:ext cx="3506599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uk-UA" sz="1400" dirty="0"/>
              <a:t>Положення щодо </a:t>
            </a:r>
            <a:r>
              <a:rPr lang="uk-UA" sz="1400" dirty="0" err="1"/>
              <a:t>пруденційних</a:t>
            </a:r>
            <a:r>
              <a:rPr lang="uk-UA" sz="1400" dirty="0"/>
              <a:t> нормативів професійної  діяльності на фондовому ринку, рішення НКЦПФР № 1597 від 01 жовтня 2015 </a:t>
            </a:r>
            <a:r>
              <a:rPr lang="uk-UA" sz="1400" dirty="0" smtClean="0"/>
              <a:t>року.</a:t>
            </a:r>
            <a:endParaRPr lang="uk-UA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754847" y="2064326"/>
            <a:ext cx="3145872" cy="116955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uk-UA" sz="1400" dirty="0"/>
              <a:t>Концепція запровадження пруденційного нагляду за діяльністю професійних учасників фондового </a:t>
            </a:r>
            <a:r>
              <a:rPr lang="uk-UA" sz="1400" dirty="0" smtClean="0"/>
              <a:t>ринку</a:t>
            </a:r>
            <a:r>
              <a:rPr lang="uk-UA" sz="1400" dirty="0"/>
              <a:t>, рішення ДКЦПФР № 553 від </a:t>
            </a:r>
            <a:r>
              <a:rPr lang="uk-UA" sz="1400" dirty="0" smtClean="0"/>
              <a:t>12 </a:t>
            </a:r>
            <a:r>
              <a:rPr lang="uk-UA" sz="1400" dirty="0"/>
              <a:t>квітня 2012 року </a:t>
            </a:r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6578" y="3309392"/>
            <a:ext cx="29613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300" b="1" dirty="0" smtClean="0">
                <a:solidFill>
                  <a:srgbClr val="232323"/>
                </a:solidFill>
              </a:rPr>
              <a:t>Розробка принципів корпоративного управління як захід </a:t>
            </a:r>
            <a:r>
              <a:rPr lang="uk-UA" sz="1300" b="1" dirty="0" smtClean="0">
                <a:solidFill>
                  <a:srgbClr val="232323"/>
                </a:solidFill>
                <a:ea typeface="Times New Roman" panose="02020603050405020304" pitchFamily="18" charset="0"/>
              </a:rPr>
              <a:t>запобігання </a:t>
            </a:r>
            <a:r>
              <a:rPr lang="uk-UA" sz="1300" b="1" dirty="0">
                <a:solidFill>
                  <a:srgbClr val="232323"/>
                </a:solidFill>
                <a:ea typeface="Times New Roman" panose="02020603050405020304" pitchFamily="18" charset="0"/>
              </a:rPr>
              <a:t>настанню </a:t>
            </a:r>
            <a:r>
              <a:rPr lang="uk-UA" sz="1300" b="1" dirty="0" smtClean="0">
                <a:solidFill>
                  <a:srgbClr val="232323"/>
                </a:solidFill>
                <a:ea typeface="Times New Roman" panose="02020603050405020304" pitchFamily="18" charset="0"/>
              </a:rPr>
              <a:t>неплатоспроможності учасника</a:t>
            </a:r>
            <a:endParaRPr lang="uk-UA" sz="1300" b="1" dirty="0">
              <a:solidFill>
                <a:srgbClr val="23232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42412" y="5837630"/>
            <a:ext cx="63085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B050"/>
                </a:solidFill>
              </a:rPr>
              <a:t>Вимоги пруденційного нагляду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B050"/>
                </a:solidFill>
              </a:rPr>
              <a:t>Сфокусовані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на </a:t>
            </a:r>
            <a:r>
              <a:rPr lang="ru-RU" b="1" dirty="0" err="1">
                <a:solidFill>
                  <a:srgbClr val="00B050"/>
                </a:solidFill>
              </a:rPr>
              <a:t>контрол</a:t>
            </a:r>
            <a:r>
              <a:rPr lang="uk-UA" b="1" dirty="0">
                <a:solidFill>
                  <a:srgbClr val="00B050"/>
                </a:solidFill>
              </a:rPr>
              <a:t>і показників фінансового стану </a:t>
            </a:r>
          </a:p>
        </p:txBody>
      </p:sp>
      <p:sp>
        <p:nvSpPr>
          <p:cNvPr id="31" name="Рівнобедрений трикутник 30"/>
          <p:cNvSpPr/>
          <p:nvPr/>
        </p:nvSpPr>
        <p:spPr>
          <a:xfrm rot="10800000">
            <a:off x="784589" y="5208456"/>
            <a:ext cx="7575259" cy="629174"/>
          </a:xfrm>
          <a:prstGeom prst="triangle">
            <a:avLst/>
          </a:prstGeom>
          <a:solidFill>
            <a:srgbClr val="224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3145" cy="808386"/>
          </a:xfrm>
        </p:spPr>
      </p:pic>
      <p:sp>
        <p:nvSpPr>
          <p:cNvPr id="5" name="TextBox 4"/>
          <p:cNvSpPr txBox="1"/>
          <p:nvPr/>
        </p:nvSpPr>
        <p:spPr>
          <a:xfrm>
            <a:off x="265176" y="100499"/>
            <a:ext cx="8650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cs typeface="Arial" panose="020B0604020202020204" pitchFamily="34" charset="0"/>
              </a:rPr>
              <a:t>КЛАСИФІКАЦІЯ РИЗИКІВ ПРОФЕСІЙНИХ УЧАСНИКІВ </a:t>
            </a:r>
          </a:p>
          <a:p>
            <a:pPr algn="ctr"/>
            <a:r>
              <a:rPr lang="ru-RU" sz="2000" b="1" dirty="0" smtClean="0">
                <a:cs typeface="Arial" panose="020B0604020202020204" pitchFamily="34" charset="0"/>
              </a:rPr>
              <a:t>ФОНДОВОГО РИНКУ (1)</a:t>
            </a:r>
            <a:endParaRPr lang="uk-UA" sz="2000" b="1" dirty="0"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90040" y="4602775"/>
            <a:ext cx="2525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/>
            <a:r>
              <a:rPr lang="ru-RU" altLang="en-US" sz="1400" b="1" dirty="0" smtClean="0">
                <a:latin typeface="+mn-lt"/>
              </a:rPr>
              <a:t>В</a:t>
            </a:r>
            <a:r>
              <a:rPr lang="uk-UA" altLang="en-US" sz="1400" b="1" dirty="0" smtClean="0">
                <a:latin typeface="+mn-lt"/>
              </a:rPr>
              <a:t>исока якість корпоративного управління у компанії знижує вірогідність реализації перш за все операційних ризиків та сприяє підвищенню її безпреревної довгострокової роботи</a:t>
            </a:r>
            <a:endParaRPr lang="uk-UA" sz="1400" b="1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83289" y="914308"/>
            <a:ext cx="1949750" cy="523220"/>
          </a:xfrm>
          <a:prstGeom prst="rect">
            <a:avLst/>
          </a:prstGeom>
          <a:noFill/>
          <a:ln w="25400">
            <a:solidFill>
              <a:srgbClr val="0070C0"/>
            </a:solidFill>
            <a:prstDash val="lgDash"/>
          </a:ln>
        </p:spPr>
        <p:txBody>
          <a:bodyPr wrap="square" lIns="84664" rtlCol="0">
            <a:spAutoFit/>
          </a:bodyPr>
          <a:lstStyle/>
          <a:p>
            <a:pPr marL="337500"/>
            <a:r>
              <a:rPr lang="uk-U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7500"/>
            <a:endParaRPr lang="uk-U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1834832"/>
            <a:ext cx="2226242" cy="50885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84664" tIns="84664" rIns="84664" bIns="84664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Aft>
                <a:spcPts val="200"/>
              </a:spcAft>
              <a:defRPr sz="1200" b="0">
                <a:latin typeface="+mj-lt"/>
              </a:defRPr>
            </a:lvl1pPr>
          </a:lstStyle>
          <a:p>
            <a:pPr algn="ctr"/>
            <a:r>
              <a:rPr lang="uk-UA" b="1" dirty="0" smtClean="0">
                <a:latin typeface="+mn-lt"/>
              </a:rPr>
              <a:t>Загальний </a:t>
            </a:r>
            <a:r>
              <a:rPr lang="uk-UA" b="1" dirty="0">
                <a:latin typeface="+mn-lt"/>
              </a:rPr>
              <a:t>фінансовий </a:t>
            </a:r>
            <a:r>
              <a:rPr lang="uk-UA" b="1" dirty="0" smtClean="0">
                <a:latin typeface="+mn-lt"/>
              </a:rPr>
              <a:t>ризик</a:t>
            </a:r>
          </a:p>
          <a:p>
            <a:pPr algn="ctr"/>
            <a:r>
              <a:rPr lang="uk-UA" b="1" dirty="0" smtClean="0">
                <a:latin typeface="+mn-lt"/>
              </a:rPr>
              <a:t> </a:t>
            </a:r>
            <a:r>
              <a:rPr lang="uk-UA" b="1" dirty="0">
                <a:latin typeface="+mn-lt"/>
              </a:rPr>
              <a:t>(ризик банкрутства)</a:t>
            </a:r>
            <a:endParaRPr lang="uk-UA" b="1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84562" y="1834832"/>
            <a:ext cx="1506466" cy="50885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84664" tIns="84664" rIns="84664" bIns="84664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Aft>
                <a:spcPts val="200"/>
              </a:spcAft>
              <a:defRPr sz="1200" b="0">
                <a:latin typeface="+mj-lt"/>
              </a:defRPr>
            </a:lvl1pPr>
          </a:lstStyle>
          <a:p>
            <a:pPr algn="ctr"/>
            <a:r>
              <a:rPr lang="uk-UA" b="1" dirty="0" smtClean="0">
                <a:latin typeface="+mn-lt"/>
              </a:rPr>
              <a:t>Операційний </a:t>
            </a:r>
          </a:p>
          <a:p>
            <a:pPr algn="ctr"/>
            <a:r>
              <a:rPr lang="uk-UA" b="1" dirty="0" smtClean="0">
                <a:latin typeface="+mn-lt"/>
              </a:rPr>
              <a:t>ризик</a:t>
            </a:r>
          </a:p>
          <a:p>
            <a:pPr algn="ctr"/>
            <a:r>
              <a:rPr lang="uk-UA" b="1" dirty="0" smtClean="0">
                <a:latin typeface="+mn-lt"/>
              </a:rPr>
              <a:t> </a:t>
            </a:r>
            <a:endParaRPr lang="uk-UA" b="1" dirty="0">
              <a:latin typeface="+mn-lt"/>
              <a:ea typeface="Times New Roman" panose="02020603050405020304" pitchFamily="18" charset="0"/>
            </a:endParaRPr>
          </a:p>
        </p:txBody>
      </p:sp>
      <p:cxnSp>
        <p:nvCxnSpPr>
          <p:cNvPr id="41" name="Пряма сполучна лінія 40"/>
          <p:cNvCxnSpPr>
            <a:stCxn id="37" idx="3"/>
          </p:cNvCxnSpPr>
          <p:nvPr/>
        </p:nvCxnSpPr>
        <p:spPr>
          <a:xfrm>
            <a:off x="7091028" y="2089259"/>
            <a:ext cx="304801" cy="0"/>
          </a:xfrm>
          <a:prstGeom prst="line">
            <a:avLst/>
          </a:prstGeom>
          <a:ln w="25400" cmpd="sng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 сполучна лінія 42"/>
          <p:cNvCxnSpPr/>
          <p:nvPr/>
        </p:nvCxnSpPr>
        <p:spPr>
          <a:xfrm>
            <a:off x="7423218" y="2089259"/>
            <a:ext cx="0" cy="1813087"/>
          </a:xfrm>
          <a:prstGeom prst="line">
            <a:avLst/>
          </a:prstGeom>
          <a:ln w="25400" cmpd="sng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зі стрілкою 47"/>
          <p:cNvCxnSpPr/>
          <p:nvPr/>
        </p:nvCxnSpPr>
        <p:spPr>
          <a:xfrm flipH="1">
            <a:off x="7091029" y="2626502"/>
            <a:ext cx="316005" cy="0"/>
          </a:xfrm>
          <a:prstGeom prst="straightConnector1">
            <a:avLst/>
          </a:prstGeom>
          <a:ln w="25400" cmpd="sng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573357" y="3774897"/>
            <a:ext cx="1506467" cy="50885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84664" tIns="84664" rIns="84664" bIns="84664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Aft>
                <a:spcPts val="200"/>
              </a:spcAft>
              <a:defRPr sz="1200" b="0">
                <a:latin typeface="+mj-lt"/>
              </a:defRPr>
            </a:lvl1pPr>
          </a:lstStyle>
          <a:p>
            <a:pPr algn="ctr"/>
            <a:r>
              <a:rPr lang="uk-UA" b="1" dirty="0" smtClean="0">
                <a:latin typeface="+mn-lt"/>
              </a:rPr>
              <a:t>Правовий </a:t>
            </a:r>
          </a:p>
          <a:p>
            <a:pPr algn="ctr"/>
            <a:r>
              <a:rPr lang="uk-UA" b="1" dirty="0" smtClean="0">
                <a:latin typeface="+mn-lt"/>
              </a:rPr>
              <a:t>ризик </a:t>
            </a:r>
          </a:p>
          <a:p>
            <a:pPr algn="ctr"/>
            <a:r>
              <a:rPr lang="uk-UA" b="1" dirty="0" smtClean="0">
                <a:latin typeface="+mn-lt"/>
              </a:rPr>
              <a:t> </a:t>
            </a:r>
            <a:endParaRPr lang="uk-UA" b="1" dirty="0">
              <a:latin typeface="+mn-lt"/>
              <a:ea typeface="Times New Roman" panose="02020603050405020304" pitchFamily="18" charset="0"/>
            </a:endParaRPr>
          </a:p>
        </p:txBody>
      </p:sp>
      <p:cxnSp>
        <p:nvCxnSpPr>
          <p:cNvPr id="52" name="Пряма зі стрілкою 51"/>
          <p:cNvCxnSpPr/>
          <p:nvPr/>
        </p:nvCxnSpPr>
        <p:spPr>
          <a:xfrm flipH="1">
            <a:off x="7079824" y="3269817"/>
            <a:ext cx="316005" cy="0"/>
          </a:xfrm>
          <a:prstGeom prst="straightConnector1">
            <a:avLst/>
          </a:prstGeom>
          <a:ln w="25400" cmpd="sng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/>
          <p:cNvCxnSpPr/>
          <p:nvPr/>
        </p:nvCxnSpPr>
        <p:spPr>
          <a:xfrm flipH="1">
            <a:off x="7079824" y="3902346"/>
            <a:ext cx="316005" cy="0"/>
          </a:xfrm>
          <a:prstGeom prst="straightConnector1">
            <a:avLst/>
          </a:prstGeom>
          <a:ln w="25400" cmpd="sng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352086" y="1834832"/>
            <a:ext cx="1506466" cy="50885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84664" tIns="84664" rIns="84664" bIns="84664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Aft>
                <a:spcPts val="200"/>
              </a:spcAft>
              <a:defRPr sz="1200" b="0">
                <a:latin typeface="+mj-lt"/>
              </a:defRPr>
            </a:lvl1pPr>
          </a:lstStyle>
          <a:p>
            <a:pPr algn="ctr"/>
            <a:r>
              <a:rPr lang="uk-UA" b="1" dirty="0" smtClean="0">
                <a:latin typeface="+mn-lt"/>
              </a:rPr>
              <a:t>Репутаційний ризик</a:t>
            </a:r>
          </a:p>
          <a:p>
            <a:pPr algn="ctr"/>
            <a:r>
              <a:rPr lang="uk-UA" b="1" dirty="0" smtClean="0">
                <a:latin typeface="+mn-lt"/>
              </a:rPr>
              <a:t> </a:t>
            </a:r>
            <a:endParaRPr lang="uk-UA" b="1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86676" y="1834832"/>
            <a:ext cx="1506466" cy="50885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84664" tIns="84664" rIns="84664" bIns="84664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Aft>
                <a:spcPts val="200"/>
              </a:spcAft>
              <a:defRPr sz="1200" b="0">
                <a:latin typeface="+mj-lt"/>
              </a:defRPr>
            </a:lvl1pPr>
          </a:lstStyle>
          <a:p>
            <a:pPr algn="ctr"/>
            <a:r>
              <a:rPr lang="uk-UA" b="1" dirty="0" smtClean="0">
                <a:latin typeface="+mn-lt"/>
              </a:rPr>
              <a:t>Стратегічний </a:t>
            </a:r>
          </a:p>
          <a:p>
            <a:pPr algn="ctr"/>
            <a:r>
              <a:rPr lang="uk-UA" b="1" dirty="0" smtClean="0">
                <a:latin typeface="+mn-lt"/>
              </a:rPr>
              <a:t>ризик</a:t>
            </a:r>
          </a:p>
          <a:p>
            <a:pPr algn="ctr"/>
            <a:r>
              <a:rPr lang="uk-UA" b="1" dirty="0" smtClean="0">
                <a:latin typeface="+mn-lt"/>
              </a:rPr>
              <a:t> </a:t>
            </a:r>
            <a:endParaRPr lang="uk-UA" b="1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116487" y="3733476"/>
            <a:ext cx="1506466" cy="50885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84664" tIns="84664" rIns="84664" bIns="84664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Aft>
                <a:spcPts val="200"/>
              </a:spcAft>
              <a:defRPr sz="1200" b="0">
                <a:latin typeface="+mj-lt"/>
              </a:defRPr>
            </a:lvl1pPr>
          </a:lstStyle>
          <a:p>
            <a:pPr algn="ctr"/>
            <a:r>
              <a:rPr lang="uk-UA" b="1" dirty="0" smtClean="0">
                <a:latin typeface="+mn-lt"/>
              </a:rPr>
              <a:t>Кредитний ризик</a:t>
            </a:r>
          </a:p>
          <a:p>
            <a:pPr algn="ctr"/>
            <a:r>
              <a:rPr lang="uk-UA" b="1" dirty="0" smtClean="0">
                <a:latin typeface="+mn-lt"/>
              </a:rPr>
              <a:t> </a:t>
            </a:r>
            <a:endParaRPr lang="uk-UA" b="1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75843" y="3734466"/>
            <a:ext cx="1506466" cy="50885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84664" tIns="84664" rIns="84664" bIns="84664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Aft>
                <a:spcPts val="200"/>
              </a:spcAft>
              <a:defRPr sz="1200" b="0">
                <a:latin typeface="+mj-lt"/>
              </a:defRPr>
            </a:lvl1pPr>
          </a:lstStyle>
          <a:p>
            <a:pPr algn="ctr"/>
            <a:r>
              <a:rPr lang="uk-UA" b="1" dirty="0" smtClean="0">
                <a:latin typeface="+mn-lt"/>
              </a:rPr>
              <a:t>Ринковий ризик</a:t>
            </a:r>
          </a:p>
          <a:p>
            <a:pPr algn="ctr"/>
            <a:r>
              <a:rPr lang="uk-UA" b="1" dirty="0" smtClean="0">
                <a:latin typeface="+mn-lt"/>
              </a:rPr>
              <a:t> </a:t>
            </a:r>
            <a:endParaRPr lang="uk-UA" b="1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13164" y="3760579"/>
            <a:ext cx="1517672" cy="50885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84664" tIns="84664" rIns="84664" bIns="84664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Aft>
                <a:spcPts val="200"/>
              </a:spcAft>
              <a:defRPr sz="1200" b="0">
                <a:latin typeface="+mj-lt"/>
              </a:defRPr>
            </a:lvl1pPr>
          </a:lstStyle>
          <a:p>
            <a:pPr algn="ctr"/>
            <a:r>
              <a:rPr lang="uk-UA" b="1" dirty="0" smtClean="0">
                <a:latin typeface="+mn-lt"/>
              </a:rPr>
              <a:t> Ризик ліквідності</a:t>
            </a:r>
          </a:p>
          <a:p>
            <a:pPr algn="ctr"/>
            <a:r>
              <a:rPr lang="uk-UA" b="1" dirty="0" smtClean="0">
                <a:latin typeface="+mn-lt"/>
              </a:rPr>
              <a:t> </a:t>
            </a:r>
            <a:endParaRPr lang="uk-UA" b="1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2253" y="5918008"/>
            <a:ext cx="1517672" cy="50885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84664" tIns="84664" rIns="84664" bIns="84664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Aft>
                <a:spcPts val="200"/>
              </a:spcAft>
              <a:defRPr sz="1200" b="0">
                <a:latin typeface="+mj-lt"/>
              </a:defRPr>
            </a:lvl1pPr>
          </a:lstStyle>
          <a:p>
            <a:pPr algn="ctr"/>
            <a:r>
              <a:rPr lang="uk-UA" b="1" dirty="0" smtClean="0">
                <a:latin typeface="+mn-lt"/>
              </a:rPr>
              <a:t>Валютний  </a:t>
            </a:r>
          </a:p>
          <a:p>
            <a:pPr algn="ctr"/>
            <a:r>
              <a:rPr lang="uk-UA" b="1" dirty="0" smtClean="0">
                <a:latin typeface="+mn-lt"/>
              </a:rPr>
              <a:t> </a:t>
            </a:r>
            <a:endParaRPr lang="uk-UA" b="1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78591" y="5385173"/>
            <a:ext cx="1517672" cy="50885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84664" tIns="84664" rIns="84664" bIns="84664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Aft>
                <a:spcPts val="200"/>
              </a:spcAft>
              <a:defRPr sz="1200" b="0">
                <a:latin typeface="+mj-lt"/>
              </a:defRPr>
            </a:lvl1pPr>
          </a:lstStyle>
          <a:p>
            <a:pPr algn="ctr"/>
            <a:r>
              <a:rPr lang="uk-UA" b="1" dirty="0" smtClean="0">
                <a:latin typeface="+mn-lt"/>
              </a:rPr>
              <a:t>Товарний</a:t>
            </a:r>
          </a:p>
          <a:p>
            <a:pPr algn="ctr"/>
            <a:r>
              <a:rPr lang="uk-UA" b="1" dirty="0" smtClean="0">
                <a:latin typeface="+mn-lt"/>
              </a:rPr>
              <a:t> </a:t>
            </a:r>
            <a:endParaRPr lang="uk-UA" b="1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78591" y="4868160"/>
            <a:ext cx="1517672" cy="50885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84664" tIns="84664" rIns="84664" bIns="84664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Aft>
                <a:spcPts val="200"/>
              </a:spcAft>
              <a:defRPr sz="1200" b="0">
                <a:latin typeface="+mj-lt"/>
              </a:defRPr>
            </a:lvl1pPr>
          </a:lstStyle>
          <a:p>
            <a:pPr algn="ctr"/>
            <a:r>
              <a:rPr lang="uk-UA" b="1" dirty="0" smtClean="0">
                <a:latin typeface="+mn-lt"/>
              </a:rPr>
              <a:t>Пайовий</a:t>
            </a:r>
          </a:p>
          <a:p>
            <a:pPr algn="ctr"/>
            <a:r>
              <a:rPr lang="uk-UA" b="1" dirty="0" smtClean="0">
                <a:latin typeface="+mn-lt"/>
              </a:rPr>
              <a:t> </a:t>
            </a:r>
            <a:endParaRPr lang="uk-UA" b="1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4637" y="4334558"/>
            <a:ext cx="1517672" cy="50885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84664" tIns="84664" rIns="84664" bIns="84664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Aft>
                <a:spcPts val="200"/>
              </a:spcAft>
              <a:defRPr sz="1200" b="0">
                <a:latin typeface="+mj-lt"/>
              </a:defRPr>
            </a:lvl1pPr>
          </a:lstStyle>
          <a:p>
            <a:pPr algn="ctr"/>
            <a:r>
              <a:rPr lang="uk-UA" b="1" dirty="0" smtClean="0">
                <a:latin typeface="+mn-lt"/>
              </a:rPr>
              <a:t>Процентний</a:t>
            </a:r>
          </a:p>
          <a:p>
            <a:pPr algn="ctr"/>
            <a:r>
              <a:rPr lang="uk-UA" b="1" dirty="0" smtClean="0">
                <a:latin typeface="+mn-lt"/>
              </a:rPr>
              <a:t> </a:t>
            </a:r>
            <a:endParaRPr lang="uk-UA" b="1" dirty="0">
              <a:latin typeface="+mn-lt"/>
              <a:ea typeface="Times New Roman" panose="02020603050405020304" pitchFamily="18" charset="0"/>
            </a:endParaRPr>
          </a:p>
        </p:txBody>
      </p:sp>
      <p:cxnSp>
        <p:nvCxnSpPr>
          <p:cNvPr id="71" name="Пряма зі стрілкою 70"/>
          <p:cNvCxnSpPr/>
          <p:nvPr/>
        </p:nvCxnSpPr>
        <p:spPr>
          <a:xfrm flipH="1">
            <a:off x="1676706" y="4573628"/>
            <a:ext cx="316005" cy="0"/>
          </a:xfrm>
          <a:prstGeom prst="straightConnector1">
            <a:avLst/>
          </a:prstGeom>
          <a:ln w="25400" cmpd="sng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 зі стрілкою 71"/>
          <p:cNvCxnSpPr/>
          <p:nvPr/>
        </p:nvCxnSpPr>
        <p:spPr>
          <a:xfrm flipH="1">
            <a:off x="1696263" y="5105999"/>
            <a:ext cx="316005" cy="0"/>
          </a:xfrm>
          <a:prstGeom prst="straightConnector1">
            <a:avLst/>
          </a:prstGeom>
          <a:ln w="25400" cmpd="sng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 зі стрілкою 72"/>
          <p:cNvCxnSpPr/>
          <p:nvPr/>
        </p:nvCxnSpPr>
        <p:spPr>
          <a:xfrm flipH="1">
            <a:off x="1633291" y="5635504"/>
            <a:ext cx="316005" cy="0"/>
          </a:xfrm>
          <a:prstGeom prst="straightConnector1">
            <a:avLst/>
          </a:prstGeom>
          <a:ln w="25400" cmpd="sng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 зі стрілкою 73"/>
          <p:cNvCxnSpPr/>
          <p:nvPr/>
        </p:nvCxnSpPr>
        <p:spPr>
          <a:xfrm flipH="1">
            <a:off x="1669925" y="6098450"/>
            <a:ext cx="316005" cy="0"/>
          </a:xfrm>
          <a:prstGeom prst="straightConnector1">
            <a:avLst/>
          </a:prstGeom>
          <a:ln w="25400" cmpd="sng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3622953" y="914308"/>
            <a:ext cx="1506466" cy="508854"/>
          </a:xfrm>
          <a:prstGeom prst="rect">
            <a:avLst/>
          </a:prstGeom>
          <a:solidFill>
            <a:srgbClr val="25ABBD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84664" tIns="84664" rIns="84664" bIns="84664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Aft>
                <a:spcPts val="200"/>
              </a:spcAft>
              <a:defRPr sz="1200" b="0">
                <a:latin typeface="+mj-lt"/>
              </a:defRPr>
            </a:lvl1pPr>
          </a:lstStyle>
          <a:p>
            <a:pPr algn="ctr"/>
            <a:r>
              <a:rPr lang="uk-UA" b="1" dirty="0" smtClean="0">
                <a:latin typeface="+mn-lt"/>
              </a:rPr>
              <a:t>Системний </a:t>
            </a:r>
          </a:p>
          <a:p>
            <a:pPr algn="ctr"/>
            <a:r>
              <a:rPr lang="uk-UA" b="1" dirty="0" smtClean="0">
                <a:latin typeface="+mn-lt"/>
              </a:rPr>
              <a:t>ризик</a:t>
            </a:r>
          </a:p>
          <a:p>
            <a:pPr algn="ctr"/>
            <a:r>
              <a:rPr lang="uk-UA" b="1" dirty="0" smtClean="0">
                <a:latin typeface="+mn-lt"/>
              </a:rPr>
              <a:t> </a:t>
            </a:r>
            <a:endParaRPr lang="uk-UA" b="1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78" name="Прямокутник 77"/>
          <p:cNvSpPr/>
          <p:nvPr/>
        </p:nvSpPr>
        <p:spPr>
          <a:xfrm>
            <a:off x="291915" y="961497"/>
            <a:ext cx="2453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solidFill>
                  <a:schemeClr val="bg2">
                    <a:lumMod val="75000"/>
                  </a:schemeClr>
                </a:solidFill>
              </a:rPr>
              <a:t>Р</a:t>
            </a:r>
            <a:r>
              <a:rPr lang="uk-UA" sz="1400" b="1" dirty="0" smtClean="0">
                <a:solidFill>
                  <a:schemeClr val="bg2">
                    <a:lumMod val="75000"/>
                  </a:schemeClr>
                </a:solidFill>
              </a:rPr>
              <a:t>изик </a:t>
            </a:r>
            <a:r>
              <a:rPr lang="uk-UA" sz="1400" b="1" dirty="0">
                <a:solidFill>
                  <a:schemeClr val="bg2">
                    <a:lumMod val="75000"/>
                  </a:schemeClr>
                </a:solidFill>
              </a:rPr>
              <a:t>виникнення </a:t>
            </a:r>
            <a:r>
              <a:rPr lang="uk-UA" sz="1400" b="1" dirty="0" smtClean="0">
                <a:solidFill>
                  <a:schemeClr val="bg2">
                    <a:lumMod val="75000"/>
                  </a:schemeClr>
                </a:solidFill>
              </a:rPr>
              <a:t>збитків </a:t>
            </a:r>
          </a:p>
          <a:p>
            <a:pPr algn="ctr"/>
            <a:r>
              <a:rPr lang="uk-UA" sz="1400" b="1" dirty="0" smtClean="0">
                <a:solidFill>
                  <a:schemeClr val="bg2">
                    <a:lumMod val="75000"/>
                  </a:schemeClr>
                </a:solidFill>
              </a:rPr>
              <a:t>у значної кількості установ</a:t>
            </a:r>
            <a:endParaRPr lang="en-GB" sz="1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9" name="Стрілка вправо 78"/>
          <p:cNvSpPr/>
          <p:nvPr/>
        </p:nvSpPr>
        <p:spPr>
          <a:xfrm rot="10800000">
            <a:off x="2732216" y="812531"/>
            <a:ext cx="701383" cy="712408"/>
          </a:xfrm>
          <a:prstGeom prst="rightArrow">
            <a:avLst/>
          </a:prstGeom>
          <a:solidFill>
            <a:srgbClr val="25AB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Стрілка вправо 79"/>
          <p:cNvSpPr/>
          <p:nvPr/>
        </p:nvSpPr>
        <p:spPr>
          <a:xfrm>
            <a:off x="5281902" y="808385"/>
            <a:ext cx="701383" cy="712408"/>
          </a:xfrm>
          <a:prstGeom prst="rightArrow">
            <a:avLst/>
          </a:prstGeom>
          <a:solidFill>
            <a:srgbClr val="25AB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Прямокутник 80"/>
          <p:cNvSpPr/>
          <p:nvPr/>
        </p:nvSpPr>
        <p:spPr>
          <a:xfrm>
            <a:off x="5814976" y="896926"/>
            <a:ext cx="2232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bg2">
                    <a:lumMod val="75000"/>
                  </a:schemeClr>
                </a:solidFill>
              </a:rPr>
              <a:t>Загроза падіння всієї фінансової системи</a:t>
            </a:r>
            <a:endParaRPr lang="en-GB" sz="1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83" name="Пряма сполучна лінія 82"/>
          <p:cNvCxnSpPr/>
          <p:nvPr/>
        </p:nvCxnSpPr>
        <p:spPr>
          <a:xfrm>
            <a:off x="265176" y="1611436"/>
            <a:ext cx="8650224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573357" y="2452995"/>
            <a:ext cx="1517672" cy="50885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84664" tIns="84664" rIns="84664" bIns="84664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Aft>
                <a:spcPts val="200"/>
              </a:spcAft>
              <a:defRPr sz="1200" b="0">
                <a:latin typeface="+mj-lt"/>
              </a:defRPr>
            </a:lvl1pPr>
          </a:lstStyle>
          <a:p>
            <a:pPr algn="ctr"/>
            <a:r>
              <a:rPr lang="uk-UA" b="1" dirty="0" smtClean="0">
                <a:latin typeface="+mn-lt"/>
              </a:rPr>
              <a:t>Ризик персоналу</a:t>
            </a:r>
          </a:p>
          <a:p>
            <a:pPr algn="ctr"/>
            <a:r>
              <a:rPr lang="uk-UA" b="1" dirty="0" smtClean="0">
                <a:latin typeface="+mn-lt"/>
              </a:rPr>
              <a:t> </a:t>
            </a:r>
            <a:endParaRPr lang="uk-UA" b="1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73358" y="3088861"/>
            <a:ext cx="1517671" cy="56573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84664" tIns="84664" rIns="84664" bIns="84664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Aft>
                <a:spcPts val="200"/>
              </a:spcAft>
              <a:defRPr sz="1200" b="0">
                <a:latin typeface="+mj-lt"/>
              </a:defRPr>
            </a:lvl1pPr>
          </a:lstStyle>
          <a:p>
            <a:pPr algn="ctr"/>
            <a:r>
              <a:rPr lang="uk-UA" b="1" dirty="0" smtClean="0">
                <a:latin typeface="+mn-lt"/>
              </a:rPr>
              <a:t>Інформаційно-технологічний ризик </a:t>
            </a:r>
          </a:p>
          <a:p>
            <a:pPr algn="ctr"/>
            <a:r>
              <a:rPr lang="uk-UA" b="1" dirty="0" smtClean="0">
                <a:latin typeface="+mn-lt"/>
              </a:rPr>
              <a:t> </a:t>
            </a:r>
            <a:endParaRPr lang="uk-UA" b="1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86" name="Прямокутник 85"/>
          <p:cNvSpPr/>
          <p:nvPr/>
        </p:nvSpPr>
        <p:spPr>
          <a:xfrm>
            <a:off x="1274713" y="2653409"/>
            <a:ext cx="3661212" cy="7386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solidFill>
                  <a:schemeClr val="tx2">
                    <a:lumMod val="10000"/>
                  </a:schemeClr>
                </a:solidFill>
              </a:rPr>
              <a:t>В</a:t>
            </a:r>
            <a:r>
              <a:rPr lang="uk-UA" sz="1400" b="1" dirty="0" smtClean="0">
                <a:solidFill>
                  <a:schemeClr val="tx2">
                    <a:lumMod val="10000"/>
                  </a:schemeClr>
                </a:solidFill>
              </a:rPr>
              <a:t>ластиві </a:t>
            </a:r>
            <a:r>
              <a:rPr lang="uk-UA" sz="1400" b="1" dirty="0">
                <a:solidFill>
                  <a:schemeClr val="tx2">
                    <a:lumMod val="10000"/>
                  </a:schemeClr>
                </a:solidFill>
              </a:rPr>
              <a:t>всім </a:t>
            </a:r>
            <a:r>
              <a:rPr lang="uk-UA" sz="1400" b="1" dirty="0" smtClean="0">
                <a:solidFill>
                  <a:schemeClr val="tx2">
                    <a:lumMod val="10000"/>
                  </a:schemeClr>
                </a:solidFill>
              </a:rPr>
              <a:t>професійним учасникам </a:t>
            </a:r>
            <a:r>
              <a:rPr lang="uk-UA" sz="1400" b="1" u="sng" dirty="0">
                <a:solidFill>
                  <a:schemeClr val="tx2">
                    <a:lumMod val="10000"/>
                  </a:schemeClr>
                </a:solidFill>
              </a:rPr>
              <a:t>незалежно</a:t>
            </a:r>
            <a:r>
              <a:rPr lang="uk-UA" sz="1400" b="1" dirty="0">
                <a:solidFill>
                  <a:schemeClr val="tx2">
                    <a:lumMod val="10000"/>
                  </a:schemeClr>
                </a:solidFill>
              </a:rPr>
              <a:t> від виду професійної діяльності на фондовому ринку</a:t>
            </a:r>
            <a:endParaRPr lang="en-GB" sz="1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99075" y="959565"/>
            <a:ext cx="2498703" cy="523220"/>
          </a:xfrm>
          <a:prstGeom prst="rect">
            <a:avLst/>
          </a:prstGeom>
          <a:noFill/>
          <a:ln w="25400">
            <a:solidFill>
              <a:srgbClr val="0070C0"/>
            </a:solidFill>
            <a:prstDash val="lgDash"/>
          </a:ln>
        </p:spPr>
        <p:txBody>
          <a:bodyPr wrap="square" lIns="84664" rtlCol="0">
            <a:spAutoFit/>
          </a:bodyPr>
          <a:lstStyle/>
          <a:p>
            <a:pPr marL="337500"/>
            <a:r>
              <a:rPr lang="uk-UA" sz="14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14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7500"/>
            <a:endParaRPr lang="uk-UA" sz="14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Ліва фігурна дужка 87"/>
          <p:cNvSpPr/>
          <p:nvPr/>
        </p:nvSpPr>
        <p:spPr>
          <a:xfrm rot="16200000">
            <a:off x="3402557" y="2538803"/>
            <a:ext cx="1204610" cy="4665872"/>
          </a:xfrm>
          <a:prstGeom prst="leftBrace">
            <a:avLst>
              <a:gd name="adj1" fmla="val 20363"/>
              <a:gd name="adj2" fmla="val 49493"/>
            </a:avLst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TextBox 89"/>
          <p:cNvSpPr txBox="1"/>
          <p:nvPr/>
        </p:nvSpPr>
        <p:spPr>
          <a:xfrm>
            <a:off x="6448342" y="4520451"/>
            <a:ext cx="2340000" cy="1944000"/>
          </a:xfrm>
          <a:prstGeom prst="rect">
            <a:avLst/>
          </a:prstGeom>
          <a:noFill/>
          <a:ln w="25400">
            <a:solidFill>
              <a:srgbClr val="0070C0"/>
            </a:solidFill>
            <a:prstDash val="lgDash"/>
          </a:ln>
        </p:spPr>
        <p:txBody>
          <a:bodyPr wrap="square" lIns="84664" rtlCol="0">
            <a:spAutoFit/>
          </a:bodyPr>
          <a:lstStyle/>
          <a:p>
            <a:pPr marL="337500"/>
            <a:endParaRPr lang="uk-U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20"/>
          <p:cNvSpPr/>
          <p:nvPr/>
        </p:nvSpPr>
        <p:spPr bwMode="auto">
          <a:xfrm>
            <a:off x="8047064" y="4307886"/>
            <a:ext cx="413802" cy="425129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86017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5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48342" y="4566103"/>
            <a:ext cx="2525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/>
            <a:r>
              <a:rPr lang="ru-RU" altLang="en-US" sz="14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В</a:t>
            </a:r>
            <a:r>
              <a:rPr lang="uk-UA" altLang="en-US" sz="14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исока якість корпоративного управління у компанії знижує вірогідність реализації перш за все операційних ризиків та сприяє підвищенню її безпреревної довгострокової роботи</a:t>
            </a:r>
            <a:endParaRPr lang="uk-UA" sz="1400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6" name="Стрілка вправо 79"/>
          <p:cNvSpPr/>
          <p:nvPr/>
        </p:nvSpPr>
        <p:spPr>
          <a:xfrm rot="16200000">
            <a:off x="3669291" y="4302373"/>
            <a:ext cx="701383" cy="712408"/>
          </a:xfrm>
          <a:prstGeom prst="rightArrow">
            <a:avLst/>
          </a:prstGeom>
          <a:solidFill>
            <a:srgbClr val="25AB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Стрілка вправо 79"/>
          <p:cNvSpPr/>
          <p:nvPr/>
        </p:nvSpPr>
        <p:spPr>
          <a:xfrm rot="10800000">
            <a:off x="2116487" y="5009269"/>
            <a:ext cx="701383" cy="712408"/>
          </a:xfrm>
          <a:prstGeom prst="rightArrow">
            <a:avLst/>
          </a:prstGeom>
          <a:solidFill>
            <a:srgbClr val="25AB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17"/>
          <p:cNvSpPr/>
          <p:nvPr/>
        </p:nvSpPr>
        <p:spPr bwMode="auto">
          <a:xfrm>
            <a:off x="3075727" y="5057719"/>
            <a:ext cx="2206175" cy="6549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</a:ln>
          <a:extLst/>
        </p:spPr>
        <p:txBody>
          <a:bodyPr vert="horz" lIns="86000" tIns="43001" rIns="86000" bIns="43001" rtlCol="0" anchor="ctr">
            <a:noAutofit/>
          </a:bodyPr>
          <a:lstStyle/>
          <a:p>
            <a:pPr marL="84138" algn="ctr" defTabSz="429998">
              <a:buSzPct val="100000"/>
            </a:pPr>
            <a:r>
              <a:rPr lang="uk-UA" sz="1300" b="1" dirty="0" smtClean="0">
                <a:solidFill>
                  <a:srgbClr val="0070C0"/>
                </a:solidFill>
                <a:ea typeface="MS PGothic" pitchFamily="34" charset="-128"/>
                <a:cs typeface="Arial"/>
              </a:rPr>
              <a:t>Діяльність з управління активами</a:t>
            </a:r>
            <a:endParaRPr lang="uk-UA" sz="1300" b="1" dirty="0">
              <a:solidFill>
                <a:srgbClr val="0070C0"/>
              </a:solidFill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477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53145" cy="1136903"/>
          </a:xfrm>
          <a:solidFill>
            <a:srgbClr val="00B0F0"/>
          </a:solidFill>
        </p:spPr>
      </p:pic>
      <p:sp>
        <p:nvSpPr>
          <p:cNvPr id="2" name="Місце для номера слайда 1"/>
          <p:cNvSpPr>
            <a:spLocks noGrp="1"/>
          </p:cNvSpPr>
          <p:nvPr>
            <p:ph type="sldNum" sz="quarter" idx="15"/>
          </p:nvPr>
        </p:nvSpPr>
        <p:spPr>
          <a:xfrm>
            <a:off x="7695688" y="6320255"/>
            <a:ext cx="1137684" cy="365125"/>
          </a:xfrm>
        </p:spPr>
        <p:txBody>
          <a:bodyPr/>
          <a:lstStyle/>
          <a:p>
            <a:fld id="{D21A5F96-82CC-4329-B2FB-B9E09E4149E5}" type="slidenum">
              <a:rPr lang="uk-UA" sz="2000" smtClean="0"/>
              <a:t>12</a:t>
            </a:fld>
            <a:endParaRPr lang="uk-UA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93776" y="189071"/>
            <a:ext cx="8650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uk-UA" sz="2000" b="1" dirty="0" smtClean="0"/>
              <a:t>ВНУТРІШНЯ СИСТЕМА ЗАПОБІГАННЯ ТА МІНІМІЗАЦІЇ ВПЛИВУ РИЗИКІВ</a:t>
            </a: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95110" y="1211535"/>
            <a:ext cx="5847555" cy="50885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84664" tIns="84664" rIns="84664" bIns="84664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Aft>
                <a:spcPts val="200"/>
              </a:spcAft>
              <a:defRPr sz="1200" b="0">
                <a:latin typeface="+mj-lt"/>
              </a:defRPr>
            </a:lvl1pPr>
          </a:lstStyle>
          <a:p>
            <a:pPr algn="ctr"/>
            <a:r>
              <a:rPr lang="uk-UA" sz="1600" b="1" dirty="0" smtClean="0">
                <a:latin typeface="+mn-lt"/>
              </a:rPr>
              <a:t>Внутрішні елементи системи запобігання та мінімізації ризиків</a:t>
            </a:r>
          </a:p>
          <a:p>
            <a:pPr algn="ctr"/>
            <a:r>
              <a:rPr lang="uk-UA" b="1" dirty="0" smtClean="0">
                <a:latin typeface="+mn-lt"/>
              </a:rPr>
              <a:t> </a:t>
            </a:r>
            <a:endParaRPr lang="uk-UA" b="1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3" name="Стрілка вправо 12"/>
          <p:cNvSpPr/>
          <p:nvPr/>
        </p:nvSpPr>
        <p:spPr>
          <a:xfrm rot="5400000">
            <a:off x="2548053" y="1729253"/>
            <a:ext cx="562803" cy="748397"/>
          </a:xfrm>
          <a:prstGeom prst="rightArrow">
            <a:avLst/>
          </a:prstGeom>
          <a:solidFill>
            <a:srgbClr val="25AB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Стрілка вправо 13"/>
          <p:cNvSpPr/>
          <p:nvPr/>
        </p:nvSpPr>
        <p:spPr>
          <a:xfrm rot="5400000">
            <a:off x="4664797" y="1729254"/>
            <a:ext cx="562803" cy="748397"/>
          </a:xfrm>
          <a:prstGeom prst="rightArrow">
            <a:avLst/>
          </a:prstGeom>
          <a:solidFill>
            <a:srgbClr val="25AB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Стрілка вправо 14"/>
          <p:cNvSpPr/>
          <p:nvPr/>
        </p:nvSpPr>
        <p:spPr>
          <a:xfrm rot="5400000">
            <a:off x="6613667" y="1729254"/>
            <a:ext cx="562803" cy="748397"/>
          </a:xfrm>
          <a:prstGeom prst="rightArrow">
            <a:avLst/>
          </a:prstGeom>
          <a:solidFill>
            <a:srgbClr val="25AB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895110" y="2406936"/>
            <a:ext cx="1868690" cy="50885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84664" tIns="84664" rIns="84664" bIns="84664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Aft>
                <a:spcPts val="200"/>
              </a:spcAft>
              <a:defRPr sz="1200" b="0">
                <a:latin typeface="+mj-lt"/>
              </a:defRPr>
            </a:lvl1pPr>
          </a:lstStyle>
          <a:p>
            <a:pPr algn="ctr"/>
            <a:r>
              <a:rPr lang="uk-UA" sz="1400" b="1" dirty="0" smtClean="0">
                <a:latin typeface="+mn-lt"/>
              </a:rPr>
              <a:t>Система </a:t>
            </a:r>
            <a:r>
              <a:rPr lang="uk-UA" sz="1400" b="1" dirty="0">
                <a:latin typeface="+mn-lt"/>
              </a:rPr>
              <a:t>управління ризиками </a:t>
            </a:r>
            <a:r>
              <a:rPr lang="uk-UA" sz="1400" b="1" dirty="0" smtClean="0">
                <a:latin typeface="+mn-lt"/>
              </a:rPr>
              <a:t>(СУР)</a:t>
            </a:r>
            <a:endParaRPr lang="en-GB" sz="1400" b="1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79932" y="2384854"/>
            <a:ext cx="2207206" cy="50885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84664" tIns="84664" rIns="84664" bIns="84664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Aft>
                <a:spcPts val="200"/>
              </a:spcAft>
              <a:defRPr sz="1200" b="0">
                <a:latin typeface="+mj-lt"/>
              </a:defRPr>
            </a:lvl1pPr>
          </a:lstStyle>
          <a:p>
            <a:pPr algn="ctr"/>
            <a:r>
              <a:rPr lang="uk-UA" sz="1400" b="1" dirty="0" smtClean="0">
                <a:latin typeface="+mn-lt"/>
              </a:rPr>
              <a:t>Внутрішній аудит (контроль) - ВА</a:t>
            </a:r>
            <a:endParaRPr lang="en-GB" sz="1400" b="1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52518" y="2384854"/>
            <a:ext cx="1490147" cy="50885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84664" tIns="84664" rIns="84664" bIns="84664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Aft>
                <a:spcPts val="200"/>
              </a:spcAft>
              <a:defRPr sz="1200" b="0">
                <a:latin typeface="+mj-lt"/>
              </a:defRPr>
            </a:lvl1pPr>
          </a:lstStyle>
          <a:p>
            <a:pPr algn="ctr"/>
            <a:r>
              <a:rPr lang="uk-UA" sz="1400" b="1" dirty="0" smtClean="0">
                <a:solidFill>
                  <a:srgbClr val="FF0000"/>
                </a:solidFill>
                <a:latin typeface="+mn-lt"/>
              </a:rPr>
              <a:t>Корпоративне управління</a:t>
            </a:r>
            <a:endParaRPr lang="en-GB" sz="14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058539967"/>
              </p:ext>
            </p:extLst>
          </p:nvPr>
        </p:nvGraphicFramePr>
        <p:xfrm>
          <a:off x="1993964" y="3002691"/>
          <a:ext cx="5543163" cy="3237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64030" y="5016843"/>
            <a:ext cx="16299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*</a:t>
            </a:r>
            <a:r>
              <a:rPr lang="uk-UA" sz="1100" dirty="0"/>
              <a:t>Залежно від обсягу та характеру своєї діяльності </a:t>
            </a:r>
            <a:r>
              <a:rPr lang="uk-UA" sz="1100" dirty="0" smtClean="0"/>
              <a:t> (але у НПА не визначені відповідні критерії)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14477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443632" y="5644011"/>
            <a:ext cx="8087592" cy="830997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50000"/>
              </a:schemeClr>
            </a:solidFill>
            <a:prstDash val="lgDash"/>
          </a:ln>
        </p:spPr>
        <p:txBody>
          <a:bodyPr wrap="square" lIns="84664" rtlCol="0">
            <a:spAutoFit/>
          </a:bodyPr>
          <a:lstStyle/>
          <a:p>
            <a:pPr marL="337500"/>
            <a:r>
              <a:rPr lang="uk-UA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Низка ефективність існуючої системи СУР пов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`</a:t>
            </a:r>
            <a:r>
              <a:rPr lang="uk-UA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язана з тим, що СУР не є інтегрованою на всі рівні корпоративного управління (керування професійним учасником), не має необхідного рівня незалежності.</a:t>
            </a:r>
            <a:endParaRPr lang="uk-UA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53145" cy="1136903"/>
          </a:xfrm>
          <a:solidFill>
            <a:srgbClr val="00B0F0"/>
          </a:solidFill>
        </p:spPr>
      </p:pic>
      <p:sp>
        <p:nvSpPr>
          <p:cNvPr id="2" name="Місце для номера слайда 1"/>
          <p:cNvSpPr>
            <a:spLocks noGrp="1"/>
          </p:cNvSpPr>
          <p:nvPr>
            <p:ph type="sldNum" sz="quarter" idx="15"/>
          </p:nvPr>
        </p:nvSpPr>
        <p:spPr>
          <a:xfrm>
            <a:off x="7695688" y="6320255"/>
            <a:ext cx="1137684" cy="365125"/>
          </a:xfrm>
        </p:spPr>
        <p:txBody>
          <a:bodyPr/>
          <a:lstStyle/>
          <a:p>
            <a:fld id="{D21A5F96-82CC-4329-B2FB-B9E09E4149E5}" type="slidenum">
              <a:rPr lang="uk-UA" sz="2000" smtClean="0"/>
              <a:t>13</a:t>
            </a:fld>
            <a:endParaRPr lang="uk-UA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97126" y="189071"/>
            <a:ext cx="8650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uk-UA" sz="2000" b="1" dirty="0" smtClean="0">
                <a:cs typeface="Arial" panose="020B0604020202020204" pitchFamily="34" charset="0"/>
              </a:rPr>
              <a:t>СИСТЕМА КОРПОРАТИВНОГО УПРАВЛІННЯ </a:t>
            </a:r>
          </a:p>
          <a:p>
            <a:pPr algn="ctr"/>
            <a:r>
              <a:rPr lang="uk-UA" sz="2000" b="1" dirty="0" smtClean="0">
                <a:cs typeface="Arial" panose="020B0604020202020204" pitchFamily="34" charset="0"/>
              </a:rPr>
              <a:t>ПРОФЕСІЙНИХ УЧАСНИКІВ ФОНДОВОГО РИНКУ</a:t>
            </a:r>
            <a:endParaRPr lang="uk-UA" sz="2000" b="1" dirty="0"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2297" y="1364881"/>
            <a:ext cx="1738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rgbClr val="FF0000"/>
                </a:solidFill>
              </a:rPr>
              <a:t>Фактична корпоративна структура невідома 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176" y="1364881"/>
            <a:ext cx="1620000" cy="54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84664" tIns="84664" rIns="84664" bIns="84664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Aft>
                <a:spcPts val="200"/>
              </a:spcAft>
              <a:defRPr sz="1200" b="0">
                <a:latin typeface="+mj-lt"/>
              </a:defRPr>
            </a:lvl1pPr>
          </a:lstStyle>
          <a:p>
            <a:pPr algn="ctr"/>
            <a:r>
              <a:rPr lang="uk-UA" sz="1600" b="1" dirty="0" smtClean="0">
                <a:latin typeface="+mn-lt"/>
              </a:rPr>
              <a:t>ТОВ</a:t>
            </a:r>
          </a:p>
          <a:p>
            <a:pPr algn="ctr"/>
            <a:r>
              <a:rPr lang="uk-UA" b="1" dirty="0" smtClean="0">
                <a:latin typeface="+mn-lt"/>
              </a:rPr>
              <a:t> </a:t>
            </a:r>
            <a:endParaRPr lang="uk-UA" b="1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1282173"/>
            <a:ext cx="1506466" cy="50885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84664" tIns="84664" rIns="84664" bIns="84664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Aft>
                <a:spcPts val="200"/>
              </a:spcAft>
              <a:defRPr sz="1200" b="0">
                <a:latin typeface="+mj-lt"/>
              </a:defRPr>
            </a:lvl1pPr>
          </a:lstStyle>
          <a:p>
            <a:pPr algn="ctr"/>
            <a:r>
              <a:rPr lang="uk-UA" sz="1600" b="1" dirty="0" smtClean="0">
                <a:latin typeface="+mn-lt"/>
              </a:rPr>
              <a:t>ПАТ/ПрАТ</a:t>
            </a:r>
          </a:p>
          <a:p>
            <a:pPr algn="ctr"/>
            <a:r>
              <a:rPr lang="uk-UA" b="1" dirty="0" smtClean="0">
                <a:latin typeface="+mn-lt"/>
              </a:rPr>
              <a:t> </a:t>
            </a:r>
            <a:endParaRPr lang="uk-UA" b="1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81730" y="1436389"/>
            <a:ext cx="1620000" cy="612000"/>
          </a:xfrm>
          <a:prstGeom prst="rect">
            <a:avLst/>
          </a:prstGeom>
          <a:noFill/>
          <a:ln w="25400">
            <a:solidFill>
              <a:srgbClr val="0070C0"/>
            </a:solidFill>
            <a:prstDash val="lgDash"/>
          </a:ln>
        </p:spPr>
        <p:txBody>
          <a:bodyPr wrap="square" lIns="84664" rtlCol="0">
            <a:spAutoFit/>
          </a:bodyPr>
          <a:lstStyle/>
          <a:p>
            <a:pPr marL="337500"/>
            <a:endParaRPr lang="uk-U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7"/>
          <p:cNvSpPr/>
          <p:nvPr/>
        </p:nvSpPr>
        <p:spPr bwMode="auto">
          <a:xfrm>
            <a:off x="148975" y="2035711"/>
            <a:ext cx="1620000" cy="5886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</a:ln>
          <a:extLst/>
        </p:spPr>
        <p:txBody>
          <a:bodyPr vert="horz" lIns="86000" tIns="43001" rIns="86000" bIns="43001" rtlCol="0" anchor="ctr">
            <a:noAutofit/>
          </a:bodyPr>
          <a:lstStyle/>
          <a:p>
            <a:pPr marL="84138" algn="ctr" defTabSz="429998">
              <a:buSzPct val="100000"/>
            </a:pPr>
            <a:r>
              <a:rPr lang="uk-UA" sz="1200" dirty="0" smtClean="0">
                <a:solidFill>
                  <a:srgbClr val="0070C0"/>
                </a:solidFill>
                <a:latin typeface="Arial"/>
                <a:ea typeface="MS PGothic" pitchFamily="34" charset="-128"/>
                <a:cs typeface="Arial"/>
              </a:rPr>
              <a:t>Збори засновників</a:t>
            </a:r>
            <a:endParaRPr lang="uk-UA" sz="1200" dirty="0">
              <a:solidFill>
                <a:srgbClr val="0070C0"/>
              </a:solidFill>
              <a:latin typeface="Arial"/>
              <a:ea typeface="MS PGothic" pitchFamily="34" charset="-128"/>
              <a:cs typeface="Arial"/>
            </a:endParaRPr>
          </a:p>
        </p:txBody>
      </p:sp>
      <p:cxnSp>
        <p:nvCxnSpPr>
          <p:cNvPr id="6" name="Пряма зі стрілкою 5"/>
          <p:cNvCxnSpPr>
            <a:stCxn id="14" idx="2"/>
          </p:cNvCxnSpPr>
          <p:nvPr/>
        </p:nvCxnSpPr>
        <p:spPr>
          <a:xfrm>
            <a:off x="958975" y="2624395"/>
            <a:ext cx="0" cy="3336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7"/>
          <p:cNvSpPr/>
          <p:nvPr/>
        </p:nvSpPr>
        <p:spPr bwMode="auto">
          <a:xfrm>
            <a:off x="148975" y="2958027"/>
            <a:ext cx="1620000" cy="5886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</a:ln>
          <a:extLst/>
        </p:spPr>
        <p:txBody>
          <a:bodyPr vert="horz" lIns="86000" tIns="43001" rIns="86000" bIns="43001" rtlCol="0" anchor="ctr">
            <a:noAutofit/>
          </a:bodyPr>
          <a:lstStyle/>
          <a:p>
            <a:pPr marL="84138" algn="ctr" defTabSz="429998">
              <a:buSzPct val="100000"/>
            </a:pPr>
            <a:r>
              <a:rPr lang="uk-UA" sz="1200" dirty="0" smtClean="0">
                <a:solidFill>
                  <a:srgbClr val="0070C0"/>
                </a:solidFill>
                <a:latin typeface="Arial"/>
                <a:ea typeface="MS PGothic" pitchFamily="34" charset="-128"/>
                <a:cs typeface="Arial"/>
              </a:rPr>
              <a:t>Виконавчий орган</a:t>
            </a:r>
            <a:endParaRPr lang="uk-UA" sz="1200" dirty="0">
              <a:solidFill>
                <a:srgbClr val="0070C0"/>
              </a:solidFill>
              <a:latin typeface="Arial"/>
              <a:ea typeface="MS PGothic" pitchFamily="34" charset="-128"/>
              <a:cs typeface="Arial"/>
            </a:endParaRPr>
          </a:p>
        </p:txBody>
      </p:sp>
      <p:cxnSp>
        <p:nvCxnSpPr>
          <p:cNvPr id="18" name="Пряма зі стрілкою 17"/>
          <p:cNvCxnSpPr/>
          <p:nvPr/>
        </p:nvCxnSpPr>
        <p:spPr>
          <a:xfrm>
            <a:off x="928343" y="3546711"/>
            <a:ext cx="0" cy="3336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/>
          <p:cNvCxnSpPr/>
          <p:nvPr/>
        </p:nvCxnSpPr>
        <p:spPr>
          <a:xfrm flipV="1">
            <a:off x="1271280" y="3587739"/>
            <a:ext cx="0" cy="32935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7"/>
          <p:cNvSpPr/>
          <p:nvPr/>
        </p:nvSpPr>
        <p:spPr bwMode="auto">
          <a:xfrm>
            <a:off x="148975" y="3896818"/>
            <a:ext cx="1620000" cy="5886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</a:ln>
          <a:extLst/>
        </p:spPr>
        <p:txBody>
          <a:bodyPr vert="horz" lIns="86000" tIns="43001" rIns="86000" bIns="43001" rtlCol="0" anchor="ctr">
            <a:noAutofit/>
          </a:bodyPr>
          <a:lstStyle/>
          <a:p>
            <a:pPr marL="84138" algn="ctr" defTabSz="429998">
              <a:buSzPct val="100000"/>
            </a:pPr>
            <a:r>
              <a:rPr lang="uk-UA" sz="1200" dirty="0" smtClean="0">
                <a:solidFill>
                  <a:srgbClr val="0070C0"/>
                </a:solidFill>
                <a:latin typeface="Arial"/>
                <a:ea typeface="MS PGothic" pitchFamily="34" charset="-128"/>
                <a:cs typeface="Arial"/>
              </a:rPr>
              <a:t>Підрозділ /особа СУР*</a:t>
            </a:r>
            <a:endParaRPr lang="uk-UA" sz="1200" dirty="0">
              <a:solidFill>
                <a:srgbClr val="0070C0"/>
              </a:solidFill>
              <a:latin typeface="Arial"/>
              <a:ea typeface="MS PGothic" pitchFamily="34" charset="-128"/>
              <a:cs typeface="Arial"/>
            </a:endParaRPr>
          </a:p>
        </p:txBody>
      </p:sp>
      <p:sp>
        <p:nvSpPr>
          <p:cNvPr id="22" name="Rectangle 17"/>
          <p:cNvSpPr/>
          <p:nvPr/>
        </p:nvSpPr>
        <p:spPr bwMode="auto">
          <a:xfrm>
            <a:off x="2044942" y="2949789"/>
            <a:ext cx="1620000" cy="5886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</a:ln>
          <a:extLst/>
        </p:spPr>
        <p:txBody>
          <a:bodyPr vert="horz" lIns="86000" tIns="43001" rIns="86000" bIns="43001" rtlCol="0" anchor="ctr">
            <a:noAutofit/>
          </a:bodyPr>
          <a:lstStyle/>
          <a:p>
            <a:pPr marL="84138" algn="ctr" defTabSz="429998">
              <a:buSzPct val="100000"/>
            </a:pPr>
            <a:r>
              <a:rPr lang="uk-UA" sz="1200" dirty="0" smtClean="0">
                <a:solidFill>
                  <a:srgbClr val="0070C0"/>
                </a:solidFill>
                <a:latin typeface="Arial"/>
                <a:ea typeface="MS PGothic" pitchFamily="34" charset="-128"/>
                <a:cs typeface="Arial"/>
              </a:rPr>
              <a:t>СВА/ВА</a:t>
            </a:r>
            <a:endParaRPr lang="uk-UA" sz="1200" dirty="0">
              <a:solidFill>
                <a:srgbClr val="0070C0"/>
              </a:solidFill>
              <a:latin typeface="Arial"/>
              <a:ea typeface="MS PGothic" pitchFamily="34" charset="-128"/>
              <a:cs typeface="Arial"/>
            </a:endParaRPr>
          </a:p>
        </p:txBody>
      </p:sp>
      <p:cxnSp>
        <p:nvCxnSpPr>
          <p:cNvPr id="23" name="Пряма зі стрілкою 22"/>
          <p:cNvCxnSpPr/>
          <p:nvPr/>
        </p:nvCxnSpPr>
        <p:spPr>
          <a:xfrm flipH="1">
            <a:off x="1768975" y="3243326"/>
            <a:ext cx="318622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24"/>
          <p:cNvCxnSpPr>
            <a:stCxn id="22" idx="3"/>
          </p:cNvCxnSpPr>
          <p:nvPr/>
        </p:nvCxnSpPr>
        <p:spPr>
          <a:xfrm flipV="1">
            <a:off x="3664942" y="3243326"/>
            <a:ext cx="202723" cy="8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зі стрілкою 26"/>
          <p:cNvCxnSpPr/>
          <p:nvPr/>
        </p:nvCxnSpPr>
        <p:spPr>
          <a:xfrm flipH="1">
            <a:off x="1823393" y="2330051"/>
            <a:ext cx="2020431" cy="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сполучна лінія 27"/>
          <p:cNvCxnSpPr/>
          <p:nvPr/>
        </p:nvCxnSpPr>
        <p:spPr>
          <a:xfrm flipV="1">
            <a:off x="3866769" y="2330053"/>
            <a:ext cx="0" cy="92231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7"/>
          <p:cNvSpPr/>
          <p:nvPr/>
        </p:nvSpPr>
        <p:spPr bwMode="auto">
          <a:xfrm>
            <a:off x="4487428" y="2011212"/>
            <a:ext cx="1620000" cy="5886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</a:ln>
          <a:extLst/>
        </p:spPr>
        <p:txBody>
          <a:bodyPr vert="horz" lIns="86000" tIns="43001" rIns="86000" bIns="43001" rtlCol="0" anchor="ctr">
            <a:noAutofit/>
          </a:bodyPr>
          <a:lstStyle/>
          <a:p>
            <a:pPr marL="84138" algn="ctr" defTabSz="429998">
              <a:buSzPct val="100000"/>
            </a:pPr>
            <a:r>
              <a:rPr lang="uk-UA" sz="1200" dirty="0" smtClean="0">
                <a:solidFill>
                  <a:srgbClr val="0070C0"/>
                </a:solidFill>
                <a:latin typeface="Arial"/>
                <a:ea typeface="MS PGothic" pitchFamily="34" charset="-128"/>
                <a:cs typeface="Arial"/>
              </a:rPr>
              <a:t>Загальні збори акціонерів</a:t>
            </a:r>
            <a:endParaRPr lang="uk-UA" sz="1200" dirty="0">
              <a:solidFill>
                <a:srgbClr val="0070C0"/>
              </a:solidFill>
              <a:latin typeface="Arial"/>
              <a:ea typeface="MS PGothic" pitchFamily="34" charset="-128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8975" y="4641344"/>
            <a:ext cx="3728231" cy="276999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50000"/>
              </a:schemeClr>
            </a:solidFill>
            <a:prstDash val="lgDash"/>
          </a:ln>
        </p:spPr>
        <p:txBody>
          <a:bodyPr wrap="square" lIns="84664" rtlCol="0">
            <a:spAutoFit/>
          </a:bodyPr>
          <a:lstStyle/>
          <a:p>
            <a:r>
              <a:rPr lang="uk-UA" sz="1200" b="1" dirty="0">
                <a:solidFill>
                  <a:schemeClr val="bg1"/>
                </a:solidFill>
              </a:rPr>
              <a:t> </a:t>
            </a:r>
            <a:r>
              <a:rPr lang="uk-UA" sz="1200" b="1" dirty="0" smtClean="0">
                <a:solidFill>
                  <a:schemeClr val="bg1"/>
                </a:solidFill>
              </a:rPr>
              <a:t>*-якщо створена або призначена </a:t>
            </a:r>
            <a:endParaRPr lang="uk-UA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17"/>
          <p:cNvSpPr/>
          <p:nvPr/>
        </p:nvSpPr>
        <p:spPr bwMode="auto">
          <a:xfrm>
            <a:off x="4458466" y="2787735"/>
            <a:ext cx="1620000" cy="5886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</a:ln>
          <a:extLst/>
        </p:spPr>
        <p:txBody>
          <a:bodyPr vert="horz" lIns="86000" tIns="43001" rIns="86000" bIns="43001" rtlCol="0" anchor="ctr">
            <a:noAutofit/>
          </a:bodyPr>
          <a:lstStyle/>
          <a:p>
            <a:pPr marL="84138" algn="ctr" defTabSz="429998">
              <a:buSzPct val="100000"/>
            </a:pPr>
            <a:r>
              <a:rPr lang="uk-UA" sz="1200" dirty="0" smtClean="0">
                <a:solidFill>
                  <a:srgbClr val="0070C0"/>
                </a:solidFill>
                <a:latin typeface="Arial"/>
                <a:ea typeface="MS PGothic" pitchFamily="34" charset="-128"/>
                <a:cs typeface="Arial"/>
              </a:rPr>
              <a:t>Наглядова рада *</a:t>
            </a:r>
            <a:endParaRPr lang="uk-UA" sz="1200" dirty="0">
              <a:solidFill>
                <a:srgbClr val="0070C0"/>
              </a:solidFill>
              <a:latin typeface="Arial"/>
              <a:ea typeface="MS PGothic" pitchFamily="34" charset="-128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79500" y="2764772"/>
            <a:ext cx="1620000" cy="612000"/>
          </a:xfrm>
          <a:prstGeom prst="rect">
            <a:avLst/>
          </a:prstGeom>
          <a:noFill/>
          <a:ln w="25400">
            <a:solidFill>
              <a:srgbClr val="0070C0"/>
            </a:solidFill>
            <a:prstDash val="lgDash"/>
          </a:ln>
        </p:spPr>
        <p:txBody>
          <a:bodyPr wrap="square" lIns="84664" rtlCol="0">
            <a:spAutoFit/>
          </a:bodyPr>
          <a:lstStyle/>
          <a:p>
            <a:pPr marL="337500"/>
            <a:endParaRPr lang="uk-U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17"/>
          <p:cNvSpPr/>
          <p:nvPr/>
        </p:nvSpPr>
        <p:spPr bwMode="auto">
          <a:xfrm>
            <a:off x="4487428" y="3538473"/>
            <a:ext cx="1620000" cy="5886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</a:ln>
          <a:extLst/>
        </p:spPr>
        <p:txBody>
          <a:bodyPr vert="horz" lIns="86000" tIns="43001" rIns="86000" bIns="43001" rtlCol="0" anchor="ctr">
            <a:noAutofit/>
          </a:bodyPr>
          <a:lstStyle/>
          <a:p>
            <a:pPr marL="84138" algn="ctr" defTabSz="429998">
              <a:buSzPct val="100000"/>
            </a:pPr>
            <a:r>
              <a:rPr lang="uk-UA" sz="1200" dirty="0" smtClean="0">
                <a:solidFill>
                  <a:srgbClr val="0070C0"/>
                </a:solidFill>
                <a:latin typeface="Arial"/>
                <a:ea typeface="MS PGothic" pitchFamily="34" charset="-128"/>
                <a:cs typeface="Arial"/>
              </a:rPr>
              <a:t>Виконавчий орган</a:t>
            </a:r>
            <a:endParaRPr lang="uk-UA" sz="1200" dirty="0">
              <a:solidFill>
                <a:srgbClr val="0070C0"/>
              </a:solidFill>
              <a:latin typeface="Arial"/>
              <a:ea typeface="MS PGothic" pitchFamily="34" charset="-128"/>
              <a:cs typeface="Arial"/>
            </a:endParaRPr>
          </a:p>
        </p:txBody>
      </p:sp>
      <p:sp>
        <p:nvSpPr>
          <p:cNvPr id="41" name="Rectangle 17"/>
          <p:cNvSpPr/>
          <p:nvPr/>
        </p:nvSpPr>
        <p:spPr bwMode="auto">
          <a:xfrm>
            <a:off x="6321049" y="2786480"/>
            <a:ext cx="1620000" cy="5886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</a:ln>
          <a:extLst/>
        </p:spPr>
        <p:txBody>
          <a:bodyPr vert="horz" lIns="86000" tIns="43001" rIns="86000" bIns="43001" rtlCol="0" anchor="ctr">
            <a:noAutofit/>
          </a:bodyPr>
          <a:lstStyle/>
          <a:p>
            <a:pPr marL="84138" algn="ctr" defTabSz="429998">
              <a:buSzPct val="100000"/>
            </a:pPr>
            <a:r>
              <a:rPr lang="uk-UA" sz="1200" dirty="0" smtClean="0">
                <a:solidFill>
                  <a:srgbClr val="0070C0"/>
                </a:solidFill>
                <a:latin typeface="Arial"/>
                <a:ea typeface="MS PGothic" pitchFamily="34" charset="-128"/>
                <a:cs typeface="Arial"/>
              </a:rPr>
              <a:t>СВА/ВА</a:t>
            </a:r>
            <a:endParaRPr lang="uk-UA" sz="1200" dirty="0">
              <a:solidFill>
                <a:srgbClr val="0070C0"/>
              </a:solidFill>
              <a:latin typeface="Arial"/>
              <a:ea typeface="MS PGothic" pitchFamily="34" charset="-128"/>
              <a:cs typeface="Arial"/>
            </a:endParaRPr>
          </a:p>
        </p:txBody>
      </p:sp>
      <p:cxnSp>
        <p:nvCxnSpPr>
          <p:cNvPr id="42" name="Пряма зі стрілкою 41"/>
          <p:cNvCxnSpPr/>
          <p:nvPr/>
        </p:nvCxnSpPr>
        <p:spPr>
          <a:xfrm flipH="1">
            <a:off x="6045082" y="3080017"/>
            <a:ext cx="318622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 зі стрілкою 42"/>
          <p:cNvCxnSpPr/>
          <p:nvPr/>
        </p:nvCxnSpPr>
        <p:spPr>
          <a:xfrm flipH="1">
            <a:off x="6099500" y="2166742"/>
            <a:ext cx="2020431" cy="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сполучна лінія 43"/>
          <p:cNvCxnSpPr/>
          <p:nvPr/>
        </p:nvCxnSpPr>
        <p:spPr>
          <a:xfrm flipV="1">
            <a:off x="8142876" y="2166744"/>
            <a:ext cx="0" cy="92231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 сполучна лінія 44"/>
          <p:cNvCxnSpPr/>
          <p:nvPr/>
        </p:nvCxnSpPr>
        <p:spPr>
          <a:xfrm flipV="1">
            <a:off x="7941529" y="3092191"/>
            <a:ext cx="202723" cy="8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17"/>
          <p:cNvSpPr/>
          <p:nvPr/>
        </p:nvSpPr>
        <p:spPr bwMode="auto">
          <a:xfrm>
            <a:off x="4425082" y="4485502"/>
            <a:ext cx="1620000" cy="5886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</a:ln>
          <a:extLst/>
        </p:spPr>
        <p:txBody>
          <a:bodyPr vert="horz" lIns="86000" tIns="43001" rIns="86000" bIns="43001" rtlCol="0" anchor="ctr">
            <a:noAutofit/>
          </a:bodyPr>
          <a:lstStyle/>
          <a:p>
            <a:pPr marL="84138" algn="ctr" defTabSz="429998">
              <a:buSzPct val="100000"/>
            </a:pPr>
            <a:r>
              <a:rPr lang="uk-UA" sz="1200" dirty="0" smtClean="0">
                <a:solidFill>
                  <a:srgbClr val="0070C0"/>
                </a:solidFill>
                <a:latin typeface="Arial"/>
                <a:ea typeface="MS PGothic" pitchFamily="34" charset="-128"/>
                <a:cs typeface="Arial"/>
              </a:rPr>
              <a:t>Підрозділ /особа СУР *</a:t>
            </a:r>
            <a:endParaRPr lang="uk-UA" sz="1200" dirty="0">
              <a:solidFill>
                <a:srgbClr val="0070C0"/>
              </a:solidFill>
              <a:latin typeface="Arial"/>
              <a:ea typeface="MS PGothic" pitchFamily="34" charset="-128"/>
              <a:cs typeface="Arial"/>
            </a:endParaRPr>
          </a:p>
        </p:txBody>
      </p:sp>
      <p:cxnSp>
        <p:nvCxnSpPr>
          <p:cNvPr id="47" name="Пряма зі стрілкою 46"/>
          <p:cNvCxnSpPr/>
          <p:nvPr/>
        </p:nvCxnSpPr>
        <p:spPr>
          <a:xfrm>
            <a:off x="5084332" y="4133657"/>
            <a:ext cx="0" cy="3336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зі стрілкою 47"/>
          <p:cNvCxnSpPr/>
          <p:nvPr/>
        </p:nvCxnSpPr>
        <p:spPr>
          <a:xfrm flipV="1">
            <a:off x="5427269" y="4127157"/>
            <a:ext cx="0" cy="32935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 зі стрілкою 49"/>
          <p:cNvCxnSpPr/>
          <p:nvPr/>
        </p:nvCxnSpPr>
        <p:spPr>
          <a:xfrm flipV="1">
            <a:off x="5355179" y="3367426"/>
            <a:ext cx="0" cy="17104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 зі стрілкою 51"/>
          <p:cNvCxnSpPr/>
          <p:nvPr/>
        </p:nvCxnSpPr>
        <p:spPr>
          <a:xfrm flipV="1">
            <a:off x="5354371" y="2593725"/>
            <a:ext cx="0" cy="17104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499930" y="1382039"/>
            <a:ext cx="1620000" cy="612000"/>
          </a:xfrm>
          <a:prstGeom prst="rect">
            <a:avLst/>
          </a:prstGeom>
          <a:noFill/>
          <a:ln w="25400">
            <a:solidFill>
              <a:srgbClr val="0070C0"/>
            </a:solidFill>
            <a:prstDash val="lgDash"/>
          </a:ln>
        </p:spPr>
        <p:txBody>
          <a:bodyPr wrap="square" lIns="84664" rtlCol="0">
            <a:spAutoFit/>
          </a:bodyPr>
          <a:lstStyle/>
          <a:p>
            <a:pPr marL="337500"/>
            <a:endParaRPr lang="uk-U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30589" y="1297427"/>
            <a:ext cx="1738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rgbClr val="FF0000"/>
                </a:solidFill>
              </a:rPr>
              <a:t>Фактична корпоративна структура невідома 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57" name="Oval 20"/>
          <p:cNvSpPr/>
          <p:nvPr/>
        </p:nvSpPr>
        <p:spPr bwMode="auto">
          <a:xfrm>
            <a:off x="68766" y="5661642"/>
            <a:ext cx="528360" cy="632002"/>
          </a:xfrm>
          <a:prstGeom prst="ellipse">
            <a:avLst/>
          </a:prstGeom>
          <a:solidFill>
            <a:srgbClr val="00B0F0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86017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5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59" name="Rectangle 17"/>
          <p:cNvSpPr/>
          <p:nvPr/>
        </p:nvSpPr>
        <p:spPr bwMode="auto">
          <a:xfrm>
            <a:off x="2044942" y="3690873"/>
            <a:ext cx="1620000" cy="5886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</a:ln>
          <a:extLst/>
        </p:spPr>
        <p:txBody>
          <a:bodyPr vert="horz" lIns="86000" tIns="43001" rIns="86000" bIns="43001" rtlCol="0" anchor="ctr">
            <a:noAutofit/>
          </a:bodyPr>
          <a:lstStyle/>
          <a:p>
            <a:pPr marL="84138" algn="ctr" defTabSz="429998">
              <a:buSzPct val="100000"/>
            </a:pPr>
            <a:r>
              <a:rPr lang="uk-UA" sz="1200" dirty="0" smtClean="0">
                <a:solidFill>
                  <a:srgbClr val="0070C0"/>
                </a:solidFill>
                <a:latin typeface="Arial"/>
                <a:ea typeface="MS PGothic" pitchFamily="34" charset="-128"/>
                <a:cs typeface="Arial"/>
              </a:rPr>
              <a:t>Ревізійна комісія</a:t>
            </a:r>
            <a:endParaRPr lang="uk-UA" sz="1200" dirty="0">
              <a:solidFill>
                <a:srgbClr val="0070C0"/>
              </a:solidFill>
              <a:latin typeface="Arial"/>
              <a:ea typeface="MS PGothic" pitchFamily="34" charset="-128"/>
              <a:cs typeface="Arial"/>
            </a:endParaRPr>
          </a:p>
        </p:txBody>
      </p:sp>
      <p:cxnSp>
        <p:nvCxnSpPr>
          <p:cNvPr id="61" name="Пряма сполучна лінія 60"/>
          <p:cNvCxnSpPr/>
          <p:nvPr/>
        </p:nvCxnSpPr>
        <p:spPr>
          <a:xfrm flipH="1" flipV="1">
            <a:off x="3873983" y="3224026"/>
            <a:ext cx="3223" cy="7239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 сполучна лінія 61"/>
          <p:cNvCxnSpPr/>
          <p:nvPr/>
        </p:nvCxnSpPr>
        <p:spPr>
          <a:xfrm flipV="1">
            <a:off x="3666553" y="3942008"/>
            <a:ext cx="202723" cy="8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 сполучна лінія 63"/>
          <p:cNvCxnSpPr/>
          <p:nvPr/>
        </p:nvCxnSpPr>
        <p:spPr>
          <a:xfrm flipV="1">
            <a:off x="7931988" y="3107723"/>
            <a:ext cx="202723" cy="8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17"/>
          <p:cNvSpPr/>
          <p:nvPr/>
        </p:nvSpPr>
        <p:spPr bwMode="auto">
          <a:xfrm>
            <a:off x="6311988" y="3555270"/>
            <a:ext cx="1620000" cy="5886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</a:ln>
          <a:extLst/>
        </p:spPr>
        <p:txBody>
          <a:bodyPr vert="horz" lIns="86000" tIns="43001" rIns="86000" bIns="43001" rtlCol="0" anchor="ctr">
            <a:noAutofit/>
          </a:bodyPr>
          <a:lstStyle/>
          <a:p>
            <a:pPr marL="84138" algn="ctr" defTabSz="429998">
              <a:buSzPct val="100000"/>
            </a:pPr>
            <a:r>
              <a:rPr lang="uk-UA" sz="1200" dirty="0" smtClean="0">
                <a:solidFill>
                  <a:srgbClr val="0070C0"/>
                </a:solidFill>
                <a:latin typeface="Arial"/>
                <a:ea typeface="MS PGothic" pitchFamily="34" charset="-128"/>
                <a:cs typeface="Arial"/>
              </a:rPr>
              <a:t>Ревізійна комісія</a:t>
            </a:r>
            <a:endParaRPr lang="uk-UA" sz="1200" dirty="0">
              <a:solidFill>
                <a:srgbClr val="0070C0"/>
              </a:solidFill>
              <a:latin typeface="Arial"/>
              <a:ea typeface="MS PGothic" pitchFamily="34" charset="-128"/>
              <a:cs typeface="Arial"/>
            </a:endParaRPr>
          </a:p>
        </p:txBody>
      </p:sp>
      <p:cxnSp>
        <p:nvCxnSpPr>
          <p:cNvPr id="68" name="Пряма сполучна лінія 67"/>
          <p:cNvCxnSpPr/>
          <p:nvPr/>
        </p:nvCxnSpPr>
        <p:spPr>
          <a:xfrm flipH="1" flipV="1">
            <a:off x="8141029" y="3088423"/>
            <a:ext cx="3223" cy="7239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 сполучна лінія 68"/>
          <p:cNvCxnSpPr/>
          <p:nvPr/>
        </p:nvCxnSpPr>
        <p:spPr>
          <a:xfrm flipV="1">
            <a:off x="7933599" y="3806405"/>
            <a:ext cx="202723" cy="8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 зі стрілкою 5"/>
          <p:cNvCxnSpPr/>
          <p:nvPr/>
        </p:nvCxnSpPr>
        <p:spPr>
          <a:xfrm>
            <a:off x="934104" y="2643209"/>
            <a:ext cx="0" cy="3336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Пряма зі стрілкою 17"/>
          <p:cNvCxnSpPr/>
          <p:nvPr/>
        </p:nvCxnSpPr>
        <p:spPr>
          <a:xfrm>
            <a:off x="903472" y="3565525"/>
            <a:ext cx="0" cy="3336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Пряма зі стрілкою 18"/>
          <p:cNvCxnSpPr/>
          <p:nvPr/>
        </p:nvCxnSpPr>
        <p:spPr>
          <a:xfrm flipV="1">
            <a:off x="1246409" y="3606553"/>
            <a:ext cx="0" cy="3293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Пряма зі стрілкою 22"/>
          <p:cNvCxnSpPr/>
          <p:nvPr/>
        </p:nvCxnSpPr>
        <p:spPr>
          <a:xfrm flipH="1">
            <a:off x="1744104" y="3262140"/>
            <a:ext cx="31862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Пряма сполучна лінія 24"/>
          <p:cNvCxnSpPr/>
          <p:nvPr/>
        </p:nvCxnSpPr>
        <p:spPr>
          <a:xfrm flipV="1">
            <a:off x="3640071" y="3262140"/>
            <a:ext cx="202723" cy="80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Пряма зі стрілкою 26"/>
          <p:cNvCxnSpPr/>
          <p:nvPr/>
        </p:nvCxnSpPr>
        <p:spPr>
          <a:xfrm flipH="1">
            <a:off x="1798522" y="2348865"/>
            <a:ext cx="2020431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Пряма сполучна лінія 27"/>
          <p:cNvCxnSpPr/>
          <p:nvPr/>
        </p:nvCxnSpPr>
        <p:spPr>
          <a:xfrm flipV="1">
            <a:off x="3841898" y="2348867"/>
            <a:ext cx="0" cy="92231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Пряма сполучна лінія 60"/>
          <p:cNvCxnSpPr/>
          <p:nvPr/>
        </p:nvCxnSpPr>
        <p:spPr>
          <a:xfrm flipH="1" flipV="1">
            <a:off x="3849112" y="3242840"/>
            <a:ext cx="3223" cy="72399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Пряма сполучна лінія 61"/>
          <p:cNvCxnSpPr/>
          <p:nvPr/>
        </p:nvCxnSpPr>
        <p:spPr>
          <a:xfrm flipV="1">
            <a:off x="3641682" y="3960822"/>
            <a:ext cx="202723" cy="80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Пряма зі стрілкою 41"/>
          <p:cNvCxnSpPr/>
          <p:nvPr/>
        </p:nvCxnSpPr>
        <p:spPr>
          <a:xfrm flipH="1">
            <a:off x="6045081" y="3122807"/>
            <a:ext cx="31862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Пряма зі стрілкою 42"/>
          <p:cNvCxnSpPr/>
          <p:nvPr/>
        </p:nvCxnSpPr>
        <p:spPr>
          <a:xfrm flipH="1">
            <a:off x="6099499" y="2209532"/>
            <a:ext cx="2020431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Пряма сполучна лінія 43"/>
          <p:cNvCxnSpPr/>
          <p:nvPr/>
        </p:nvCxnSpPr>
        <p:spPr>
          <a:xfrm flipV="1">
            <a:off x="8142875" y="2209534"/>
            <a:ext cx="0" cy="92231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Пряма зі стрілкою 46"/>
          <p:cNvCxnSpPr/>
          <p:nvPr/>
        </p:nvCxnSpPr>
        <p:spPr>
          <a:xfrm>
            <a:off x="5084331" y="4176447"/>
            <a:ext cx="0" cy="3336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Пряма зі стрілкою 47"/>
          <p:cNvCxnSpPr/>
          <p:nvPr/>
        </p:nvCxnSpPr>
        <p:spPr>
          <a:xfrm flipV="1">
            <a:off x="5427268" y="4169947"/>
            <a:ext cx="0" cy="3293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Пряма зі стрілкою 49"/>
          <p:cNvCxnSpPr/>
          <p:nvPr/>
        </p:nvCxnSpPr>
        <p:spPr>
          <a:xfrm flipV="1">
            <a:off x="5355178" y="3410216"/>
            <a:ext cx="0" cy="171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Пряма зі стрілкою 51"/>
          <p:cNvCxnSpPr/>
          <p:nvPr/>
        </p:nvCxnSpPr>
        <p:spPr>
          <a:xfrm flipV="1">
            <a:off x="5354370" y="2636515"/>
            <a:ext cx="0" cy="171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Пряма сполучна лінія 63"/>
          <p:cNvCxnSpPr/>
          <p:nvPr/>
        </p:nvCxnSpPr>
        <p:spPr>
          <a:xfrm flipV="1">
            <a:off x="7931987" y="3150513"/>
            <a:ext cx="202723" cy="80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Пряма сполучна лінія 67"/>
          <p:cNvCxnSpPr/>
          <p:nvPr/>
        </p:nvCxnSpPr>
        <p:spPr>
          <a:xfrm flipH="1" flipV="1">
            <a:off x="8141028" y="3131213"/>
            <a:ext cx="3223" cy="72399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Пряма сполучна лінія 68"/>
          <p:cNvCxnSpPr/>
          <p:nvPr/>
        </p:nvCxnSpPr>
        <p:spPr>
          <a:xfrm flipV="1">
            <a:off x="7933598" y="3849195"/>
            <a:ext cx="202723" cy="80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34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15"/>
          <p:cNvSpPr/>
          <p:nvPr/>
        </p:nvSpPr>
        <p:spPr>
          <a:xfrm>
            <a:off x="0" y="-4548"/>
            <a:ext cx="91440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/>
              <a:t>Що </a:t>
            </a:r>
            <a:r>
              <a:rPr lang="uk-UA" sz="2800" smtClean="0"/>
              <a:t>зміниться в регулюванні?</a:t>
            </a:r>
            <a:endParaRPr lang="uk-UA" sz="2800"/>
          </a:p>
        </p:txBody>
      </p:sp>
      <p:sp>
        <p:nvSpPr>
          <p:cNvPr id="4" name="TextBox 3"/>
          <p:cNvSpPr txBox="1"/>
          <p:nvPr/>
        </p:nvSpPr>
        <p:spPr>
          <a:xfrm>
            <a:off x="5309100" y="2945422"/>
            <a:ext cx="38348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uk-UA" smtClean="0">
                <a:solidFill>
                  <a:schemeClr val="bg1">
                    <a:lumMod val="50000"/>
                  </a:schemeClr>
                </a:solidFill>
              </a:rPr>
              <a:t>Стандарти корпоративного управління </a:t>
            </a:r>
          </a:p>
          <a:p>
            <a:pPr>
              <a:buClr>
                <a:schemeClr val="bg1"/>
              </a:buClr>
            </a:pPr>
            <a:endParaRPr lang="uk-UA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chemeClr val="bg1"/>
              </a:buClr>
            </a:pPr>
            <a:r>
              <a:rPr lang="uk-UA" smtClean="0">
                <a:solidFill>
                  <a:schemeClr val="bg1">
                    <a:lumMod val="50000"/>
                  </a:schemeClr>
                </a:solidFill>
              </a:rPr>
              <a:t>Запровадження інституту рекомендацій та висвітлення найкращих практик на ринках капіталу за принципом "виконуй або поясни чому не виконуєш"</a:t>
            </a:r>
          </a:p>
          <a:p>
            <a:pPr>
              <a:buClr>
                <a:schemeClr val="bg1"/>
              </a:buClr>
            </a:pPr>
            <a:endParaRPr lang="uk-UA" b="1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chemeClr val="bg1"/>
              </a:buClr>
            </a:pPr>
            <a:r>
              <a:rPr lang="uk-UA" smtClean="0">
                <a:solidFill>
                  <a:schemeClr val="bg1">
                    <a:lumMod val="50000"/>
                  </a:schemeClr>
                </a:solidFill>
              </a:rPr>
              <a:t>Ризик-орієнтований підхід: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uk-UA" sz="1400" smtClean="0">
                <a:solidFill>
                  <a:schemeClr val="bg1">
                    <a:lumMod val="50000"/>
                  </a:schemeClr>
                </a:solidFill>
              </a:rPr>
              <a:t>оцінка ризику ліквідності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uk-UA" sz="1400" smtClean="0">
                <a:solidFill>
                  <a:schemeClr val="bg1">
                    <a:lumMod val="50000"/>
                  </a:schemeClr>
                </a:solidFill>
              </a:rPr>
              <a:t>зменшення операційного ризику</a:t>
            </a:r>
            <a:endParaRPr lang="uk-UA" smtClean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uk-UA" sz="1400" smtClean="0">
                <a:solidFill>
                  <a:schemeClr val="bg1">
                    <a:lumMod val="50000"/>
                  </a:schemeClr>
                </a:solidFill>
              </a:rPr>
              <a:t>оцінка колективної придатності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uk-UA" sz="1400" smtClean="0">
                <a:solidFill>
                  <a:schemeClr val="bg1">
                    <a:lumMod val="50000"/>
                  </a:schemeClr>
                </a:solidFill>
              </a:rPr>
              <a:t>оцінка органів управління </a:t>
            </a:r>
          </a:p>
          <a:p>
            <a:pPr>
              <a:buClr>
                <a:srgbClr val="5E49A1"/>
              </a:buClr>
            </a:pPr>
            <a:endParaRPr lang="uk-UA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4673" y="2909481"/>
            <a:ext cx="36473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385D0"/>
              </a:buClr>
            </a:pPr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Немає стандартів корпоративного управління для професійних учасників</a:t>
            </a:r>
          </a:p>
          <a:p>
            <a:pPr>
              <a:buClr>
                <a:srgbClr val="0385D0"/>
              </a:buClr>
            </a:pPr>
            <a:endParaRPr lang="uk-UA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0385D0"/>
              </a:buClr>
            </a:pPr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Формальне </a:t>
            </a:r>
            <a:r>
              <a:rPr lang="uk-UA" dirty="0">
                <a:solidFill>
                  <a:schemeClr val="bg1">
                    <a:lumMod val="50000"/>
                  </a:schemeClr>
                </a:solidFill>
              </a:rPr>
              <a:t>дотримання регуляторних вимог, встановлених на незначному рівні </a:t>
            </a:r>
            <a:endParaRPr lang="uk-UA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0385D0"/>
              </a:buClr>
            </a:pPr>
            <a:endParaRPr lang="uk-UA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0385D0"/>
              </a:buClr>
            </a:pPr>
            <a:endParaRPr lang="uk-UA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0385D0"/>
              </a:buClr>
            </a:pPr>
            <a:r>
              <a:rPr lang="uk-UA" dirty="0" err="1" smtClean="0">
                <a:solidFill>
                  <a:schemeClr val="bg1">
                    <a:lumMod val="50000"/>
                  </a:schemeClr>
                </a:solidFill>
              </a:rPr>
              <a:t>Пруденційні</a:t>
            </a:r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uk-UA" dirty="0">
                <a:solidFill>
                  <a:schemeClr val="bg1">
                    <a:lumMod val="50000"/>
                  </a:schemeClr>
                </a:solidFill>
              </a:rPr>
              <a:t>нормативи не містять показників якості управління </a:t>
            </a:r>
          </a:p>
          <a:p>
            <a:pPr>
              <a:buClr>
                <a:srgbClr val="0385D0"/>
              </a:buClr>
            </a:pPr>
            <a:endParaRPr lang="uk-UA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0385D0"/>
              </a:buClr>
            </a:pPr>
            <a:endParaRPr lang="uk-UA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01" y="3967272"/>
            <a:ext cx="720000" cy="7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922" y="5432872"/>
            <a:ext cx="720000" cy="720000"/>
          </a:xfrm>
          <a:prstGeom prst="rect">
            <a:avLst/>
          </a:prstGeom>
        </p:spPr>
      </p:pic>
      <p:sp>
        <p:nvSpPr>
          <p:cNvPr id="17" name="Округлений прямокутник 16"/>
          <p:cNvSpPr/>
          <p:nvPr/>
        </p:nvSpPr>
        <p:spPr>
          <a:xfrm>
            <a:off x="0" y="1953266"/>
            <a:ext cx="9144000" cy="567789"/>
          </a:xfrm>
          <a:prstGeom prst="roundRect">
            <a:avLst/>
          </a:prstGeom>
          <a:solidFill>
            <a:srgbClr val="2E5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TextBox 17"/>
          <p:cNvSpPr txBox="1"/>
          <p:nvPr/>
        </p:nvSpPr>
        <p:spPr>
          <a:xfrm>
            <a:off x="300336" y="2074585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smtClean="0"/>
              <a:t>Було:</a:t>
            </a:r>
            <a:endParaRPr lang="uk-UA" sz="2000"/>
          </a:p>
        </p:txBody>
      </p:sp>
      <p:sp>
        <p:nvSpPr>
          <p:cNvPr id="19" name="TextBox 18"/>
          <p:cNvSpPr txBox="1"/>
          <p:nvPr/>
        </p:nvSpPr>
        <p:spPr>
          <a:xfrm>
            <a:off x="4637843" y="2074585"/>
            <a:ext cx="3958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smtClean="0"/>
              <a:t>Стане:</a:t>
            </a:r>
            <a:endParaRPr lang="uk-UA" sz="2000"/>
          </a:p>
        </p:txBody>
      </p:sp>
      <p:sp>
        <p:nvSpPr>
          <p:cNvPr id="20" name="Овал 19"/>
          <p:cNvSpPr/>
          <p:nvPr/>
        </p:nvSpPr>
        <p:spPr>
          <a:xfrm>
            <a:off x="6396444" y="1220335"/>
            <a:ext cx="1570383" cy="1570383"/>
          </a:xfrm>
          <a:prstGeom prst="ellipse">
            <a:avLst/>
          </a:prstGeom>
          <a:solidFill>
            <a:schemeClr val="tx1"/>
          </a:solidFill>
          <a:ln>
            <a:solidFill>
              <a:srgbClr val="2E52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вал 20"/>
          <p:cNvSpPr/>
          <p:nvPr/>
        </p:nvSpPr>
        <p:spPr>
          <a:xfrm>
            <a:off x="1977887" y="1211167"/>
            <a:ext cx="1570383" cy="1570383"/>
          </a:xfrm>
          <a:prstGeom prst="ellipse">
            <a:avLst/>
          </a:prstGeom>
          <a:solidFill>
            <a:schemeClr val="tx1"/>
          </a:solidFill>
          <a:ln>
            <a:solidFill>
              <a:srgbClr val="2E52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Picture 53" descr="Результат пошуку зображень за запитом &quot;new tag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8138">
            <a:off x="7786418" y="2366598"/>
            <a:ext cx="77015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6" y="4138503"/>
            <a:ext cx="720000" cy="72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70" y="1298278"/>
            <a:ext cx="1260000" cy="12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635" y="1409710"/>
            <a:ext cx="1224000" cy="122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6" y="3033203"/>
            <a:ext cx="720000" cy="72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922" y="2988695"/>
            <a:ext cx="720000" cy="72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5" y="5432872"/>
            <a:ext cx="720000" cy="720000"/>
          </a:xfrm>
          <a:prstGeom prst="rect">
            <a:avLst/>
          </a:prstGeom>
        </p:spPr>
      </p:pic>
      <p:cxnSp>
        <p:nvCxnSpPr>
          <p:cNvPr id="24" name="Пряма сполучна лінія 23"/>
          <p:cNvCxnSpPr/>
          <p:nvPr/>
        </p:nvCxnSpPr>
        <p:spPr>
          <a:xfrm>
            <a:off x="4572000" y="2034186"/>
            <a:ext cx="0" cy="4652364"/>
          </a:xfrm>
          <a:prstGeom prst="line">
            <a:avLst/>
          </a:prstGeom>
          <a:ln>
            <a:solidFill>
              <a:srgbClr val="2E527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66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15"/>
          <p:cNvSpPr/>
          <p:nvPr/>
        </p:nvSpPr>
        <p:spPr>
          <a:xfrm>
            <a:off x="0" y="-4548"/>
            <a:ext cx="91440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smtClean="0"/>
              <a:t>Як оцінити ефективність корпоративного управління?</a:t>
            </a:r>
            <a:endParaRPr lang="uk-UA" sz="2800"/>
          </a:p>
        </p:txBody>
      </p:sp>
      <p:cxnSp>
        <p:nvCxnSpPr>
          <p:cNvPr id="42" name="Пряма сполучна лінія 41"/>
          <p:cNvCxnSpPr/>
          <p:nvPr/>
        </p:nvCxnSpPr>
        <p:spPr>
          <a:xfrm>
            <a:off x="6059156" y="2046573"/>
            <a:ext cx="0" cy="4722137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659913" y="1277124"/>
            <a:ext cx="1570383" cy="1570383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22"/>
          <p:cNvSpPr/>
          <p:nvPr/>
        </p:nvSpPr>
        <p:spPr>
          <a:xfrm>
            <a:off x="3786809" y="1277124"/>
            <a:ext cx="1570383" cy="1570383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/>
          <p:cNvSpPr/>
          <p:nvPr/>
        </p:nvSpPr>
        <p:spPr>
          <a:xfrm>
            <a:off x="6913704" y="1261382"/>
            <a:ext cx="1570383" cy="1570383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0" y="1621675"/>
            <a:ext cx="9144000" cy="612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698788" y="1546286"/>
            <a:ext cx="14867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/>
              <a:t>Оцінка пруденційних заходів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08809" y="1540592"/>
            <a:ext cx="1326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/>
              <a:t>Оцінка колективної </a:t>
            </a:r>
            <a:r>
              <a:rPr lang="uk-UA" sz="1400" b="1" smtClean="0"/>
              <a:t>придатності</a:t>
            </a:r>
            <a:endParaRPr lang="uk-UA" sz="1400" b="1"/>
          </a:p>
        </p:txBody>
      </p:sp>
      <p:sp>
        <p:nvSpPr>
          <p:cNvPr id="39" name="TextBox 38"/>
          <p:cNvSpPr txBox="1"/>
          <p:nvPr/>
        </p:nvSpPr>
        <p:spPr>
          <a:xfrm>
            <a:off x="7071726" y="1543895"/>
            <a:ext cx="1326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/>
              <a:t>Оцінка органів управління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05" y="2150298"/>
            <a:ext cx="720000" cy="7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72" y="2230250"/>
            <a:ext cx="540000" cy="5400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51209" y="2887682"/>
            <a:ext cx="290397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uk-UA" sz="1600" dirty="0" smtClean="0">
                <a:solidFill>
                  <a:schemeClr val="bg1">
                    <a:lumMod val="50000"/>
                  </a:schemeClr>
                </a:solidFill>
              </a:rPr>
              <a:t>Оцінка регулятором ризику ліквідності, операційного ризику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uk-UA" sz="1600" dirty="0" smtClean="0">
                <a:solidFill>
                  <a:schemeClr val="bg1">
                    <a:lumMod val="50000"/>
                  </a:schemeClr>
                </a:solidFill>
              </a:rPr>
              <a:t>Моніторинг та оцінка нагляду, удосконалення нормативів та показників для мінімізації ризиків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uk-UA" sz="1600" dirty="0" smtClean="0">
                <a:solidFill>
                  <a:schemeClr val="bg1">
                    <a:lumMod val="50000"/>
                  </a:schemeClr>
                </a:solidFill>
              </a:rPr>
              <a:t>Вимоги до елементів системи корпоративного управління на етапі отримання ліцензії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55183" y="2883668"/>
            <a:ext cx="29944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uk-UA" sz="1600" smtClean="0">
                <a:solidFill>
                  <a:schemeClr val="bg1">
                    <a:lumMod val="50000"/>
                  </a:schemeClr>
                </a:solidFill>
              </a:rPr>
              <a:t>Нове поняття </a:t>
            </a:r>
            <a:r>
              <a:rPr lang="uk-UA" sz="1600">
                <a:solidFill>
                  <a:schemeClr val="bg1">
                    <a:lumMod val="50000"/>
                  </a:schemeClr>
                </a:solidFill>
              </a:rPr>
              <a:t>“оцінки колективної </a:t>
            </a:r>
            <a:r>
              <a:rPr lang="uk-UA" sz="1600" smtClean="0">
                <a:solidFill>
                  <a:schemeClr val="bg1">
                    <a:lumMod val="50000"/>
                  </a:schemeClr>
                </a:solidFill>
              </a:rPr>
              <a:t>придатності” – орган  управління повинен мати адекватні (</a:t>
            </a:r>
            <a:r>
              <a:rPr lang="uk-UA" sz="1600" err="1" smtClean="0">
                <a:solidFill>
                  <a:schemeClr val="bg1">
                    <a:lumMod val="50000"/>
                  </a:schemeClr>
                </a:solidFill>
              </a:rPr>
              <a:t>adequate</a:t>
            </a:r>
            <a:r>
              <a:rPr lang="uk-UA" sz="1600" smtClean="0">
                <a:solidFill>
                  <a:schemeClr val="bg1">
                    <a:lumMod val="50000"/>
                  </a:schemeClr>
                </a:solidFill>
              </a:rPr>
              <a:t>) спільні знання, навички та досвід для розуміння діяльності установи та оцінки її ризиків</a:t>
            </a:r>
            <a:endParaRPr lang="uk-UA" sz="16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2" name="Picture 53" descr="Результат пошуку зображень за запитом &quot;new tag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2286">
            <a:off x="5129174" y="2457626"/>
            <a:ext cx="77015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3" descr="Результат пошуку зображень за запитом &quot;new tag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2286">
            <a:off x="2003300" y="2398226"/>
            <a:ext cx="77015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834" y="2309064"/>
            <a:ext cx="540000" cy="5400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059156" y="2831765"/>
            <a:ext cx="31853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uk-UA" sz="1600" smtClean="0">
                <a:solidFill>
                  <a:schemeClr val="bg1">
                    <a:lumMod val="50000"/>
                  </a:schemeClr>
                </a:solidFill>
              </a:rPr>
              <a:t>Наглядова рада або Рада професійного учасника ринків капіталу  щороку повинна готувати </a:t>
            </a:r>
            <a:r>
              <a:rPr lang="uk-UA" sz="1600" b="1" smtClean="0">
                <a:solidFill>
                  <a:schemeClr val="bg1">
                    <a:lumMod val="50000"/>
                  </a:schemeClr>
                </a:solidFill>
              </a:rPr>
              <a:t>звіт</a:t>
            </a:r>
            <a:r>
              <a:rPr lang="uk-UA" sz="1600" smtClean="0">
                <a:solidFill>
                  <a:schemeClr val="bg1">
                    <a:lumMod val="50000"/>
                  </a:schemeClr>
                </a:solidFill>
              </a:rPr>
              <a:t> про свою роботу, що включає </a:t>
            </a:r>
            <a:r>
              <a:rPr lang="uk-UA" sz="1600" b="1" smtClean="0">
                <a:solidFill>
                  <a:schemeClr val="bg1">
                    <a:lumMod val="50000"/>
                  </a:schemeClr>
                </a:solidFill>
              </a:rPr>
              <a:t>оцінку</a:t>
            </a:r>
            <a:r>
              <a:rPr lang="uk-UA" sz="1600" smtClean="0"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pPr marL="100013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uk-UA" sz="1600" smtClean="0">
                <a:solidFill>
                  <a:schemeClr val="bg1">
                    <a:lumMod val="50000"/>
                  </a:schemeClr>
                </a:solidFill>
              </a:rPr>
              <a:t>складу ради</a:t>
            </a:r>
          </a:p>
          <a:p>
            <a:pPr marL="100013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uk-UA" sz="1600" smtClean="0">
                <a:solidFill>
                  <a:schemeClr val="bg1">
                    <a:lumMod val="50000"/>
                  </a:schemeClr>
                </a:solidFill>
              </a:rPr>
              <a:t>її структури</a:t>
            </a:r>
          </a:p>
          <a:p>
            <a:pPr marL="100013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uk-UA" sz="1600" smtClean="0">
                <a:solidFill>
                  <a:schemeClr val="bg1">
                    <a:lumMod val="50000"/>
                  </a:schemeClr>
                </a:solidFill>
              </a:rPr>
              <a:t>діяльності </a:t>
            </a:r>
          </a:p>
          <a:p>
            <a:pPr marL="100013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uk-UA" sz="1600" smtClean="0">
                <a:solidFill>
                  <a:schemeClr val="bg1">
                    <a:lumMod val="50000"/>
                  </a:schemeClr>
                </a:solidFill>
              </a:rPr>
              <a:t>компетентності та ефективності кожного члена</a:t>
            </a:r>
          </a:p>
          <a:p>
            <a:pPr marL="100013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uk-UA" sz="1600" smtClean="0">
                <a:solidFill>
                  <a:schemeClr val="bg1">
                    <a:lumMod val="50000"/>
                  </a:schemeClr>
                </a:solidFill>
              </a:rPr>
              <a:t>незалежності членів</a:t>
            </a:r>
          </a:p>
          <a:p>
            <a:pPr marL="100013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uk-UA" sz="1600" smtClean="0">
                <a:solidFill>
                  <a:schemeClr val="bg1">
                    <a:lumMod val="50000"/>
                  </a:schemeClr>
                </a:solidFill>
              </a:rPr>
              <a:t>компетентності та ефективності кожного з комітетів</a:t>
            </a:r>
          </a:p>
          <a:p>
            <a:pPr marL="100013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uk-UA" sz="1600" smtClean="0">
                <a:solidFill>
                  <a:schemeClr val="bg1">
                    <a:lumMod val="50000"/>
                  </a:schemeClr>
                </a:solidFill>
              </a:rPr>
              <a:t>виконання радою поставлених цілей 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uk-UA" sz="160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uk-UA" sz="16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8" name="Пряма сполучна лінія 47"/>
          <p:cNvCxnSpPr/>
          <p:nvPr/>
        </p:nvCxnSpPr>
        <p:spPr>
          <a:xfrm>
            <a:off x="3036277" y="2046573"/>
            <a:ext cx="0" cy="4722137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53" descr="Результат пошуку зображень за запитом &quot;new tag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2286">
            <a:off x="8269494" y="2457627"/>
            <a:ext cx="77015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47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547" y="3685112"/>
            <a:ext cx="3348000" cy="334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547" y="762904"/>
            <a:ext cx="3348000" cy="3348000"/>
          </a:xfrm>
          <a:prstGeom prst="rect">
            <a:avLst/>
          </a:prstGeom>
        </p:spPr>
      </p:pic>
      <p:sp>
        <p:nvSpPr>
          <p:cNvPr id="59" name="Прямоугольник 15"/>
          <p:cNvSpPr/>
          <p:nvPr/>
        </p:nvSpPr>
        <p:spPr>
          <a:xfrm>
            <a:off x="0" y="-4548"/>
            <a:ext cx="91440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Яка інформація стане доступною?</a:t>
            </a:r>
            <a:endParaRPr lang="uk-UA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810201" y="4534337"/>
            <a:ext cx="298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chemeClr val="bg1">
                    <a:lumMod val="50000"/>
                  </a:schemeClr>
                </a:solidFill>
              </a:rPr>
              <a:t>На власному веб-сайті учасника ринку: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Звіт про корпоративне управління,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Інформація про управління ризиками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Доступ має бути безоплатним та доступним для перегляду, друкування або скачування</a:t>
            </a:r>
            <a:endParaRPr lang="uk-UA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259" y="196788"/>
            <a:ext cx="5469323" cy="5469323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810201" y="1718755"/>
            <a:ext cx="298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chemeClr val="bg1">
                    <a:lumMod val="50000"/>
                  </a:schemeClr>
                </a:solidFill>
              </a:rPr>
              <a:t>На офіційному сайті НКЦПФР: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Щоквартальне </a:t>
            </a:r>
            <a:r>
              <a:rPr lang="uk-UA" sz="1400" dirty="0">
                <a:solidFill>
                  <a:schemeClr val="bg1">
                    <a:lumMod val="50000"/>
                  </a:schemeClr>
                </a:solidFill>
              </a:rPr>
              <a:t>розкриття структури власності профучасників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chemeClr val="bg1">
                    <a:lumMod val="50000"/>
                  </a:schemeClr>
                </a:solidFill>
              </a:rPr>
              <a:t>Перелік узгоджених посадових осіб та осіб, що здійснюють управлінські функції  профучасників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4335" y="1292383"/>
            <a:ext cx="451495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chemeClr val="bg1">
                    <a:lumMod val="50000"/>
                  </a:schemeClr>
                </a:solidFill>
              </a:rPr>
              <a:t>Загальні вимоги: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Стан та діяльність учасника ринку капіталу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Структура власності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Склад посадових осіб та осіб, що здійснюють управлінські функції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Обов’язкове оприлюднення фінансових результатів та аналітичної інформації про оцінку ризиків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Обов'язкове оприлюднення інформації щодо систем внутрішнього управління та управління ризиками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Обов'язкове затвердження на внутрішньому рівні положення щодо політики розкриття інформації</a:t>
            </a:r>
            <a:endParaRPr lang="uk-UA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6889" y="5114199"/>
            <a:ext cx="475051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chemeClr val="accent6">
                    <a:lumMod val="75000"/>
                  </a:schemeClr>
                </a:solidFill>
              </a:rPr>
              <a:t>Інституційні інвестори розкривають: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Політику корпоративного управління відносно інвестицій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Політику голосування та процедури прийняття рішень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Результати  голосування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Як вирішується конфлікт інтересів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Структуру винагороди за управління активами </a:t>
            </a:r>
            <a:endParaRPr lang="uk-UA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1" name="Пряма сполучна лінія 50"/>
          <p:cNvCxnSpPr/>
          <p:nvPr/>
        </p:nvCxnSpPr>
        <p:spPr>
          <a:xfrm rot="16200000">
            <a:off x="2567031" y="2563366"/>
            <a:ext cx="0" cy="4927638"/>
          </a:xfrm>
          <a:prstGeom prst="line">
            <a:avLst/>
          </a:prstGeom>
          <a:ln>
            <a:solidFill>
              <a:srgbClr val="1DAC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трілка вправо 33"/>
          <p:cNvSpPr/>
          <p:nvPr/>
        </p:nvSpPr>
        <p:spPr>
          <a:xfrm>
            <a:off x="5009464" y="2169496"/>
            <a:ext cx="528506" cy="8137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Стрілка вправо 52"/>
          <p:cNvSpPr/>
          <p:nvPr/>
        </p:nvSpPr>
        <p:spPr>
          <a:xfrm rot="1893489">
            <a:off x="5009464" y="3700163"/>
            <a:ext cx="528506" cy="8137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8" name="Picture 4" descr="Image result for нкцпф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345" y="1246636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48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15"/>
          <p:cNvSpPr/>
          <p:nvPr/>
        </p:nvSpPr>
        <p:spPr>
          <a:xfrm>
            <a:off x="0" y="-4548"/>
            <a:ext cx="91440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smtClean="0"/>
              <a:t>Як буде втілюватись концепція?</a:t>
            </a:r>
            <a:endParaRPr lang="uk-UA" sz="2800"/>
          </a:p>
        </p:txBody>
      </p:sp>
      <p:sp>
        <p:nvSpPr>
          <p:cNvPr id="4" name="TextBox 3"/>
          <p:cNvSpPr txBox="1"/>
          <p:nvPr/>
        </p:nvSpPr>
        <p:spPr>
          <a:xfrm>
            <a:off x="4572000" y="2862470"/>
            <a:ext cx="4462943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D7A"/>
              </a:buClr>
            </a:pPr>
            <a:r>
              <a:rPr lang="uk-UA" sz="1300" dirty="0" smtClean="0">
                <a:solidFill>
                  <a:schemeClr val="bg1">
                    <a:lumMod val="50000"/>
                  </a:schemeClr>
                </a:solidFill>
              </a:rPr>
              <a:t>Підготовка та затвердження законодавчих та нормативно-правових актів та методичних рекомендацій:</a:t>
            </a:r>
          </a:p>
          <a:p>
            <a:pPr>
              <a:buClr>
                <a:srgbClr val="007D7A"/>
              </a:buClr>
            </a:pPr>
            <a:endParaRPr lang="uk-UA" sz="13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50837" indent="-171450">
              <a:buClr>
                <a:srgbClr val="007D7A"/>
              </a:buClr>
              <a:buSzPct val="105000"/>
              <a:buFont typeface="Wingdings" panose="05000000000000000000" pitchFamily="2" charset="2"/>
              <a:buChar char="§"/>
            </a:pPr>
            <a:r>
              <a:rPr lang="uk-UA" sz="1300" dirty="0" smtClean="0">
                <a:solidFill>
                  <a:schemeClr val="bg1">
                    <a:lumMod val="50000"/>
                  </a:schemeClr>
                </a:solidFill>
              </a:rPr>
              <a:t>Перегляд ліцензійних вимог</a:t>
            </a:r>
          </a:p>
          <a:p>
            <a:pPr marL="350837" indent="-171450">
              <a:buClr>
                <a:srgbClr val="007D7A"/>
              </a:buClr>
              <a:buSzPct val="105000"/>
              <a:buFont typeface="Wingdings" panose="05000000000000000000" pitchFamily="2" charset="2"/>
              <a:buChar char="§"/>
            </a:pPr>
            <a:r>
              <a:rPr lang="uk-UA" sz="1300" dirty="0" smtClean="0">
                <a:solidFill>
                  <a:schemeClr val="bg1">
                    <a:lumMod val="50000"/>
                  </a:schemeClr>
                </a:solidFill>
              </a:rPr>
              <a:t>Вимоги до ризик-менеджменту</a:t>
            </a:r>
          </a:p>
          <a:p>
            <a:pPr marL="350837" indent="-171450">
              <a:buClr>
                <a:srgbClr val="007D7A"/>
              </a:buClr>
              <a:buSzPct val="105000"/>
              <a:buFont typeface="Wingdings" panose="05000000000000000000" pitchFamily="2" charset="2"/>
              <a:buChar char="§"/>
            </a:pPr>
            <a:r>
              <a:rPr lang="uk-UA" sz="1300" dirty="0" smtClean="0">
                <a:solidFill>
                  <a:schemeClr val="bg1">
                    <a:lumMod val="50000"/>
                  </a:schemeClr>
                </a:solidFill>
              </a:rPr>
              <a:t>Впровадження спрощеної та повної моделі корпоративного управління</a:t>
            </a:r>
          </a:p>
          <a:p>
            <a:pPr marL="350837" indent="-171450">
              <a:buClr>
                <a:srgbClr val="007D7A"/>
              </a:buClr>
              <a:buSzPct val="105000"/>
              <a:buFont typeface="Wingdings" panose="05000000000000000000" pitchFamily="2" charset="2"/>
              <a:buChar char="§"/>
            </a:pPr>
            <a:r>
              <a:rPr lang="uk-UA" sz="1300" dirty="0" smtClean="0">
                <a:solidFill>
                  <a:schemeClr val="bg1">
                    <a:lumMod val="50000"/>
                  </a:schemeClr>
                </a:solidFill>
              </a:rPr>
              <a:t>Нагляд за системно-важливими учасниками</a:t>
            </a:r>
          </a:p>
          <a:p>
            <a:pPr marL="350837" indent="-171450">
              <a:buClr>
                <a:srgbClr val="007D7A"/>
              </a:buClr>
              <a:buSzPct val="105000"/>
              <a:buFont typeface="Wingdings" panose="05000000000000000000" pitchFamily="2" charset="2"/>
              <a:buChar char="§"/>
            </a:pPr>
            <a:r>
              <a:rPr lang="uk-UA" sz="1300" dirty="0" smtClean="0">
                <a:solidFill>
                  <a:schemeClr val="bg1">
                    <a:lumMod val="50000"/>
                  </a:schemeClr>
                </a:solidFill>
              </a:rPr>
              <a:t>Оцінювання профучасників</a:t>
            </a:r>
          </a:p>
          <a:p>
            <a:pPr marL="350837" indent="-171450">
              <a:buClr>
                <a:srgbClr val="007D7A"/>
              </a:buClr>
              <a:buSzPct val="105000"/>
              <a:buFont typeface="Wingdings" panose="05000000000000000000" pitchFamily="2" charset="2"/>
              <a:buChar char="§"/>
            </a:pPr>
            <a:r>
              <a:rPr lang="uk-UA" sz="1300" dirty="0" smtClean="0">
                <a:solidFill>
                  <a:schemeClr val="bg1">
                    <a:lumMod val="50000"/>
                  </a:schemeClr>
                </a:solidFill>
              </a:rPr>
              <a:t>Професійні вимоги до посадових осіб та керівників функцій аудиту, контролю, ризик-менеджменту, комплаєнс</a:t>
            </a:r>
          </a:p>
          <a:p>
            <a:pPr marL="350837" indent="-171450">
              <a:buClr>
                <a:srgbClr val="007D7A"/>
              </a:buClr>
              <a:buSzPct val="105000"/>
              <a:buFont typeface="Wingdings" panose="05000000000000000000" pitchFamily="2" charset="2"/>
              <a:buChar char="§"/>
            </a:pPr>
            <a:r>
              <a:rPr lang="uk-UA" sz="1300" dirty="0" smtClean="0">
                <a:solidFill>
                  <a:schemeClr val="bg1">
                    <a:lumMod val="50000"/>
                  </a:schemeClr>
                </a:solidFill>
              </a:rPr>
              <a:t>Розкриття інформації для некваліфікованих інвесторів</a:t>
            </a:r>
          </a:p>
          <a:p>
            <a:pPr marL="350837" indent="-171450">
              <a:buClr>
                <a:srgbClr val="007D7A"/>
              </a:buClr>
              <a:buSzPct val="105000"/>
              <a:buFont typeface="Wingdings" panose="05000000000000000000" pitchFamily="2" charset="2"/>
              <a:buChar char="§"/>
            </a:pPr>
            <a:r>
              <a:rPr lang="uk-UA" sz="1300" dirty="0" smtClean="0">
                <a:solidFill>
                  <a:schemeClr val="bg1">
                    <a:lumMod val="50000"/>
                  </a:schemeClr>
                </a:solidFill>
              </a:rPr>
              <a:t>Кодекси корпоративного управління, поведінки, ділової практики для профучасників ринків капіталу</a:t>
            </a:r>
          </a:p>
          <a:p>
            <a:pPr marL="350837" indent="-171450">
              <a:buClr>
                <a:srgbClr val="007D7A"/>
              </a:buClr>
              <a:buSzPct val="105000"/>
              <a:buFont typeface="Wingdings" panose="05000000000000000000" pitchFamily="2" charset="2"/>
              <a:buChar char="§"/>
            </a:pPr>
            <a:r>
              <a:rPr lang="uk-UA" sz="1300" dirty="0" smtClean="0">
                <a:solidFill>
                  <a:schemeClr val="bg1">
                    <a:lumMod val="50000"/>
                  </a:schemeClr>
                </a:solidFill>
              </a:rPr>
              <a:t>Видання НКЦПФР методичних рекомендацій </a:t>
            </a:r>
          </a:p>
          <a:p>
            <a:pPr marL="350837" indent="-171450">
              <a:buClr>
                <a:srgbClr val="007D7A"/>
              </a:buClr>
              <a:buSzPct val="105000"/>
              <a:buFont typeface="Wingdings" panose="05000000000000000000" pitchFamily="2" charset="2"/>
              <a:buChar char="§"/>
            </a:pPr>
            <a:r>
              <a:rPr lang="uk-UA" sz="1300" dirty="0" smtClean="0">
                <a:solidFill>
                  <a:schemeClr val="bg1">
                    <a:lumMod val="50000"/>
                  </a:schemeClr>
                </a:solidFill>
              </a:rPr>
              <a:t>Щорічна оцінка ефективності членів виконавчого органу та членів наглядової ради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965" y="2862470"/>
            <a:ext cx="4403035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D7A"/>
              </a:buClr>
              <a:buSzPct val="105000"/>
              <a:buFont typeface="Wingdings" panose="05000000000000000000" pitchFamily="2" charset="2"/>
              <a:buChar char="§"/>
            </a:pPr>
            <a:r>
              <a:rPr lang="uk-UA" sz="1300" dirty="0">
                <a:solidFill>
                  <a:schemeClr val="bg1">
                    <a:lumMod val="50000"/>
                  </a:schemeClr>
                </a:solidFill>
              </a:rPr>
              <a:t>Підготовка нормативно-правових актів та методичних </a:t>
            </a:r>
            <a:r>
              <a:rPr lang="uk-UA" sz="1300" dirty="0" smtClean="0">
                <a:solidFill>
                  <a:schemeClr val="bg1">
                    <a:lumMod val="50000"/>
                  </a:schemeClr>
                </a:solidFill>
              </a:rPr>
              <a:t>рекомендацій</a:t>
            </a:r>
          </a:p>
          <a:p>
            <a:pPr marL="342900" indent="-342900">
              <a:buClr>
                <a:srgbClr val="007D7A"/>
              </a:buClr>
              <a:buSzPct val="105000"/>
              <a:buFont typeface="Wingdings" panose="05000000000000000000" pitchFamily="2" charset="2"/>
              <a:buChar char="§"/>
            </a:pPr>
            <a:endParaRPr lang="uk-UA" sz="13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007D7A"/>
              </a:buClr>
              <a:buSzPct val="105000"/>
              <a:buFont typeface="Wingdings" panose="05000000000000000000" pitchFamily="2" charset="2"/>
              <a:buChar char="§"/>
            </a:pPr>
            <a:r>
              <a:rPr lang="uk-UA" sz="1300" dirty="0" smtClean="0">
                <a:solidFill>
                  <a:schemeClr val="bg1">
                    <a:lumMod val="50000"/>
                  </a:schemeClr>
                </a:solidFill>
              </a:rPr>
              <a:t>Встановлення вимог та затвердження стандартів корпоративного управління</a:t>
            </a:r>
          </a:p>
          <a:p>
            <a:pPr marL="342900" indent="-342900">
              <a:buClr>
                <a:srgbClr val="007D7A"/>
              </a:buClr>
              <a:buSzPct val="105000"/>
              <a:buFont typeface="Wingdings" panose="05000000000000000000" pitchFamily="2" charset="2"/>
              <a:buChar char="§"/>
            </a:pPr>
            <a:endParaRPr lang="uk-UA" sz="13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007D7A"/>
              </a:buClr>
              <a:buSzPct val="105000"/>
              <a:buFont typeface="Wingdings" panose="05000000000000000000" pitchFamily="2" charset="2"/>
              <a:buChar char="§"/>
            </a:pPr>
            <a:r>
              <a:rPr lang="uk-UA" sz="1300" dirty="0" smtClean="0">
                <a:solidFill>
                  <a:schemeClr val="bg1">
                    <a:lumMod val="50000"/>
                  </a:schemeClr>
                </a:solidFill>
              </a:rPr>
              <a:t>Посилення відповідальності аудиторів</a:t>
            </a:r>
          </a:p>
          <a:p>
            <a:pPr marL="342900" indent="-342900">
              <a:buClr>
                <a:srgbClr val="007D7A"/>
              </a:buClr>
              <a:buSzPct val="105000"/>
              <a:buFont typeface="Wingdings" panose="05000000000000000000" pitchFamily="2" charset="2"/>
              <a:buChar char="§"/>
            </a:pPr>
            <a:endParaRPr lang="uk-UA" sz="13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007D7A"/>
              </a:buClr>
              <a:buSzPct val="105000"/>
              <a:buFont typeface="Wingdings" panose="05000000000000000000" pitchFamily="2" charset="2"/>
              <a:buChar char="§"/>
            </a:pPr>
            <a:r>
              <a:rPr lang="uk-UA" sz="1300" dirty="0" smtClean="0">
                <a:solidFill>
                  <a:schemeClr val="bg1">
                    <a:lumMod val="50000"/>
                  </a:schemeClr>
                </a:solidFill>
              </a:rPr>
              <a:t>Уніфікація ліцензійних умов</a:t>
            </a:r>
          </a:p>
          <a:p>
            <a:pPr marL="342900" indent="-342900">
              <a:buClr>
                <a:srgbClr val="007D7A"/>
              </a:buClr>
              <a:buSzPct val="105000"/>
              <a:buFont typeface="Wingdings" panose="05000000000000000000" pitchFamily="2" charset="2"/>
              <a:buChar char="§"/>
            </a:pPr>
            <a:endParaRPr lang="uk-UA" sz="13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007D7A"/>
              </a:buClr>
              <a:buSzPct val="105000"/>
              <a:buFont typeface="Wingdings" panose="05000000000000000000" pitchFamily="2" charset="2"/>
              <a:buChar char="§"/>
            </a:pPr>
            <a:r>
              <a:rPr lang="uk-UA" sz="1300" dirty="0" smtClean="0">
                <a:solidFill>
                  <a:schemeClr val="bg1">
                    <a:lumMod val="50000"/>
                  </a:schemeClr>
                </a:solidFill>
              </a:rPr>
              <a:t>Зміни в пруденційному нагляді, запровадження оцінки якості систем управління</a:t>
            </a:r>
          </a:p>
          <a:p>
            <a:pPr marL="342900" indent="-342900">
              <a:buClr>
                <a:srgbClr val="007D7A"/>
              </a:buClr>
              <a:buSzPct val="105000"/>
              <a:buFont typeface="Wingdings" panose="05000000000000000000" pitchFamily="2" charset="2"/>
              <a:buChar char="§"/>
            </a:pPr>
            <a:endParaRPr lang="uk-UA" sz="13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007D7A"/>
              </a:buClr>
              <a:buSzPct val="105000"/>
              <a:buFont typeface="Wingdings" panose="05000000000000000000" pitchFamily="2" charset="2"/>
              <a:buChar char="§"/>
            </a:pPr>
            <a:r>
              <a:rPr lang="uk-UA" sz="1300" dirty="0" smtClean="0">
                <a:solidFill>
                  <a:schemeClr val="bg1">
                    <a:lumMod val="50000"/>
                  </a:schemeClr>
                </a:solidFill>
              </a:rPr>
              <a:t>Перегляд кваліфікаційних вимог до пруденційного нагляду</a:t>
            </a:r>
          </a:p>
          <a:p>
            <a:pPr marL="285750" indent="-285750">
              <a:buClr>
                <a:srgbClr val="0385D0"/>
              </a:buClr>
              <a:buFont typeface="Arial" panose="020B0604020202020204" pitchFamily="34" charset="0"/>
              <a:buChar char="•"/>
            </a:pPr>
            <a:endParaRPr lang="uk-U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0" y="2034186"/>
            <a:ext cx="9144000" cy="567789"/>
          </a:xfrm>
          <a:prstGeom prst="roundRect">
            <a:avLst/>
          </a:prstGeom>
          <a:solidFill>
            <a:srgbClr val="007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TextBox 17"/>
          <p:cNvSpPr txBox="1"/>
          <p:nvPr/>
        </p:nvSpPr>
        <p:spPr>
          <a:xfrm>
            <a:off x="-21338" y="213434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smtClean="0"/>
              <a:t>Підготовчий:</a:t>
            </a:r>
            <a:endParaRPr lang="uk-UA" sz="2000"/>
          </a:p>
        </p:txBody>
      </p:sp>
      <p:sp>
        <p:nvSpPr>
          <p:cNvPr id="19" name="TextBox 18"/>
          <p:cNvSpPr txBox="1"/>
          <p:nvPr/>
        </p:nvSpPr>
        <p:spPr>
          <a:xfrm>
            <a:off x="4637843" y="2155505"/>
            <a:ext cx="3958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smtClean="0"/>
              <a:t>Основний:</a:t>
            </a:r>
            <a:endParaRPr lang="uk-UA" sz="2000"/>
          </a:p>
        </p:txBody>
      </p:sp>
      <p:sp>
        <p:nvSpPr>
          <p:cNvPr id="20" name="Овал 19"/>
          <p:cNvSpPr/>
          <p:nvPr/>
        </p:nvSpPr>
        <p:spPr>
          <a:xfrm>
            <a:off x="6396444" y="1301255"/>
            <a:ext cx="1570383" cy="1570383"/>
          </a:xfrm>
          <a:prstGeom prst="ellipse">
            <a:avLst/>
          </a:prstGeom>
          <a:solidFill>
            <a:schemeClr val="tx1"/>
          </a:solidFill>
          <a:ln>
            <a:solidFill>
              <a:srgbClr val="00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вал 20"/>
          <p:cNvSpPr/>
          <p:nvPr/>
        </p:nvSpPr>
        <p:spPr>
          <a:xfrm>
            <a:off x="2087216" y="1292087"/>
            <a:ext cx="1570383" cy="1570383"/>
          </a:xfrm>
          <a:prstGeom prst="ellipse">
            <a:avLst/>
          </a:prstGeom>
          <a:solidFill>
            <a:schemeClr val="tx1"/>
          </a:solidFill>
          <a:ln>
            <a:solidFill>
              <a:srgbClr val="00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extBox 1"/>
          <p:cNvSpPr txBox="1"/>
          <p:nvPr/>
        </p:nvSpPr>
        <p:spPr>
          <a:xfrm>
            <a:off x="3880382" y="960385"/>
            <a:ext cx="1997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smtClean="0">
                <a:solidFill>
                  <a:schemeClr val="bg1">
                    <a:lumMod val="50000"/>
                  </a:schemeClr>
                </a:solidFill>
              </a:rPr>
              <a:t>Етапи</a:t>
            </a:r>
            <a:endParaRPr lang="uk-UA" sz="3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35" y="1477095"/>
            <a:ext cx="1224000" cy="1224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70" y="1477095"/>
            <a:ext cx="1188000" cy="1188000"/>
          </a:xfrm>
          <a:prstGeom prst="rect">
            <a:avLst/>
          </a:prstGeom>
        </p:spPr>
      </p:pic>
      <p:cxnSp>
        <p:nvCxnSpPr>
          <p:cNvPr id="15" name="Пряма сполучна лінія 14"/>
          <p:cNvCxnSpPr/>
          <p:nvPr/>
        </p:nvCxnSpPr>
        <p:spPr>
          <a:xfrm>
            <a:off x="4572000" y="2034186"/>
            <a:ext cx="0" cy="4652364"/>
          </a:xfrm>
          <a:prstGeom prst="line">
            <a:avLst/>
          </a:prstGeom>
          <a:ln>
            <a:solidFill>
              <a:srgbClr val="007D7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74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102663"/>
              </p:ext>
            </p:extLst>
          </p:nvPr>
        </p:nvGraphicFramePr>
        <p:xfrm>
          <a:off x="413901" y="2521055"/>
          <a:ext cx="8417607" cy="41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5869"/>
                <a:gridCol w="2805869"/>
                <a:gridCol w="2805869"/>
              </a:tblGrid>
              <a:tr h="1368000">
                <a:tc>
                  <a:txBody>
                    <a:bodyPr/>
                    <a:lstStyle/>
                    <a:p>
                      <a:pPr algn="r"/>
                      <a:r>
                        <a:rPr lang="uk-UA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Зміцнення </a:t>
                      </a:r>
                      <a:r>
                        <a:rPr lang="uk-UA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стійкості  та надійності </a:t>
                      </a:r>
                      <a:r>
                        <a:rPr lang="uk-UA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фінансової системи (зокрема, ринків капіталу) України</a:t>
                      </a:r>
                      <a:endParaRPr lang="uk-UA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 b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Збалансованість економічних інтересів через формування ринкового </a:t>
                      </a:r>
                      <a:r>
                        <a:rPr lang="uk-UA" sz="1200" b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конкурентоспроможного</a:t>
                      </a:r>
                      <a:r>
                        <a:rPr lang="uk-UA" sz="1200" b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середовища</a:t>
                      </a:r>
                      <a:endParaRPr lang="uk-UA" sz="1200" b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 b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Перезавантаження ринків капіталу із запровадженням нагляду на основі ризиків та побудовою </a:t>
                      </a:r>
                      <a:r>
                        <a:rPr lang="uk-UA" sz="1200" b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ризик-орієнтованої</a:t>
                      </a:r>
                      <a:r>
                        <a:rPr lang="uk-UA" sz="1200" b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моделі корпоративного управління </a:t>
                      </a:r>
                      <a:r>
                        <a:rPr lang="uk-UA" sz="1200" b="0" noProof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профучасників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68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Адаптація норм</a:t>
                      </a:r>
                      <a:r>
                        <a:rPr lang="uk-UA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які регулюють діяльність професійних учасників ринків капіталу України до регуляторних норм відповідних актів </a:t>
                      </a:r>
                      <a:r>
                        <a:rPr lang="uk-UA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ЄС</a:t>
                      </a:r>
                      <a:r>
                        <a:rPr lang="uk-UA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Посилення </a:t>
                      </a:r>
                      <a:r>
                        <a:rPr lang="uk-UA" sz="1200" b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захисту прав клієнтів </a:t>
                      </a:r>
                      <a:r>
                        <a:rPr lang="uk-UA" sz="120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професійних учасників ринків капіталу України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Підвищення вимог (стандартів) </a:t>
                      </a:r>
                      <a:r>
                        <a:rPr lang="uk-UA" sz="1200" b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розкриття інформації </a:t>
                      </a:r>
                      <a:r>
                        <a:rPr lang="uk-UA" sz="120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в інтересах споживачів та інвесторів фінансового сектору, зокрема ринків капіталу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68000">
                <a:tc>
                  <a:txBody>
                    <a:bodyPr/>
                    <a:lstStyle/>
                    <a:p>
                      <a:pPr algn="r"/>
                      <a:r>
                        <a:rPr lang="uk-UA" sz="1200" b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Удосконалення функціонування системи розкриття інформації, перегляд вимог до  </a:t>
                      </a:r>
                      <a:r>
                        <a:rPr lang="uk-UA" sz="1200" b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інфраструктури</a:t>
                      </a:r>
                      <a:r>
                        <a:rPr lang="uk-UA" sz="1200" b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каналів </a:t>
                      </a:r>
                      <a:r>
                        <a:rPr lang="uk-UA" sz="1200" b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розкриття інформації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Підвищення відповідальності та </a:t>
                      </a:r>
                      <a:r>
                        <a:rPr lang="uk-UA" sz="1200" b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довіра</a:t>
                      </a:r>
                      <a:r>
                        <a:rPr lang="uk-UA" sz="120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між учасниками фінансового сектору та регуляторами (НКЦПФР та НБУ)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Забезпечення виконання Комплексної програми розвитку фінансового сектору України до 2020 року   за компонентом А.10 «</a:t>
                      </a:r>
                      <a:r>
                        <a:rPr lang="uk-UA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Підвищення  рівня корпоративного управління </a:t>
                      </a:r>
                      <a:r>
                        <a:rPr lang="uk-UA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учасників фінансових ринків» 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Округлений прямокутник 14"/>
          <p:cNvSpPr/>
          <p:nvPr/>
        </p:nvSpPr>
        <p:spPr>
          <a:xfrm>
            <a:off x="0" y="1953266"/>
            <a:ext cx="9144000" cy="5677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/>
          </a:p>
        </p:txBody>
      </p:sp>
      <p:sp>
        <p:nvSpPr>
          <p:cNvPr id="59" name="Прямоугольник 15"/>
          <p:cNvSpPr/>
          <p:nvPr/>
        </p:nvSpPr>
        <p:spPr>
          <a:xfrm>
            <a:off x="0" y="-4548"/>
            <a:ext cx="91440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smtClean="0"/>
              <a:t>Які задачі вирішить концепція?</a:t>
            </a:r>
            <a:endParaRPr lang="uk-UA" sz="2800"/>
          </a:p>
        </p:txBody>
      </p:sp>
      <p:sp>
        <p:nvSpPr>
          <p:cNvPr id="20" name="Овал 19"/>
          <p:cNvSpPr/>
          <p:nvPr/>
        </p:nvSpPr>
        <p:spPr>
          <a:xfrm>
            <a:off x="3720356" y="1086202"/>
            <a:ext cx="1570383" cy="1570383"/>
          </a:xfrm>
          <a:prstGeom prst="ellipse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243114" y="1939520"/>
            <a:ext cx="3632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smtClean="0"/>
              <a:t>9 завдань концепції:</a:t>
            </a:r>
            <a:endParaRPr lang="uk-UA" sz="28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47" y="1261055"/>
            <a:ext cx="1260000" cy="126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7843" y="2828282"/>
            <a:ext cx="1170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uk-UA" sz="600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2565" y="2487747"/>
            <a:ext cx="1170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90350" y="2372456"/>
            <a:ext cx="1170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uk-UA" sz="600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43495" y="4205618"/>
            <a:ext cx="1582111" cy="1042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>
                <a:solidFill>
                  <a:srgbClr val="007D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90160" y="3940921"/>
            <a:ext cx="1170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smtClean="0">
                <a:solidFill>
                  <a:srgbClr val="007D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uk-UA" sz="6000">
              <a:solidFill>
                <a:srgbClr val="007D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94871" y="3981308"/>
            <a:ext cx="1170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>
                <a:solidFill>
                  <a:srgbClr val="007D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63" y="5378322"/>
            <a:ext cx="1170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uk-UA" sz="600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46250" y="5255360"/>
            <a:ext cx="1170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uk-UA" sz="600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8546" y="4996971"/>
            <a:ext cx="1170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uk-UA" sz="600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492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кутна виноска 13"/>
          <p:cNvSpPr/>
          <p:nvPr/>
        </p:nvSpPr>
        <p:spPr>
          <a:xfrm>
            <a:off x="1143000" y="3260284"/>
            <a:ext cx="7892225" cy="1184758"/>
          </a:xfrm>
          <a:prstGeom prst="wedgeRectCallout">
            <a:avLst>
              <a:gd name="adj1" fmla="val 21333"/>
              <a:gd name="adj2" fmla="val 58333"/>
            </a:avLst>
          </a:prstGeom>
          <a:pattFill prst="pct30">
            <a:fgClr>
              <a:schemeClr val="tx1"/>
            </a:fgClr>
            <a:bgClr>
              <a:schemeClr val="accent2">
                <a:lumMod val="20000"/>
                <a:lumOff val="80000"/>
              </a:schemeClr>
            </a:bgClr>
          </a:pattFill>
          <a:ln w="31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" name="Пряма сполучна лінія 3"/>
          <p:cNvCxnSpPr>
            <a:stCxn id="28" idx="4"/>
          </p:cNvCxnSpPr>
          <p:nvPr/>
        </p:nvCxnSpPr>
        <p:spPr>
          <a:xfrm flipH="1">
            <a:off x="5071172" y="1547641"/>
            <a:ext cx="37725" cy="457307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15"/>
          <p:cNvSpPr/>
          <p:nvPr/>
        </p:nvSpPr>
        <p:spPr>
          <a:xfrm>
            <a:off x="0" y="-4548"/>
            <a:ext cx="91440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План заходів (1/2)</a:t>
            </a:r>
            <a:endParaRPr lang="uk-UA" sz="2800" dirty="0"/>
          </a:p>
        </p:txBody>
      </p:sp>
      <p:sp>
        <p:nvSpPr>
          <p:cNvPr id="28" name="Овал 27"/>
          <p:cNvSpPr/>
          <p:nvPr/>
        </p:nvSpPr>
        <p:spPr>
          <a:xfrm>
            <a:off x="4978867" y="1287582"/>
            <a:ext cx="260059" cy="26005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uk-UA" dirty="0"/>
          </a:p>
        </p:txBody>
      </p:sp>
      <p:sp>
        <p:nvSpPr>
          <p:cNvPr id="29" name="Овал 28"/>
          <p:cNvSpPr/>
          <p:nvPr/>
        </p:nvSpPr>
        <p:spPr>
          <a:xfrm>
            <a:off x="4978867" y="1742072"/>
            <a:ext cx="260059" cy="26005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30" name="Овал 29"/>
          <p:cNvSpPr/>
          <p:nvPr/>
        </p:nvSpPr>
        <p:spPr>
          <a:xfrm>
            <a:off x="4978867" y="2255285"/>
            <a:ext cx="260059" cy="26005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uk-UA" dirty="0"/>
          </a:p>
        </p:txBody>
      </p:sp>
      <p:sp>
        <p:nvSpPr>
          <p:cNvPr id="31" name="Овал 30"/>
          <p:cNvSpPr/>
          <p:nvPr/>
        </p:nvSpPr>
        <p:spPr>
          <a:xfrm>
            <a:off x="4978867" y="2785276"/>
            <a:ext cx="260059" cy="26005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4</a:t>
            </a:r>
          </a:p>
        </p:txBody>
      </p:sp>
      <p:sp>
        <p:nvSpPr>
          <p:cNvPr id="32" name="Овал 31"/>
          <p:cNvSpPr/>
          <p:nvPr/>
        </p:nvSpPr>
        <p:spPr>
          <a:xfrm>
            <a:off x="4978867" y="3424440"/>
            <a:ext cx="260059" cy="26005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uk-UA" dirty="0"/>
          </a:p>
        </p:txBody>
      </p:sp>
      <p:sp>
        <p:nvSpPr>
          <p:cNvPr id="33" name="Овал 32"/>
          <p:cNvSpPr/>
          <p:nvPr/>
        </p:nvSpPr>
        <p:spPr>
          <a:xfrm>
            <a:off x="4978867" y="3982553"/>
            <a:ext cx="260059" cy="26005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6</a:t>
            </a:r>
          </a:p>
        </p:txBody>
      </p:sp>
      <p:sp>
        <p:nvSpPr>
          <p:cNvPr id="34" name="Овал 33"/>
          <p:cNvSpPr/>
          <p:nvPr/>
        </p:nvSpPr>
        <p:spPr>
          <a:xfrm>
            <a:off x="4952341" y="4659102"/>
            <a:ext cx="260059" cy="26005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7</a:t>
            </a:r>
            <a:endParaRPr lang="uk-UA" dirty="0"/>
          </a:p>
        </p:txBody>
      </p:sp>
      <p:sp>
        <p:nvSpPr>
          <p:cNvPr id="35" name="Овал 34"/>
          <p:cNvSpPr/>
          <p:nvPr/>
        </p:nvSpPr>
        <p:spPr>
          <a:xfrm>
            <a:off x="4956469" y="5537321"/>
            <a:ext cx="260059" cy="26005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8</a:t>
            </a:r>
            <a:endParaRPr lang="uk-UA" dirty="0"/>
          </a:p>
        </p:txBody>
      </p:sp>
      <p:sp>
        <p:nvSpPr>
          <p:cNvPr id="36" name="Прямокутна виноска 35"/>
          <p:cNvSpPr/>
          <p:nvPr/>
        </p:nvSpPr>
        <p:spPr>
          <a:xfrm>
            <a:off x="1207597" y="1045076"/>
            <a:ext cx="3096000" cy="772546"/>
          </a:xfrm>
          <a:prstGeom prst="wedgeRectCallout">
            <a:avLst>
              <a:gd name="adj1" fmla="val 70447"/>
              <a:gd name="adj2" fmla="val 17726"/>
            </a:avLst>
          </a:prstGeom>
          <a:solidFill>
            <a:schemeClr val="tx1"/>
          </a:solidFill>
          <a:ln w="285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Розробка законопроекту щодо передбачення існування </a:t>
            </a:r>
            <a:r>
              <a:rPr lang="uk-UA" sz="1000" b="1" dirty="0" smtClean="0">
                <a:solidFill>
                  <a:schemeClr val="bg1">
                    <a:lumMod val="50000"/>
                  </a:schemeClr>
                </a:solidFill>
              </a:rPr>
              <a:t>однорівневої</a:t>
            </a:r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 моделі побудови системи органів управління компаній</a:t>
            </a:r>
            <a:endParaRPr lang="uk-UA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Прямокутна виноска 36"/>
          <p:cNvSpPr/>
          <p:nvPr/>
        </p:nvSpPr>
        <p:spPr>
          <a:xfrm>
            <a:off x="5897438" y="1045076"/>
            <a:ext cx="3096000" cy="1122929"/>
          </a:xfrm>
          <a:prstGeom prst="wedgeRectCallout">
            <a:avLst>
              <a:gd name="adj1" fmla="val -70640"/>
              <a:gd name="adj2" fmla="val 15629"/>
            </a:avLst>
          </a:prstGeom>
          <a:solidFill>
            <a:schemeClr val="tx1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Розробка </a:t>
            </a:r>
            <a:r>
              <a:rPr lang="uk-UA" sz="1000" b="1" dirty="0" smtClean="0">
                <a:solidFill>
                  <a:schemeClr val="bg1">
                    <a:lumMod val="50000"/>
                  </a:schemeClr>
                </a:solidFill>
              </a:rPr>
              <a:t>законопроекту</a:t>
            </a:r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 щодо внесення змін до Закону України «Про бухгалтерській облік та фінансову звітність в Україні», в частині віднесення всіх професійних учасників ринків капіталу до підприємств, що становлять </a:t>
            </a:r>
            <a:r>
              <a:rPr lang="uk-UA" sz="1000" b="1" dirty="0" smtClean="0">
                <a:solidFill>
                  <a:schemeClr val="bg1">
                    <a:lumMod val="50000"/>
                  </a:schemeClr>
                </a:solidFill>
              </a:rPr>
              <a:t>суспільний інтерес</a:t>
            </a:r>
            <a:endParaRPr lang="uk-UA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Прямокутна виноска 37"/>
          <p:cNvSpPr/>
          <p:nvPr/>
        </p:nvSpPr>
        <p:spPr>
          <a:xfrm>
            <a:off x="1207597" y="1997879"/>
            <a:ext cx="3096000" cy="1002346"/>
          </a:xfrm>
          <a:prstGeom prst="wedgeRectCallout">
            <a:avLst>
              <a:gd name="adj1" fmla="val 70224"/>
              <a:gd name="adj2" fmla="val -8745"/>
            </a:avLst>
          </a:prstGeom>
          <a:solidFill>
            <a:schemeClr val="tx1"/>
          </a:solidFill>
          <a:ln w="285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Розробка змін до нормативно-правових актів з метою вдосконалення </a:t>
            </a:r>
            <a:r>
              <a:rPr lang="uk-UA" sz="1000" b="1" dirty="0" smtClean="0">
                <a:solidFill>
                  <a:schemeClr val="bg1">
                    <a:lumMod val="50000"/>
                  </a:schemeClr>
                </a:solidFill>
              </a:rPr>
              <a:t>кваліфікаційних вимог </a:t>
            </a:r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до посадових осіб професійних учасників ринків капіталу</a:t>
            </a:r>
            <a:endParaRPr lang="uk-UA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130" y="6157685"/>
            <a:ext cx="149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2019</a:t>
            </a:r>
            <a:endParaRPr lang="uk-UA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301" y="976951"/>
            <a:ext cx="149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</a:rPr>
              <a:t>2018</a:t>
            </a:r>
            <a:endParaRPr lang="uk-UA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" name="Прямокутна виноска 44"/>
          <p:cNvSpPr/>
          <p:nvPr/>
        </p:nvSpPr>
        <p:spPr>
          <a:xfrm>
            <a:off x="5897438" y="2350386"/>
            <a:ext cx="3096000" cy="741688"/>
          </a:xfrm>
          <a:prstGeom prst="wedgeRectCallout">
            <a:avLst>
              <a:gd name="adj1" fmla="val -70811"/>
              <a:gd name="adj2" fmla="val 24686"/>
            </a:avLst>
          </a:prstGeom>
          <a:solidFill>
            <a:schemeClr val="tx1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Розробка </a:t>
            </a:r>
            <a:r>
              <a:rPr lang="uk-UA" sz="1000" b="1" dirty="0" smtClean="0">
                <a:solidFill>
                  <a:schemeClr val="bg1">
                    <a:lumMod val="50000"/>
                  </a:schemeClr>
                </a:solidFill>
              </a:rPr>
              <a:t>критеріїв </a:t>
            </a:r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віднесення професійних учасників ринків капіталу до </a:t>
            </a:r>
            <a:r>
              <a:rPr lang="uk-UA" sz="1000" b="1" dirty="0" smtClean="0">
                <a:solidFill>
                  <a:schemeClr val="bg1">
                    <a:lumMod val="50000"/>
                  </a:schemeClr>
                </a:solidFill>
              </a:rPr>
              <a:t>системно важливих </a:t>
            </a:r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професійних учасників</a:t>
            </a:r>
            <a:endParaRPr lang="uk-UA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Прямокутна виноска 52"/>
          <p:cNvSpPr/>
          <p:nvPr/>
        </p:nvSpPr>
        <p:spPr>
          <a:xfrm>
            <a:off x="1207597" y="3371943"/>
            <a:ext cx="3096000" cy="956110"/>
          </a:xfrm>
          <a:prstGeom prst="wedgeRectCallout">
            <a:avLst>
              <a:gd name="adj1" fmla="val 70159"/>
              <a:gd name="adj2" fmla="val -22450"/>
            </a:avLst>
          </a:prstGeom>
          <a:solidFill>
            <a:schemeClr val="tx1"/>
          </a:solidFill>
          <a:ln w="285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Розробка нормативно-правових актів щодо визначення особливостей </a:t>
            </a:r>
            <a:r>
              <a:rPr lang="uk-UA" sz="1000" b="1" dirty="0" smtClean="0">
                <a:solidFill>
                  <a:schemeClr val="bg1">
                    <a:lumMod val="50000"/>
                  </a:schemeClr>
                </a:solidFill>
              </a:rPr>
              <a:t>регулювання та нагляду </a:t>
            </a:r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за </a:t>
            </a:r>
            <a:r>
              <a:rPr lang="uk-UA" sz="1000" b="1" dirty="0" smtClean="0">
                <a:solidFill>
                  <a:schemeClr val="bg1">
                    <a:lumMod val="50000"/>
                  </a:schemeClr>
                </a:solidFill>
              </a:rPr>
              <a:t>системно важливими </a:t>
            </a:r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професійними учасниками ринків капіталу</a:t>
            </a:r>
            <a:endParaRPr lang="uk-UA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Прямокутна виноска 59"/>
          <p:cNvSpPr/>
          <p:nvPr/>
        </p:nvSpPr>
        <p:spPr>
          <a:xfrm>
            <a:off x="5905818" y="3371943"/>
            <a:ext cx="3096000" cy="956110"/>
          </a:xfrm>
          <a:prstGeom prst="wedgeRectCallout">
            <a:avLst>
              <a:gd name="adj1" fmla="val -70641"/>
              <a:gd name="adj2" fmla="val 24281"/>
            </a:avLst>
          </a:prstGeom>
          <a:solidFill>
            <a:schemeClr val="tx1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Розробка нормативно-правових актів з вимогами до процедур </a:t>
            </a:r>
            <a:r>
              <a:rPr lang="uk-UA" sz="1000" b="1" dirty="0" smtClean="0">
                <a:solidFill>
                  <a:schemeClr val="bg1">
                    <a:lumMod val="50000"/>
                  </a:schemeClr>
                </a:solidFill>
              </a:rPr>
              <a:t>розкриття інформації </a:t>
            </a:r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професійними учасниками ринків капіталу некваліфікованим інвесторам</a:t>
            </a:r>
            <a:endParaRPr lang="uk-UA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Прямокутна виноска 65"/>
          <p:cNvSpPr/>
          <p:nvPr/>
        </p:nvSpPr>
        <p:spPr>
          <a:xfrm>
            <a:off x="1207597" y="4460853"/>
            <a:ext cx="3096000" cy="936000"/>
          </a:xfrm>
          <a:prstGeom prst="wedgeRectCallout">
            <a:avLst>
              <a:gd name="adj1" fmla="val 70421"/>
              <a:gd name="adj2" fmla="val -5377"/>
            </a:avLst>
          </a:prstGeom>
          <a:solidFill>
            <a:schemeClr val="tx1"/>
          </a:solidFill>
          <a:ln w="285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uk-UA" sz="1000" dirty="0">
                <a:solidFill>
                  <a:schemeClr val="bg1">
                    <a:lumMod val="50000"/>
                  </a:schemeClr>
                </a:solidFill>
              </a:rPr>
              <a:t>Розробка пропозицій щодо внесення змін до Закону України «Про акціонерні товариства» з метою </a:t>
            </a:r>
            <a:r>
              <a:rPr lang="uk-UA" sz="1000" b="1" dirty="0">
                <a:solidFill>
                  <a:schemeClr val="bg1">
                    <a:lumMod val="50000"/>
                  </a:schemeClr>
                </a:solidFill>
              </a:rPr>
              <a:t>виключення</a:t>
            </a:r>
            <a:r>
              <a:rPr lang="uk-UA" sz="1000" dirty="0">
                <a:solidFill>
                  <a:schemeClr val="bg1">
                    <a:lumMod val="50000"/>
                  </a:schemeClr>
                </a:solidFill>
              </a:rPr>
              <a:t> норм, які вимагають існування в акціонерних товариств </a:t>
            </a:r>
            <a:r>
              <a:rPr lang="uk-UA" sz="1000" b="1" dirty="0">
                <a:solidFill>
                  <a:schemeClr val="bg1">
                    <a:lumMod val="50000"/>
                  </a:schemeClr>
                </a:solidFill>
              </a:rPr>
              <a:t>ревізійної комісії </a:t>
            </a:r>
            <a:r>
              <a:rPr lang="uk-UA" sz="1000" dirty="0">
                <a:solidFill>
                  <a:schemeClr val="bg1">
                    <a:lumMod val="50000"/>
                  </a:schemeClr>
                </a:solidFill>
              </a:rPr>
              <a:t>(ревізора)</a:t>
            </a:r>
          </a:p>
        </p:txBody>
      </p:sp>
      <p:sp>
        <p:nvSpPr>
          <p:cNvPr id="69" name="Прямокутна виноска 68"/>
          <p:cNvSpPr/>
          <p:nvPr/>
        </p:nvSpPr>
        <p:spPr>
          <a:xfrm>
            <a:off x="5865272" y="4750039"/>
            <a:ext cx="3096000" cy="1574563"/>
          </a:xfrm>
          <a:prstGeom prst="wedgeRectCallout">
            <a:avLst>
              <a:gd name="adj1" fmla="val -70496"/>
              <a:gd name="adj2" fmla="val 12587"/>
            </a:avLst>
          </a:prstGeom>
          <a:solidFill>
            <a:schemeClr val="tx1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uk-UA" sz="1000" dirty="0">
                <a:solidFill>
                  <a:schemeClr val="bg1">
                    <a:lumMod val="50000"/>
                  </a:schemeClr>
                </a:solidFill>
              </a:rPr>
              <a:t>Сприяння прийняттю Верховною Радою України проекту Закону України «Про внесення змін до деяких законодавчих актів України щодо захисту інвесторів від зловживань на ринках капіталу» (реєстраційний номер у ВРУ </a:t>
            </a:r>
            <a:r>
              <a:rPr lang="uk-UA" sz="1000" b="1" dirty="0">
                <a:solidFill>
                  <a:schemeClr val="bg1">
                    <a:lumMod val="50000"/>
                  </a:schemeClr>
                </a:solidFill>
              </a:rPr>
              <a:t>6303</a:t>
            </a:r>
            <a:r>
              <a:rPr lang="uk-UA" sz="1000" dirty="0">
                <a:solidFill>
                  <a:schemeClr val="bg1">
                    <a:lumMod val="50000"/>
                  </a:schemeClr>
                </a:solidFill>
              </a:rPr>
              <a:t> від 06.04.2017), в частині </a:t>
            </a:r>
            <a:r>
              <a:rPr lang="uk-UA" sz="1000" b="1" dirty="0">
                <a:solidFill>
                  <a:schemeClr val="bg1">
                    <a:lumMod val="50000"/>
                  </a:schemeClr>
                </a:solidFill>
              </a:rPr>
              <a:t>оцінювання</a:t>
            </a:r>
            <a:r>
              <a:rPr lang="uk-UA" sz="1000" dirty="0">
                <a:solidFill>
                  <a:schemeClr val="bg1">
                    <a:lumMod val="50000"/>
                  </a:schemeClr>
                </a:solidFill>
              </a:rPr>
              <a:t> професійних учасників ринків капіталу щодо </a:t>
            </a:r>
            <a:r>
              <a:rPr lang="uk-UA" sz="1000" b="1" dirty="0">
                <a:solidFill>
                  <a:schemeClr val="bg1">
                    <a:lumMod val="50000"/>
                  </a:schemeClr>
                </a:solidFill>
              </a:rPr>
              <a:t>якості систем корпоративного управління</a:t>
            </a:r>
          </a:p>
        </p:txBody>
      </p:sp>
      <p:cxnSp>
        <p:nvCxnSpPr>
          <p:cNvPr id="39" name="Пряма сполучна лінія 38"/>
          <p:cNvCxnSpPr/>
          <p:nvPr/>
        </p:nvCxnSpPr>
        <p:spPr>
          <a:xfrm flipH="1" flipV="1">
            <a:off x="1207597" y="1409221"/>
            <a:ext cx="511200" cy="1"/>
          </a:xfrm>
          <a:prstGeom prst="line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69399" y="4514990"/>
            <a:ext cx="1693599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uk-UA" sz="1000" b="1" dirty="0" smtClean="0">
                <a:solidFill>
                  <a:schemeClr val="accent2">
                    <a:lumMod val="75000"/>
                  </a:schemeClr>
                </a:solidFill>
              </a:rPr>
              <a:t>Після виконання кроку 4</a:t>
            </a:r>
            <a:endParaRPr lang="uk-UA" sz="1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207597" y="1045076"/>
            <a:ext cx="2411903" cy="242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>
                <a:solidFill>
                  <a:srgbClr val="0385D0"/>
                </a:solidFill>
              </a:rPr>
              <a:t>О</a:t>
            </a:r>
            <a:r>
              <a:rPr lang="uk-UA" dirty="0" smtClean="0">
                <a:solidFill>
                  <a:srgbClr val="0385D0"/>
                </a:solidFill>
              </a:rPr>
              <a:t>днорівнева модель</a:t>
            </a:r>
            <a:endParaRPr lang="uk-UA" dirty="0">
              <a:solidFill>
                <a:srgbClr val="0385D0"/>
              </a:solidFill>
            </a:endParaRPr>
          </a:p>
        </p:txBody>
      </p:sp>
      <p:sp>
        <p:nvSpPr>
          <p:cNvPr id="26" name="Прямокутник 25"/>
          <p:cNvSpPr/>
          <p:nvPr/>
        </p:nvSpPr>
        <p:spPr>
          <a:xfrm>
            <a:off x="6581535" y="1045076"/>
            <a:ext cx="2411903" cy="242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dirty="0" smtClean="0">
                <a:solidFill>
                  <a:srgbClr val="0385D0"/>
                </a:solidFill>
              </a:rPr>
              <a:t>Суспільний інтерес</a:t>
            </a:r>
            <a:endParaRPr lang="uk-UA" dirty="0">
              <a:solidFill>
                <a:srgbClr val="0385D0"/>
              </a:solidFill>
            </a:endParaRPr>
          </a:p>
        </p:txBody>
      </p:sp>
      <p:sp>
        <p:nvSpPr>
          <p:cNvPr id="27" name="Прямокутник 26"/>
          <p:cNvSpPr/>
          <p:nvPr/>
        </p:nvSpPr>
        <p:spPr>
          <a:xfrm>
            <a:off x="1207597" y="1997879"/>
            <a:ext cx="2411903" cy="242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rgbClr val="0385D0"/>
                </a:solidFill>
              </a:rPr>
              <a:t>Кваліфікаційні вимоги</a:t>
            </a:r>
            <a:endParaRPr lang="uk-UA" dirty="0">
              <a:solidFill>
                <a:srgbClr val="0385D0"/>
              </a:solidFill>
            </a:endParaRPr>
          </a:p>
        </p:txBody>
      </p:sp>
      <p:sp>
        <p:nvSpPr>
          <p:cNvPr id="40" name="Прямокутник 39"/>
          <p:cNvSpPr/>
          <p:nvPr/>
        </p:nvSpPr>
        <p:spPr>
          <a:xfrm>
            <a:off x="6581535" y="2350386"/>
            <a:ext cx="2411903" cy="242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dirty="0" smtClean="0">
                <a:solidFill>
                  <a:srgbClr val="0385D0"/>
                </a:solidFill>
              </a:rPr>
              <a:t>Системна важливість</a:t>
            </a:r>
            <a:endParaRPr lang="uk-UA" dirty="0">
              <a:solidFill>
                <a:srgbClr val="0385D0"/>
              </a:solidFill>
            </a:endParaRPr>
          </a:p>
        </p:txBody>
      </p:sp>
      <p:sp>
        <p:nvSpPr>
          <p:cNvPr id="42" name="Прямокутник 41"/>
          <p:cNvSpPr/>
          <p:nvPr/>
        </p:nvSpPr>
        <p:spPr>
          <a:xfrm>
            <a:off x="1207597" y="3371943"/>
            <a:ext cx="2411903" cy="242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rgbClr val="0385D0"/>
                </a:solidFill>
              </a:rPr>
              <a:t>Регулювання і нагляд</a:t>
            </a:r>
            <a:endParaRPr lang="uk-UA" dirty="0">
              <a:solidFill>
                <a:srgbClr val="0385D0"/>
              </a:solidFill>
            </a:endParaRPr>
          </a:p>
        </p:txBody>
      </p:sp>
      <p:sp>
        <p:nvSpPr>
          <p:cNvPr id="44" name="Прямокутник 43"/>
          <p:cNvSpPr/>
          <p:nvPr/>
        </p:nvSpPr>
        <p:spPr>
          <a:xfrm>
            <a:off x="6589915" y="3371943"/>
            <a:ext cx="2411903" cy="242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dirty="0" smtClean="0">
                <a:solidFill>
                  <a:srgbClr val="0385D0"/>
                </a:solidFill>
              </a:rPr>
              <a:t>Розкриття інформації</a:t>
            </a:r>
            <a:endParaRPr lang="uk-UA" dirty="0">
              <a:solidFill>
                <a:srgbClr val="0385D0"/>
              </a:solidFill>
            </a:endParaRPr>
          </a:p>
        </p:txBody>
      </p:sp>
      <p:sp>
        <p:nvSpPr>
          <p:cNvPr id="46" name="Прямокутник 45"/>
          <p:cNvSpPr/>
          <p:nvPr/>
        </p:nvSpPr>
        <p:spPr>
          <a:xfrm>
            <a:off x="1207597" y="4459206"/>
            <a:ext cx="2411903" cy="242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rgbClr val="0385D0"/>
                </a:solidFill>
              </a:rPr>
              <a:t>Виключення ревізора</a:t>
            </a:r>
            <a:endParaRPr lang="uk-UA" dirty="0">
              <a:solidFill>
                <a:srgbClr val="0385D0"/>
              </a:solidFill>
            </a:endParaRPr>
          </a:p>
        </p:txBody>
      </p:sp>
      <p:sp>
        <p:nvSpPr>
          <p:cNvPr id="47" name="Прямокутник 46"/>
          <p:cNvSpPr/>
          <p:nvPr/>
        </p:nvSpPr>
        <p:spPr>
          <a:xfrm>
            <a:off x="6441490" y="4797674"/>
            <a:ext cx="2411903" cy="242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dirty="0" smtClean="0">
                <a:solidFill>
                  <a:srgbClr val="0385D0"/>
                </a:solidFill>
              </a:rPr>
              <a:t>Оцінювання якості</a:t>
            </a:r>
            <a:endParaRPr lang="uk-UA" dirty="0">
              <a:solidFill>
                <a:srgbClr val="0385D0"/>
              </a:solidFill>
            </a:endParaRPr>
          </a:p>
        </p:txBody>
      </p:sp>
      <p:cxnSp>
        <p:nvCxnSpPr>
          <p:cNvPr id="6" name="Сполучна лінія уступом 5"/>
          <p:cNvCxnSpPr>
            <a:stCxn id="45" idx="4"/>
          </p:cNvCxnSpPr>
          <p:nvPr/>
        </p:nvCxnSpPr>
        <p:spPr>
          <a:xfrm rot="16200000" flipH="1">
            <a:off x="4755922" y="3401529"/>
            <a:ext cx="1110240" cy="115827"/>
          </a:xfrm>
          <a:prstGeom prst="bentConnector3">
            <a:avLst>
              <a:gd name="adj1" fmla="val 50000"/>
            </a:avLst>
          </a:prstGeom>
          <a:ln w="19050"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8" name="Прямокутна виноска 47"/>
          <p:cNvSpPr/>
          <p:nvPr/>
        </p:nvSpPr>
        <p:spPr>
          <a:xfrm>
            <a:off x="1101149" y="5707116"/>
            <a:ext cx="3213648" cy="953085"/>
          </a:xfrm>
          <a:prstGeom prst="wedgeRectCallout">
            <a:avLst>
              <a:gd name="adj1" fmla="val 69129"/>
              <a:gd name="adj2" fmla="val -1412"/>
            </a:avLst>
          </a:prstGeom>
          <a:solidFill>
            <a:schemeClr val="tx1"/>
          </a:solidFill>
          <a:ln w="285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Сприяння прийняттю Верховною Радою України проекту Закону України «Про внесення змін до Закону України «Про цінні папери та фондовий ринок»</a:t>
            </a:r>
            <a:endParaRPr lang="uk-UA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952341" y="6057957"/>
            <a:ext cx="260059" cy="27681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uk-UA" dirty="0"/>
          </a:p>
        </p:txBody>
      </p:sp>
      <p:sp>
        <p:nvSpPr>
          <p:cNvPr id="50" name="Прямокутник 49"/>
          <p:cNvSpPr/>
          <p:nvPr/>
        </p:nvSpPr>
        <p:spPr>
          <a:xfrm>
            <a:off x="1101149" y="5777220"/>
            <a:ext cx="3313184" cy="242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mtClean="0">
                <a:solidFill>
                  <a:schemeClr val="accent2">
                    <a:lumMod val="75000"/>
                  </a:schemeClr>
                </a:solidFill>
              </a:rPr>
              <a:t>ПЗУ Зміни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до Закону про ЦП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4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2781"/>
            <a:ext cx="91440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5705" y="198013"/>
            <a:ext cx="8115356" cy="600167"/>
          </a:xfrm>
          <a:prstGeom prst="rect">
            <a:avLst/>
          </a:prstGeom>
          <a:noFill/>
        </p:spPr>
        <p:txBody>
          <a:bodyPr vert="horz" lIns="88867" tIns="44437" rIns="88867" bIns="44437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80000"/>
              </a:lnSpc>
              <a:spcAft>
                <a:spcPct val="0"/>
              </a:spcAft>
              <a:buNone/>
              <a:tabLst>
                <a:tab pos="875382" algn="l"/>
              </a:tabLst>
            </a:pPr>
            <a:r>
              <a:rPr lang="uk-UA" sz="2000" b="1" cap="all" dirty="0" smtClean="0">
                <a:cs typeface="Arial" panose="020B0604020202020204" pitchFamily="34" charset="0"/>
              </a:rPr>
              <a:t>Кого стосуються нововведення</a:t>
            </a:r>
            <a:endParaRPr lang="uk-UA" altLang="ru-RU" sz="2000" cap="all" dirty="0">
              <a:cs typeface="Arial" panose="020B0604020202020204" pitchFamily="34" charset="0"/>
            </a:endParaRPr>
          </a:p>
        </p:txBody>
      </p:sp>
      <p:cxnSp>
        <p:nvCxnSpPr>
          <p:cNvPr id="14" name="Gerade Verbindung 31"/>
          <p:cNvCxnSpPr/>
          <p:nvPr/>
        </p:nvCxnSpPr>
        <p:spPr>
          <a:xfrm flipH="1">
            <a:off x="4822121" y="1092073"/>
            <a:ext cx="37275" cy="504000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835255" y="1284952"/>
            <a:ext cx="7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232323"/>
                </a:solidFill>
              </a:rPr>
              <a:t>ТОВ</a:t>
            </a:r>
            <a:endParaRPr lang="uk-UA" sz="2000" b="1" dirty="0">
              <a:solidFill>
                <a:srgbClr val="232323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66993" y="1260218"/>
            <a:ext cx="7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232323"/>
                </a:solidFill>
              </a:rPr>
              <a:t>ПАТ</a:t>
            </a:r>
            <a:endParaRPr lang="uk-UA" sz="2000" b="1" dirty="0">
              <a:solidFill>
                <a:srgbClr val="232323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03765" y="1284952"/>
            <a:ext cx="7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232323"/>
                </a:solidFill>
              </a:rPr>
              <a:t>ПрАТ</a:t>
            </a:r>
            <a:endParaRPr lang="uk-UA" sz="2000" b="1" dirty="0">
              <a:solidFill>
                <a:srgbClr val="23232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021" y="1653672"/>
            <a:ext cx="1499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 smtClean="0">
                <a:solidFill>
                  <a:srgbClr val="2EB1FD"/>
                </a:solidFill>
              </a:rPr>
              <a:t>Торговці цінними паперами</a:t>
            </a:r>
            <a:endParaRPr lang="uk-UA" sz="2400" b="1" dirty="0">
              <a:solidFill>
                <a:srgbClr val="2EB1F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7108" y="3025570"/>
            <a:ext cx="1875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 smtClean="0">
                <a:solidFill>
                  <a:srgbClr val="F6AE2D"/>
                </a:solidFill>
              </a:rPr>
              <a:t>Депозитарні установи</a:t>
            </a:r>
            <a:endParaRPr lang="uk-UA" sz="2400" b="1" dirty="0">
              <a:solidFill>
                <a:srgbClr val="F6AE2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2132" y="5545139"/>
            <a:ext cx="1420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 smtClean="0">
                <a:solidFill>
                  <a:srgbClr val="224870"/>
                </a:solidFill>
              </a:rPr>
              <a:t>Фондові біржі</a:t>
            </a:r>
            <a:endParaRPr lang="uk-UA" sz="2400" b="1" dirty="0">
              <a:solidFill>
                <a:srgbClr val="224870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53" y="2164810"/>
            <a:ext cx="288000" cy="288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64" y="2164810"/>
            <a:ext cx="288000" cy="288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346" y="2164810"/>
            <a:ext cx="288000" cy="28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34043" y="1548783"/>
            <a:ext cx="82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2EB1FD"/>
                </a:solidFill>
              </a:rPr>
              <a:t>190</a:t>
            </a:r>
            <a:endParaRPr lang="uk-UA" sz="3600" b="1" dirty="0">
              <a:solidFill>
                <a:srgbClr val="2EB1FD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53" y="3473432"/>
            <a:ext cx="288000" cy="288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64" y="3473432"/>
            <a:ext cx="288000" cy="28800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62" t="-5473" r="50167" b="349"/>
          <a:stretch/>
        </p:blipFill>
        <p:spPr>
          <a:xfrm>
            <a:off x="3176346" y="3458672"/>
            <a:ext cx="160397" cy="30276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814957" y="2813200"/>
            <a:ext cx="7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6AE2D"/>
                </a:solidFill>
              </a:rPr>
              <a:t>157</a:t>
            </a:r>
            <a:endParaRPr lang="uk-UA" sz="3600" b="1" dirty="0">
              <a:solidFill>
                <a:srgbClr val="F6AE2D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24985" y="5401139"/>
            <a:ext cx="6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24870"/>
                </a:solidFill>
              </a:rPr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932049" y="1548783"/>
            <a:ext cx="646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2EB1FD"/>
                </a:solidFill>
              </a:rPr>
              <a:t>72</a:t>
            </a:r>
            <a:endParaRPr lang="uk-UA" sz="3600" b="1" dirty="0">
              <a:solidFill>
                <a:srgbClr val="2EB1FD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91091" y="1548783"/>
            <a:ext cx="6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2EB1FD"/>
                </a:solidFill>
              </a:rPr>
              <a:t>21</a:t>
            </a:r>
            <a:endParaRPr lang="uk-UA" sz="3600" b="1" dirty="0">
              <a:solidFill>
                <a:srgbClr val="2EB1FD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796" y="2164810"/>
            <a:ext cx="288000" cy="28800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071" y="2164810"/>
            <a:ext cx="288000" cy="28800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346" y="2164810"/>
            <a:ext cx="288000" cy="28800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621" y="2164810"/>
            <a:ext cx="288000" cy="28800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896" y="2164810"/>
            <a:ext cx="288000" cy="288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36"/>
          <a:stretch/>
        </p:blipFill>
        <p:spPr>
          <a:xfrm>
            <a:off x="4427797" y="2493833"/>
            <a:ext cx="157143" cy="28800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4776071" y="2813200"/>
            <a:ext cx="1088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6AE2D"/>
                </a:solidFill>
              </a:rPr>
              <a:t>52</a:t>
            </a:r>
            <a:endParaRPr lang="uk-UA" sz="3600" b="1" dirty="0">
              <a:solidFill>
                <a:srgbClr val="F6AE2D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91091" y="2813200"/>
            <a:ext cx="6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6AE2D"/>
                </a:solidFill>
              </a:rPr>
              <a:t>14</a:t>
            </a:r>
            <a:endParaRPr lang="uk-UA" sz="3600" b="1" dirty="0">
              <a:solidFill>
                <a:srgbClr val="F6AE2D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15796" y="5401139"/>
            <a:ext cx="6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224870"/>
                </a:solidFill>
              </a:rPr>
              <a:t>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691091" y="5401139"/>
            <a:ext cx="6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224870"/>
                </a:solidFill>
              </a:rPr>
              <a:t>2</a:t>
            </a:r>
            <a:endParaRPr lang="uk-UA" sz="3600" b="1" dirty="0">
              <a:solidFill>
                <a:srgbClr val="22487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704" y="3473432"/>
            <a:ext cx="288000" cy="288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914" y="3473432"/>
            <a:ext cx="288000" cy="288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346" y="3473432"/>
            <a:ext cx="288000" cy="288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303" y="3473432"/>
            <a:ext cx="288000" cy="28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60" y="3473432"/>
            <a:ext cx="288000" cy="288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856" y="3473432"/>
            <a:ext cx="288000" cy="28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60" y="2164810"/>
            <a:ext cx="288000" cy="2880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856" y="2164810"/>
            <a:ext cx="288000" cy="28800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52" y="2164810"/>
            <a:ext cx="288000" cy="28800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048" y="2164810"/>
            <a:ext cx="288000" cy="288000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6101" r="71184" b="-1"/>
          <a:stretch/>
        </p:blipFill>
        <p:spPr>
          <a:xfrm>
            <a:off x="7930644" y="2156023"/>
            <a:ext cx="82992" cy="305573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33"/>
          <a:stretch/>
        </p:blipFill>
        <p:spPr>
          <a:xfrm>
            <a:off x="5819181" y="3473432"/>
            <a:ext cx="45985" cy="288000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8906"/>
          <a:stretch/>
        </p:blipFill>
        <p:spPr>
          <a:xfrm>
            <a:off x="7227351" y="3478920"/>
            <a:ext cx="233550" cy="28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99"/>
          <a:stretch/>
        </p:blipFill>
        <p:spPr>
          <a:xfrm>
            <a:off x="6516260" y="6047470"/>
            <a:ext cx="133922" cy="28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617" r="67029" b="-1"/>
          <a:stretch/>
        </p:blipFill>
        <p:spPr>
          <a:xfrm>
            <a:off x="4424704" y="6152926"/>
            <a:ext cx="94957" cy="182544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377108" y="4213339"/>
            <a:ext cx="1875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 smtClean="0">
                <a:solidFill>
                  <a:srgbClr val="6A54B2"/>
                </a:solidFill>
              </a:rPr>
              <a:t>Компанії з управління активами</a:t>
            </a:r>
            <a:endParaRPr lang="uk-UA" sz="2400" b="1" dirty="0">
              <a:solidFill>
                <a:srgbClr val="6A54B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814957" y="4210465"/>
            <a:ext cx="909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6A54B2"/>
                </a:solidFill>
              </a:rPr>
              <a:t>287</a:t>
            </a:r>
            <a:endParaRPr lang="uk-UA" sz="3600" b="1" dirty="0">
              <a:solidFill>
                <a:srgbClr val="6A54B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76072" y="4210465"/>
            <a:ext cx="1088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6A54B2"/>
                </a:solidFill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691092" y="4210465"/>
            <a:ext cx="6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6A54B2"/>
                </a:solidFill>
              </a:rPr>
              <a:t>13</a:t>
            </a:r>
            <a:endParaRPr lang="uk-UA" sz="3600" b="1" dirty="0">
              <a:solidFill>
                <a:srgbClr val="6A54B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73" y="4854738"/>
            <a:ext cx="288000" cy="288000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369" y="4854738"/>
            <a:ext cx="288000" cy="288000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242" y="4854738"/>
            <a:ext cx="288000" cy="288000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85" y="4854738"/>
            <a:ext cx="288000" cy="288000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39"/>
          <a:stretch/>
        </p:blipFill>
        <p:spPr>
          <a:xfrm>
            <a:off x="3773728" y="4854738"/>
            <a:ext cx="144176" cy="28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60" y="4854738"/>
            <a:ext cx="288000" cy="28800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856" y="4854738"/>
            <a:ext cx="288000" cy="288000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3433"/>
          <a:stretch/>
        </p:blipFill>
        <p:spPr>
          <a:xfrm>
            <a:off x="7227351" y="4854738"/>
            <a:ext cx="162912" cy="28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7108" y="4108361"/>
            <a:ext cx="8084312" cy="1436778"/>
          </a:xfrm>
          <a:prstGeom prst="rect">
            <a:avLst/>
          </a:prstGeom>
          <a:noFill/>
          <a:ln w="317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20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кутна виноска 54"/>
          <p:cNvSpPr/>
          <p:nvPr/>
        </p:nvSpPr>
        <p:spPr>
          <a:xfrm>
            <a:off x="5637402" y="2024122"/>
            <a:ext cx="3296873" cy="1232344"/>
          </a:xfrm>
          <a:prstGeom prst="wedgeRectCallout">
            <a:avLst>
              <a:gd name="adj1" fmla="val 21333"/>
              <a:gd name="adj2" fmla="val 58333"/>
            </a:avLst>
          </a:prstGeom>
          <a:pattFill prst="pct30">
            <a:fgClr>
              <a:schemeClr val="tx1"/>
            </a:fgClr>
            <a:bgClr>
              <a:schemeClr val="tx2">
                <a:lumMod val="20000"/>
                <a:lumOff val="80000"/>
              </a:schemeClr>
            </a:bgClr>
          </a:pattFill>
          <a:ln w="31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000" dirty="0"/>
          </a:p>
        </p:txBody>
      </p:sp>
      <p:cxnSp>
        <p:nvCxnSpPr>
          <p:cNvPr id="4" name="Пряма сполучна лінія 3"/>
          <p:cNvCxnSpPr/>
          <p:nvPr/>
        </p:nvCxnSpPr>
        <p:spPr>
          <a:xfrm>
            <a:off x="5104322" y="1317072"/>
            <a:ext cx="0" cy="4932726"/>
          </a:xfrm>
          <a:prstGeom prst="line">
            <a:avLst/>
          </a:prstGeom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15"/>
          <p:cNvSpPr/>
          <p:nvPr/>
        </p:nvSpPr>
        <p:spPr>
          <a:xfrm>
            <a:off x="0" y="-4548"/>
            <a:ext cx="91440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План заходів (2/2)</a:t>
            </a:r>
            <a:endParaRPr lang="uk-UA" sz="2800" dirty="0"/>
          </a:p>
        </p:txBody>
      </p:sp>
      <p:sp>
        <p:nvSpPr>
          <p:cNvPr id="29" name="Овал 28"/>
          <p:cNvSpPr>
            <a:spLocks noChangeAspect="1"/>
          </p:cNvSpPr>
          <p:nvPr/>
        </p:nvSpPr>
        <p:spPr>
          <a:xfrm>
            <a:off x="4978866" y="1171619"/>
            <a:ext cx="259200" cy="259200"/>
          </a:xfrm>
          <a:prstGeom prst="ellipse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6" name="Прямокутна виноска 35"/>
          <p:cNvSpPr/>
          <p:nvPr/>
        </p:nvSpPr>
        <p:spPr>
          <a:xfrm>
            <a:off x="5760850" y="5754848"/>
            <a:ext cx="3096000" cy="884229"/>
          </a:xfrm>
          <a:prstGeom prst="wedgeRectCallout">
            <a:avLst>
              <a:gd name="adj1" fmla="val -66390"/>
              <a:gd name="adj2" fmla="val 9202"/>
            </a:avLst>
          </a:prstGeom>
          <a:solidFill>
            <a:schemeClr val="tx1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Розробка пропозицій стосовно запровадження вимог до </a:t>
            </a:r>
            <a:r>
              <a:rPr lang="uk-UA" sz="1000" b="1" dirty="0" smtClean="0">
                <a:solidFill>
                  <a:schemeClr val="bg1">
                    <a:lumMod val="50000"/>
                  </a:schemeClr>
                </a:solidFill>
              </a:rPr>
              <a:t>фондових бірж </a:t>
            </a:r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щодо визначення ними вимог до стандартів корпоративного управління емітентів цінних паперів</a:t>
            </a:r>
            <a:endParaRPr lang="uk-UA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Прямокутна виноска 36"/>
          <p:cNvSpPr/>
          <p:nvPr/>
        </p:nvSpPr>
        <p:spPr>
          <a:xfrm>
            <a:off x="5760850" y="4839451"/>
            <a:ext cx="3096000" cy="756000"/>
          </a:xfrm>
          <a:prstGeom prst="wedgeRectCallout">
            <a:avLst>
              <a:gd name="adj1" fmla="val -66355"/>
              <a:gd name="adj2" fmla="val -27517"/>
            </a:avLst>
          </a:prstGeom>
          <a:solidFill>
            <a:schemeClr val="tx1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Ініціювання здійснення </a:t>
            </a:r>
            <a:r>
              <a:rPr lang="uk-UA" sz="1000" dirty="0" err="1" smtClean="0">
                <a:solidFill>
                  <a:schemeClr val="bg1">
                    <a:lumMod val="50000"/>
                  </a:schemeClr>
                </a:solidFill>
              </a:rPr>
              <a:t>саморегулівними</a:t>
            </a:r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 організаціями розробки </a:t>
            </a:r>
            <a:r>
              <a:rPr lang="uk-UA" sz="1000" b="1" dirty="0" smtClean="0">
                <a:solidFill>
                  <a:schemeClr val="bg1">
                    <a:lumMod val="50000"/>
                  </a:schemeClr>
                </a:solidFill>
              </a:rPr>
              <a:t>Кодексів поведінки </a:t>
            </a:r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професійних учасників ринків капіталу</a:t>
            </a:r>
            <a:endParaRPr lang="uk-UA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Прямокутна виноска 37"/>
          <p:cNvSpPr/>
          <p:nvPr/>
        </p:nvSpPr>
        <p:spPr>
          <a:xfrm>
            <a:off x="1324839" y="5156262"/>
            <a:ext cx="3096000" cy="919435"/>
          </a:xfrm>
          <a:prstGeom prst="wedgeRectCallout">
            <a:avLst>
              <a:gd name="adj1" fmla="val 66533"/>
              <a:gd name="adj2" fmla="val -15567"/>
            </a:avLst>
          </a:prstGeom>
          <a:solidFill>
            <a:schemeClr val="tx1"/>
          </a:solidFill>
          <a:ln w="285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Передбачення в законопроектах, направлених на імплементацію актів ЄС (USITS, </a:t>
            </a:r>
            <a:r>
              <a:rPr lang="uk-UA" sz="1000" dirty="0" err="1" smtClean="0">
                <a:solidFill>
                  <a:schemeClr val="bg1">
                    <a:lumMod val="50000"/>
                  </a:schemeClr>
                </a:solidFill>
              </a:rPr>
              <a:t>MiFID</a:t>
            </a:r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uk-UA" sz="1000" dirty="0" err="1" smtClean="0">
                <a:solidFill>
                  <a:schemeClr val="bg1">
                    <a:lumMod val="50000"/>
                  </a:schemeClr>
                </a:solidFill>
              </a:rPr>
              <a:t>MiFIR</a:t>
            </a:r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 та ін.), </a:t>
            </a:r>
            <a:r>
              <a:rPr lang="uk-UA" sz="1000" b="1" dirty="0" smtClean="0">
                <a:solidFill>
                  <a:schemeClr val="bg1">
                    <a:lumMod val="50000"/>
                  </a:schemeClr>
                </a:solidFill>
              </a:rPr>
              <a:t>організаційних вимог </a:t>
            </a:r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до професійних учасниках ринків капіталу</a:t>
            </a:r>
            <a:endParaRPr lang="uk-UA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13614" y="5975860"/>
            <a:ext cx="149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2020</a:t>
            </a:r>
            <a:endParaRPr lang="uk-UA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905731"/>
            <a:ext cx="149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tx2"/>
                </a:solidFill>
              </a:rPr>
              <a:t>2019</a:t>
            </a:r>
            <a:endParaRPr lang="uk-UA" sz="3600" dirty="0">
              <a:solidFill>
                <a:schemeClr val="tx2"/>
              </a:solidFill>
            </a:endParaRPr>
          </a:p>
        </p:txBody>
      </p:sp>
      <p:sp>
        <p:nvSpPr>
          <p:cNvPr id="45" name="Прямокутна виноска 44"/>
          <p:cNvSpPr/>
          <p:nvPr/>
        </p:nvSpPr>
        <p:spPr>
          <a:xfrm>
            <a:off x="5760850" y="3795457"/>
            <a:ext cx="3096000" cy="756000"/>
          </a:xfrm>
          <a:prstGeom prst="wedgeRectCallout">
            <a:avLst>
              <a:gd name="adj1" fmla="val -66090"/>
              <a:gd name="adj2" fmla="val -38786"/>
            </a:avLst>
          </a:prstGeom>
          <a:solidFill>
            <a:schemeClr val="tx1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Розробка змін до </a:t>
            </a:r>
            <a:r>
              <a:rPr lang="uk-UA" sz="1000" b="1" dirty="0" smtClean="0">
                <a:solidFill>
                  <a:schemeClr val="bg1">
                    <a:lumMod val="50000"/>
                  </a:schemeClr>
                </a:solidFill>
              </a:rPr>
              <a:t>Ліцензійних умов </a:t>
            </a:r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провадження професійної діяльності з метою уніфікації вимог до корпоративного управління ліцензіатів</a:t>
            </a:r>
            <a:endParaRPr lang="uk-UA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Прямокутна виноска 52"/>
          <p:cNvSpPr/>
          <p:nvPr/>
        </p:nvSpPr>
        <p:spPr>
          <a:xfrm>
            <a:off x="1324839" y="4045190"/>
            <a:ext cx="3096000" cy="757280"/>
          </a:xfrm>
          <a:prstGeom prst="wedgeRectCallout">
            <a:avLst>
              <a:gd name="adj1" fmla="val 66423"/>
              <a:gd name="adj2" fmla="val 5457"/>
            </a:avLst>
          </a:prstGeom>
          <a:solidFill>
            <a:schemeClr val="tx1"/>
          </a:solidFill>
          <a:ln w="285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Внесення змін до </a:t>
            </a:r>
            <a:r>
              <a:rPr lang="uk-UA" sz="1000" b="1" dirty="0" smtClean="0">
                <a:solidFill>
                  <a:schemeClr val="bg1">
                    <a:lumMod val="50000"/>
                  </a:schemeClr>
                </a:solidFill>
              </a:rPr>
              <a:t>Принципів</a:t>
            </a:r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 корпоративного управління, затверджених Рішенням НКЦПФР від 22.07.2014 №955, з метою їх </a:t>
            </a:r>
            <a:r>
              <a:rPr lang="uk-UA" sz="1000" b="1" dirty="0" smtClean="0">
                <a:solidFill>
                  <a:schemeClr val="bg1">
                    <a:lumMod val="50000"/>
                  </a:schemeClr>
                </a:solidFill>
              </a:rPr>
              <a:t>оновлення</a:t>
            </a:r>
            <a:endParaRPr lang="uk-UA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Прямокутна виноска 59"/>
          <p:cNvSpPr/>
          <p:nvPr/>
        </p:nvSpPr>
        <p:spPr>
          <a:xfrm>
            <a:off x="5760850" y="2159540"/>
            <a:ext cx="3096000" cy="900000"/>
          </a:xfrm>
          <a:prstGeom prst="wedgeRectCallout">
            <a:avLst>
              <a:gd name="adj1" fmla="val -66269"/>
              <a:gd name="adj2" fmla="val -11636"/>
            </a:avLst>
          </a:prstGeom>
          <a:solidFill>
            <a:schemeClr val="tx1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Розробка методичних рекомендацій проведення </a:t>
            </a:r>
            <a:r>
              <a:rPr lang="uk-UA" sz="1000" b="1" dirty="0" smtClean="0">
                <a:solidFill>
                  <a:schemeClr val="bg1">
                    <a:lumMod val="50000"/>
                  </a:schemeClr>
                </a:solidFill>
              </a:rPr>
              <a:t>оцінки рівня ефективності </a:t>
            </a:r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систем корпоративного управління в професійних учасниках фондового ринку</a:t>
            </a:r>
            <a:endParaRPr lang="uk-UA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Прямокутна виноска 65"/>
          <p:cNvSpPr/>
          <p:nvPr/>
        </p:nvSpPr>
        <p:spPr>
          <a:xfrm>
            <a:off x="1324839" y="2747095"/>
            <a:ext cx="3096000" cy="898327"/>
          </a:xfrm>
          <a:prstGeom prst="wedgeRectCallout">
            <a:avLst>
              <a:gd name="adj1" fmla="val 66539"/>
              <a:gd name="adj2" fmla="val -8646"/>
            </a:avLst>
          </a:prstGeom>
          <a:solidFill>
            <a:schemeClr val="tx1"/>
          </a:solidFill>
          <a:ln w="285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Передбачення в законопроектах, направлених на імплементацію актів ЄС (USITS, </a:t>
            </a:r>
            <a:r>
              <a:rPr lang="uk-UA" sz="1000" dirty="0" err="1" smtClean="0">
                <a:solidFill>
                  <a:schemeClr val="bg1">
                    <a:lumMod val="50000"/>
                  </a:schemeClr>
                </a:solidFill>
              </a:rPr>
              <a:t>MiFID</a:t>
            </a:r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uk-UA" sz="1000" dirty="0" err="1" smtClean="0">
                <a:solidFill>
                  <a:schemeClr val="bg1">
                    <a:lumMod val="50000"/>
                  </a:schemeClr>
                </a:solidFill>
              </a:rPr>
              <a:t>MiFIR</a:t>
            </a:r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 та ін.), вимог щодо </a:t>
            </a:r>
            <a:r>
              <a:rPr lang="uk-UA" sz="1000" b="1" dirty="0" smtClean="0">
                <a:solidFill>
                  <a:schemeClr val="bg1">
                    <a:lumMod val="50000"/>
                  </a:schemeClr>
                </a:solidFill>
              </a:rPr>
              <a:t>структури органів </a:t>
            </a:r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управління в професійних учасниках ринків капіталу</a:t>
            </a:r>
            <a:endParaRPr lang="uk-UA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Прямокутна виноска 68"/>
          <p:cNvSpPr/>
          <p:nvPr/>
        </p:nvSpPr>
        <p:spPr>
          <a:xfrm>
            <a:off x="5803096" y="1086048"/>
            <a:ext cx="3053754" cy="631041"/>
          </a:xfrm>
          <a:prstGeom prst="wedgeRectCallout">
            <a:avLst>
              <a:gd name="adj1" fmla="val -67944"/>
              <a:gd name="adj2" fmla="val 26502"/>
            </a:avLst>
          </a:prstGeom>
          <a:solidFill>
            <a:schemeClr val="tx1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Розробка </a:t>
            </a:r>
            <a:r>
              <a:rPr lang="uk-UA" sz="1000" b="1" dirty="0" smtClean="0">
                <a:solidFill>
                  <a:schemeClr val="bg1">
                    <a:lumMod val="50000"/>
                  </a:schemeClr>
                </a:solidFill>
              </a:rPr>
              <a:t>стандартів</a:t>
            </a:r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 корпоративного управління в професійних учасниках фондового ринку</a:t>
            </a:r>
            <a:endParaRPr lang="uk-UA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9" name="Пряма сполучна лінія 38"/>
          <p:cNvCxnSpPr/>
          <p:nvPr/>
        </p:nvCxnSpPr>
        <p:spPr>
          <a:xfrm flipH="1" flipV="1">
            <a:off x="1324839" y="1946117"/>
            <a:ext cx="511200" cy="1"/>
          </a:xfrm>
          <a:prstGeom prst="line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увати 18"/>
          <p:cNvGrpSpPr/>
          <p:nvPr/>
        </p:nvGrpSpPr>
        <p:grpSpPr>
          <a:xfrm>
            <a:off x="4910107" y="5310229"/>
            <a:ext cx="427030" cy="369332"/>
            <a:chOff x="4910107" y="5754846"/>
            <a:chExt cx="427030" cy="369332"/>
          </a:xfrm>
        </p:grpSpPr>
        <p:sp>
          <p:nvSpPr>
            <p:cNvPr id="5" name="Овал 4"/>
            <p:cNvSpPr>
              <a:spLocks noChangeAspect="1"/>
            </p:cNvSpPr>
            <p:nvPr/>
          </p:nvSpPr>
          <p:spPr>
            <a:xfrm>
              <a:off x="4974722" y="5826907"/>
              <a:ext cx="259200" cy="259200"/>
            </a:xfrm>
            <a:prstGeom prst="ellipse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10107" y="5754846"/>
              <a:ext cx="427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16</a:t>
              </a:r>
              <a:endParaRPr lang="uk-UA" dirty="0"/>
            </a:p>
          </p:txBody>
        </p:sp>
      </p:grpSp>
      <p:grpSp>
        <p:nvGrpSpPr>
          <p:cNvPr id="20" name="Групувати 19"/>
          <p:cNvGrpSpPr/>
          <p:nvPr/>
        </p:nvGrpSpPr>
        <p:grpSpPr>
          <a:xfrm>
            <a:off x="4926077" y="4802470"/>
            <a:ext cx="427030" cy="369332"/>
            <a:chOff x="4926077" y="5213531"/>
            <a:chExt cx="427030" cy="369332"/>
          </a:xfrm>
        </p:grpSpPr>
        <p:sp>
          <p:nvSpPr>
            <p:cNvPr id="35" name="Овал 34"/>
            <p:cNvSpPr>
              <a:spLocks noChangeAspect="1"/>
            </p:cNvSpPr>
            <p:nvPr/>
          </p:nvSpPr>
          <p:spPr>
            <a:xfrm>
              <a:off x="4978866" y="5291133"/>
              <a:ext cx="259200" cy="259200"/>
            </a:xfrm>
            <a:prstGeom prst="ellipse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926077" y="5213531"/>
              <a:ext cx="427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15</a:t>
              </a:r>
              <a:endParaRPr lang="uk-UA" dirty="0"/>
            </a:p>
          </p:txBody>
        </p:sp>
      </p:grpSp>
      <p:grpSp>
        <p:nvGrpSpPr>
          <p:cNvPr id="17" name="Групувати 16"/>
          <p:cNvGrpSpPr/>
          <p:nvPr/>
        </p:nvGrpSpPr>
        <p:grpSpPr>
          <a:xfrm>
            <a:off x="4894951" y="4244899"/>
            <a:ext cx="427030" cy="369332"/>
            <a:chOff x="4900960" y="4585471"/>
            <a:chExt cx="427030" cy="369332"/>
          </a:xfrm>
        </p:grpSpPr>
        <p:sp>
          <p:nvSpPr>
            <p:cNvPr id="34" name="Овал 33"/>
            <p:cNvSpPr>
              <a:spLocks noChangeAspect="1"/>
            </p:cNvSpPr>
            <p:nvPr/>
          </p:nvSpPr>
          <p:spPr>
            <a:xfrm>
              <a:off x="4978866" y="4668863"/>
              <a:ext cx="259200" cy="259200"/>
            </a:xfrm>
            <a:prstGeom prst="ellipse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900960" y="4585471"/>
              <a:ext cx="427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14</a:t>
              </a:r>
              <a:endParaRPr lang="uk-UA" dirty="0"/>
            </a:p>
          </p:txBody>
        </p:sp>
      </p:grpSp>
      <p:grpSp>
        <p:nvGrpSpPr>
          <p:cNvPr id="16" name="Групувати 15"/>
          <p:cNvGrpSpPr/>
          <p:nvPr/>
        </p:nvGrpSpPr>
        <p:grpSpPr>
          <a:xfrm>
            <a:off x="4910107" y="3669407"/>
            <a:ext cx="427030" cy="369332"/>
            <a:chOff x="4918496" y="3965795"/>
            <a:chExt cx="427030" cy="369332"/>
          </a:xfrm>
        </p:grpSpPr>
        <p:sp>
          <p:nvSpPr>
            <p:cNvPr id="33" name="Овал 32"/>
            <p:cNvSpPr>
              <a:spLocks noChangeAspect="1"/>
            </p:cNvSpPr>
            <p:nvPr/>
          </p:nvSpPr>
          <p:spPr>
            <a:xfrm>
              <a:off x="4978866" y="4046593"/>
              <a:ext cx="259200" cy="259200"/>
            </a:xfrm>
            <a:prstGeom prst="ellipse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918496" y="3965795"/>
              <a:ext cx="427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13</a:t>
              </a:r>
              <a:endParaRPr lang="uk-UA" dirty="0"/>
            </a:p>
          </p:txBody>
        </p:sp>
      </p:grpSp>
      <p:grpSp>
        <p:nvGrpSpPr>
          <p:cNvPr id="15" name="Групувати 14"/>
          <p:cNvGrpSpPr/>
          <p:nvPr/>
        </p:nvGrpSpPr>
        <p:grpSpPr>
          <a:xfrm>
            <a:off x="4910107" y="2892715"/>
            <a:ext cx="427030" cy="369332"/>
            <a:chOff x="4918496" y="3354749"/>
            <a:chExt cx="427030" cy="369332"/>
          </a:xfrm>
        </p:grpSpPr>
        <p:sp>
          <p:nvSpPr>
            <p:cNvPr id="32" name="Овал 31"/>
            <p:cNvSpPr>
              <a:spLocks noChangeAspect="1"/>
            </p:cNvSpPr>
            <p:nvPr/>
          </p:nvSpPr>
          <p:spPr>
            <a:xfrm>
              <a:off x="4978866" y="3424323"/>
              <a:ext cx="259200" cy="259200"/>
            </a:xfrm>
            <a:prstGeom prst="ellipse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918496" y="3354749"/>
              <a:ext cx="427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12</a:t>
              </a:r>
              <a:endParaRPr lang="uk-UA" dirty="0"/>
            </a:p>
          </p:txBody>
        </p:sp>
      </p:grpSp>
      <p:grpSp>
        <p:nvGrpSpPr>
          <p:cNvPr id="14" name="Групувати 13"/>
          <p:cNvGrpSpPr/>
          <p:nvPr/>
        </p:nvGrpSpPr>
        <p:grpSpPr>
          <a:xfrm>
            <a:off x="4926077" y="2360644"/>
            <a:ext cx="427030" cy="369332"/>
            <a:chOff x="4926077" y="2729760"/>
            <a:chExt cx="427030" cy="369332"/>
          </a:xfrm>
        </p:grpSpPr>
        <p:sp>
          <p:nvSpPr>
            <p:cNvPr id="31" name="Овал 30"/>
            <p:cNvSpPr>
              <a:spLocks noChangeAspect="1"/>
            </p:cNvSpPr>
            <p:nvPr/>
          </p:nvSpPr>
          <p:spPr>
            <a:xfrm>
              <a:off x="4978866" y="2802053"/>
              <a:ext cx="259200" cy="259200"/>
            </a:xfrm>
            <a:prstGeom prst="ellipse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26077" y="2729760"/>
              <a:ext cx="427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11</a:t>
              </a:r>
              <a:endParaRPr lang="uk-UA" dirty="0"/>
            </a:p>
          </p:txBody>
        </p:sp>
      </p:grpSp>
      <p:grpSp>
        <p:nvGrpSpPr>
          <p:cNvPr id="12" name="Групувати 11"/>
          <p:cNvGrpSpPr/>
          <p:nvPr/>
        </p:nvGrpSpPr>
        <p:grpSpPr>
          <a:xfrm>
            <a:off x="4910107" y="1599597"/>
            <a:ext cx="427030" cy="369332"/>
            <a:chOff x="4910107" y="2110931"/>
            <a:chExt cx="427030" cy="369332"/>
          </a:xfrm>
        </p:grpSpPr>
        <p:sp>
          <p:nvSpPr>
            <p:cNvPr id="30" name="Овал 29"/>
            <p:cNvSpPr>
              <a:spLocks noChangeAspect="1"/>
            </p:cNvSpPr>
            <p:nvPr/>
          </p:nvSpPr>
          <p:spPr>
            <a:xfrm>
              <a:off x="4978866" y="2179783"/>
              <a:ext cx="259200" cy="259200"/>
            </a:xfrm>
            <a:prstGeom prst="ellipse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910107" y="2110931"/>
              <a:ext cx="427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10</a:t>
              </a:r>
              <a:endParaRPr lang="uk-UA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946671" y="1081490"/>
            <a:ext cx="427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9</a:t>
            </a:r>
          </a:p>
        </p:txBody>
      </p:sp>
      <p:sp>
        <p:nvSpPr>
          <p:cNvPr id="51" name="Прямокутна виноска 50"/>
          <p:cNvSpPr/>
          <p:nvPr/>
        </p:nvSpPr>
        <p:spPr>
          <a:xfrm>
            <a:off x="1324839" y="1037407"/>
            <a:ext cx="3096000" cy="1424934"/>
          </a:xfrm>
          <a:prstGeom prst="wedgeRectCallout">
            <a:avLst>
              <a:gd name="adj1" fmla="val 66565"/>
              <a:gd name="adj2" fmla="val -29425"/>
            </a:avLst>
          </a:prstGeom>
          <a:solidFill>
            <a:schemeClr val="tx1"/>
          </a:solidFill>
          <a:ln w="285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Сприяння прийняттю Верховною Радою України проекту Закону України «Про ринки капіталу та регульовані ринки» (реєстраційний номер у ВРУ </a:t>
            </a:r>
            <a:r>
              <a:rPr lang="uk-UA" sz="1000" b="1" dirty="0" smtClean="0">
                <a:solidFill>
                  <a:schemeClr val="bg1">
                    <a:lumMod val="50000"/>
                  </a:schemeClr>
                </a:solidFill>
              </a:rPr>
              <a:t>7055</a:t>
            </a:r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), в частині </a:t>
            </a:r>
            <a:r>
              <a:rPr lang="uk-UA" sz="1000" b="1" dirty="0" smtClean="0">
                <a:solidFill>
                  <a:schemeClr val="bg1">
                    <a:lumMod val="50000"/>
                  </a:schemeClr>
                </a:solidFill>
              </a:rPr>
              <a:t>системно важливий </a:t>
            </a:r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професійний учасник ринків капіталу та запровадження вимог до процедур </a:t>
            </a:r>
            <a:r>
              <a:rPr lang="uk-UA" sz="1000" b="1" dirty="0" smtClean="0">
                <a:solidFill>
                  <a:schemeClr val="bg1">
                    <a:lumMod val="50000"/>
                  </a:schemeClr>
                </a:solidFill>
              </a:rPr>
              <a:t>розкриття інформації </a:t>
            </a:r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некваліфікованими інвесторами</a:t>
            </a:r>
            <a:endParaRPr lang="uk-UA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8" name="Групувати 17"/>
          <p:cNvGrpSpPr/>
          <p:nvPr/>
        </p:nvGrpSpPr>
        <p:grpSpPr>
          <a:xfrm>
            <a:off x="4910107" y="6075697"/>
            <a:ext cx="427030" cy="369332"/>
            <a:chOff x="4910107" y="6377701"/>
            <a:chExt cx="427030" cy="369332"/>
          </a:xfrm>
        </p:grpSpPr>
        <p:sp>
          <p:nvSpPr>
            <p:cNvPr id="52" name="Овал 51"/>
            <p:cNvSpPr>
              <a:spLocks noChangeAspect="1"/>
            </p:cNvSpPr>
            <p:nvPr/>
          </p:nvSpPr>
          <p:spPr>
            <a:xfrm>
              <a:off x="4974722" y="6449762"/>
              <a:ext cx="259200" cy="259200"/>
            </a:xfrm>
            <a:prstGeom prst="ellipse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6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910107" y="6377701"/>
              <a:ext cx="427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17</a:t>
              </a:r>
              <a:endParaRPr lang="uk-UA" dirty="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757727" y="3344188"/>
            <a:ext cx="1652847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uk-UA" sz="1000" b="1" dirty="0" smtClean="0">
                <a:solidFill>
                  <a:schemeClr val="tx2"/>
                </a:solidFill>
              </a:rPr>
              <a:t>Після виконання кроку 10</a:t>
            </a:r>
            <a:endParaRPr lang="uk-UA" sz="1000" b="1" dirty="0">
              <a:solidFill>
                <a:schemeClr val="tx2"/>
              </a:solidFill>
            </a:endParaRPr>
          </a:p>
        </p:txBody>
      </p:sp>
      <p:sp>
        <p:nvSpPr>
          <p:cNvPr id="57" name="Прямокутник 56"/>
          <p:cNvSpPr/>
          <p:nvPr/>
        </p:nvSpPr>
        <p:spPr>
          <a:xfrm>
            <a:off x="1207597" y="1045076"/>
            <a:ext cx="2411903" cy="242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rgbClr val="F6AE2D"/>
                </a:solidFill>
              </a:rPr>
              <a:t>ПЗУ 7055</a:t>
            </a:r>
            <a:endParaRPr lang="uk-UA" dirty="0">
              <a:solidFill>
                <a:srgbClr val="F6AE2D"/>
              </a:solidFill>
            </a:endParaRPr>
          </a:p>
        </p:txBody>
      </p:sp>
      <p:sp>
        <p:nvSpPr>
          <p:cNvPr id="58" name="Прямокутник 57"/>
          <p:cNvSpPr/>
          <p:nvPr/>
        </p:nvSpPr>
        <p:spPr>
          <a:xfrm>
            <a:off x="1324839" y="2747095"/>
            <a:ext cx="2411903" cy="242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rgbClr val="F6AE2D"/>
                </a:solidFill>
              </a:rPr>
              <a:t>Структура органів</a:t>
            </a:r>
            <a:endParaRPr lang="uk-UA" dirty="0">
              <a:solidFill>
                <a:srgbClr val="F6AE2D"/>
              </a:solidFill>
            </a:endParaRPr>
          </a:p>
        </p:txBody>
      </p:sp>
      <p:sp>
        <p:nvSpPr>
          <p:cNvPr id="62" name="Прямокутник 61"/>
          <p:cNvSpPr/>
          <p:nvPr/>
        </p:nvSpPr>
        <p:spPr>
          <a:xfrm>
            <a:off x="6444947" y="1086048"/>
            <a:ext cx="2411903" cy="242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dirty="0" smtClean="0">
                <a:solidFill>
                  <a:srgbClr val="F6AE2D"/>
                </a:solidFill>
              </a:rPr>
              <a:t>Розробка стандартів</a:t>
            </a:r>
            <a:endParaRPr lang="uk-UA" dirty="0">
              <a:solidFill>
                <a:srgbClr val="F6AE2D"/>
              </a:solidFill>
            </a:endParaRPr>
          </a:p>
        </p:txBody>
      </p:sp>
      <p:sp>
        <p:nvSpPr>
          <p:cNvPr id="64" name="Прямокутник 63"/>
          <p:cNvSpPr/>
          <p:nvPr/>
        </p:nvSpPr>
        <p:spPr>
          <a:xfrm>
            <a:off x="1324839" y="4045190"/>
            <a:ext cx="2411903" cy="242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rgbClr val="F6AE2D"/>
                </a:solidFill>
              </a:rPr>
              <a:t>Оновлення принципів</a:t>
            </a:r>
            <a:endParaRPr lang="uk-UA" dirty="0">
              <a:solidFill>
                <a:srgbClr val="F6AE2D"/>
              </a:solidFill>
            </a:endParaRPr>
          </a:p>
        </p:txBody>
      </p:sp>
      <p:sp>
        <p:nvSpPr>
          <p:cNvPr id="65" name="Прямокутник 64"/>
          <p:cNvSpPr/>
          <p:nvPr/>
        </p:nvSpPr>
        <p:spPr>
          <a:xfrm>
            <a:off x="1324839" y="5156262"/>
            <a:ext cx="2411903" cy="242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rgbClr val="F6AE2D"/>
                </a:solidFill>
              </a:rPr>
              <a:t>Організаційні вимоги</a:t>
            </a:r>
            <a:endParaRPr lang="uk-UA" dirty="0">
              <a:solidFill>
                <a:srgbClr val="F6AE2D"/>
              </a:solidFill>
            </a:endParaRPr>
          </a:p>
        </p:txBody>
      </p:sp>
      <p:sp>
        <p:nvSpPr>
          <p:cNvPr id="67" name="Прямокутник 66"/>
          <p:cNvSpPr/>
          <p:nvPr/>
        </p:nvSpPr>
        <p:spPr>
          <a:xfrm>
            <a:off x="6444947" y="2159540"/>
            <a:ext cx="2411903" cy="242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dirty="0" smtClean="0">
                <a:solidFill>
                  <a:srgbClr val="F6AE2D"/>
                </a:solidFill>
              </a:rPr>
              <a:t>Оцінка ефективності</a:t>
            </a:r>
            <a:endParaRPr lang="uk-UA" dirty="0">
              <a:solidFill>
                <a:srgbClr val="F6AE2D"/>
              </a:solidFill>
            </a:endParaRPr>
          </a:p>
        </p:txBody>
      </p:sp>
      <p:sp>
        <p:nvSpPr>
          <p:cNvPr id="68" name="Прямокутник 67"/>
          <p:cNvSpPr/>
          <p:nvPr/>
        </p:nvSpPr>
        <p:spPr>
          <a:xfrm>
            <a:off x="6444947" y="3795458"/>
            <a:ext cx="2411903" cy="242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dirty="0" smtClean="0">
                <a:solidFill>
                  <a:srgbClr val="F6AE2D"/>
                </a:solidFill>
              </a:rPr>
              <a:t>Ліцензійні вимоги</a:t>
            </a:r>
            <a:endParaRPr lang="uk-UA" dirty="0">
              <a:solidFill>
                <a:srgbClr val="F6AE2D"/>
              </a:solidFill>
            </a:endParaRPr>
          </a:p>
        </p:txBody>
      </p:sp>
      <p:sp>
        <p:nvSpPr>
          <p:cNvPr id="70" name="Прямокутник 69"/>
          <p:cNvSpPr/>
          <p:nvPr/>
        </p:nvSpPr>
        <p:spPr>
          <a:xfrm>
            <a:off x="6444947" y="4839452"/>
            <a:ext cx="2411903" cy="242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dirty="0" smtClean="0">
                <a:solidFill>
                  <a:srgbClr val="F6AE2D"/>
                </a:solidFill>
              </a:rPr>
              <a:t>Кодекси поведінки</a:t>
            </a:r>
            <a:endParaRPr lang="uk-UA" dirty="0">
              <a:solidFill>
                <a:srgbClr val="F6AE2D"/>
              </a:solidFill>
            </a:endParaRPr>
          </a:p>
        </p:txBody>
      </p:sp>
      <p:sp>
        <p:nvSpPr>
          <p:cNvPr id="72" name="Прямокутник 71"/>
          <p:cNvSpPr/>
          <p:nvPr/>
        </p:nvSpPr>
        <p:spPr>
          <a:xfrm>
            <a:off x="6444947" y="5754848"/>
            <a:ext cx="2411903" cy="242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dirty="0" smtClean="0">
                <a:solidFill>
                  <a:srgbClr val="F6AE2D"/>
                </a:solidFill>
              </a:rPr>
              <a:t>Фондові біржі</a:t>
            </a:r>
            <a:endParaRPr lang="uk-UA" dirty="0">
              <a:solidFill>
                <a:srgbClr val="F6AE2D"/>
              </a:solidFill>
            </a:endParaRPr>
          </a:p>
        </p:txBody>
      </p:sp>
      <p:cxnSp>
        <p:nvCxnSpPr>
          <p:cNvPr id="61" name="Сполучна лінія уступом 60"/>
          <p:cNvCxnSpPr/>
          <p:nvPr/>
        </p:nvCxnSpPr>
        <p:spPr>
          <a:xfrm rot="5400000">
            <a:off x="4826858" y="2010281"/>
            <a:ext cx="870145" cy="80003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96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Округлений прямокутник 41"/>
          <p:cNvSpPr/>
          <p:nvPr/>
        </p:nvSpPr>
        <p:spPr>
          <a:xfrm>
            <a:off x="210614" y="1871444"/>
            <a:ext cx="8795333" cy="493215"/>
          </a:xfrm>
          <a:prstGeom prst="roundRect">
            <a:avLst/>
          </a:prstGeom>
          <a:solidFill>
            <a:srgbClr val="723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" name="Прямоугольник 15"/>
          <p:cNvSpPr/>
          <p:nvPr/>
        </p:nvSpPr>
        <p:spPr>
          <a:xfrm>
            <a:off x="0" y="-4548"/>
            <a:ext cx="91440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Концепція корпоративного управління</a:t>
            </a:r>
            <a:endParaRPr lang="uk-UA" sz="2800" dirty="0"/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307164" y="5677278"/>
            <a:ext cx="2021747" cy="4278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smtClean="0">
                <a:solidFill>
                  <a:srgbClr val="7231A2"/>
                </a:solidFill>
              </a:rPr>
              <a:t>Мета:</a:t>
            </a:r>
            <a:endParaRPr lang="uk-UA" sz="2800" b="1">
              <a:solidFill>
                <a:srgbClr val="7231A2"/>
              </a:solidFill>
            </a:endParaRPr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2418444" y="1532799"/>
            <a:ext cx="0" cy="3657823"/>
          </a:xfrm>
          <a:prstGeom prst="line">
            <a:avLst/>
          </a:prstGeom>
          <a:ln>
            <a:solidFill>
              <a:srgbClr val="7231A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50918" y="5589791"/>
            <a:ext cx="7293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7231A2"/>
              </a:buClr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Імплементація директиви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MIFID</a:t>
            </a:r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II</a:t>
            </a:r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 на виконання асоціації з ЄС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uk-UA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7231A2"/>
              </a:buClr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Перезапуск, трансформація фондового ринку в ринки капіталу</a:t>
            </a:r>
          </a:p>
          <a:p>
            <a:pPr marL="342900" indent="-342900">
              <a:buClr>
                <a:srgbClr val="7231A2"/>
              </a:buClr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Захист прав споживачів ринку фінансових послуг</a:t>
            </a:r>
            <a:endParaRPr lang="uk-U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267" y="3091648"/>
            <a:ext cx="223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231A2"/>
              </a:buClr>
              <a:buFont typeface="Wingdings" panose="05000000000000000000" pitchFamily="2" charset="2"/>
              <a:buChar char="§"/>
            </a:pPr>
            <a:r>
              <a:rPr lang="uk-UA" sz="1500" smtClean="0">
                <a:solidFill>
                  <a:schemeClr val="bg1">
                    <a:lumMod val="50000"/>
                  </a:schemeClr>
                </a:solidFill>
              </a:rPr>
              <a:t>Покращення ведення бізнесу</a:t>
            </a:r>
          </a:p>
          <a:p>
            <a:pPr marL="285750" indent="-285750">
              <a:buClr>
                <a:srgbClr val="7231A2"/>
              </a:buClr>
              <a:buFont typeface="Wingdings" panose="05000000000000000000" pitchFamily="2" charset="2"/>
              <a:buChar char="§"/>
            </a:pPr>
            <a:r>
              <a:rPr lang="uk-UA" sz="1500" smtClean="0">
                <a:solidFill>
                  <a:schemeClr val="bg1">
                    <a:lumMod val="50000"/>
                  </a:schemeClr>
                </a:solidFill>
              </a:rPr>
              <a:t>Підвищення конкурентоздатності</a:t>
            </a:r>
            <a:endParaRPr lang="uk-UA" sz="15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69720" y="3091648"/>
            <a:ext cx="226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231A2"/>
              </a:buClr>
              <a:buFont typeface="Wingdings" panose="05000000000000000000" pitchFamily="2" charset="2"/>
              <a:buChar char="§"/>
            </a:pPr>
            <a:r>
              <a:rPr lang="uk-UA" sz="1500" dirty="0" smtClean="0">
                <a:solidFill>
                  <a:schemeClr val="bg1">
                    <a:lumMod val="50000"/>
                  </a:schemeClr>
                </a:solidFill>
              </a:rPr>
              <a:t>Розкриття інформації</a:t>
            </a:r>
          </a:p>
          <a:p>
            <a:pPr marL="285750" indent="-285750">
              <a:buClr>
                <a:srgbClr val="7231A2"/>
              </a:buClr>
              <a:buFont typeface="Wingdings" panose="05000000000000000000" pitchFamily="2" charset="2"/>
              <a:buChar char="§"/>
            </a:pPr>
            <a:r>
              <a:rPr lang="uk-UA" sz="1500" dirty="0" smtClean="0">
                <a:solidFill>
                  <a:schemeClr val="bg1">
                    <a:lumMod val="50000"/>
                  </a:schemeClr>
                </a:solidFill>
              </a:rPr>
              <a:t>Підвищення надійності</a:t>
            </a:r>
          </a:p>
          <a:p>
            <a:pPr marL="285750" indent="-285750">
              <a:buClr>
                <a:srgbClr val="7231A2"/>
              </a:buClr>
              <a:buFont typeface="Wingdings" panose="05000000000000000000" pitchFamily="2" charset="2"/>
              <a:buChar char="§"/>
            </a:pPr>
            <a:r>
              <a:rPr lang="uk-UA" sz="1500" dirty="0" smtClean="0">
                <a:solidFill>
                  <a:schemeClr val="bg1">
                    <a:lumMod val="50000"/>
                  </a:schemeClr>
                </a:solidFill>
              </a:rPr>
              <a:t>Розгляд 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</a:rPr>
              <a:t>скарг</a:t>
            </a:r>
            <a:endParaRPr lang="uk-UA" sz="15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96522" y="3091648"/>
            <a:ext cx="223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231A2"/>
              </a:buClr>
              <a:buFont typeface="Wingdings" panose="05000000000000000000" pitchFamily="2" charset="2"/>
              <a:buChar char="§"/>
            </a:pPr>
            <a:r>
              <a:rPr lang="uk-UA" sz="1500" smtClean="0">
                <a:solidFill>
                  <a:schemeClr val="bg1">
                    <a:lumMod val="50000"/>
                  </a:schemeClr>
                </a:solidFill>
              </a:rPr>
              <a:t>Участь у нагляді за учасниками ринку</a:t>
            </a:r>
            <a:endParaRPr lang="uk-UA" sz="15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93740" y="3091648"/>
            <a:ext cx="223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231A2"/>
              </a:buClr>
              <a:buFont typeface="Wingdings" panose="05000000000000000000" pitchFamily="2" charset="2"/>
              <a:buChar char="§"/>
            </a:pPr>
            <a:r>
              <a:rPr lang="uk-UA" sz="1500" smtClean="0">
                <a:solidFill>
                  <a:schemeClr val="bg1">
                    <a:lumMod val="50000"/>
                  </a:schemeClr>
                </a:solidFill>
              </a:rPr>
              <a:t>Перехід до ризик-орієнтованого нагляду</a:t>
            </a:r>
            <a:endParaRPr lang="uk-UA" sz="15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7" name="Пряма сполучна лінія 26"/>
          <p:cNvCxnSpPr/>
          <p:nvPr/>
        </p:nvCxnSpPr>
        <p:spPr>
          <a:xfrm>
            <a:off x="4637843" y="1532798"/>
            <a:ext cx="0" cy="3657823"/>
          </a:xfrm>
          <a:prstGeom prst="line">
            <a:avLst/>
          </a:prstGeom>
          <a:ln>
            <a:solidFill>
              <a:srgbClr val="7231A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сполучна лінія 27"/>
          <p:cNvCxnSpPr/>
          <p:nvPr/>
        </p:nvCxnSpPr>
        <p:spPr>
          <a:xfrm>
            <a:off x="6952232" y="1532797"/>
            <a:ext cx="0" cy="3657823"/>
          </a:xfrm>
          <a:prstGeom prst="line">
            <a:avLst/>
          </a:prstGeom>
          <a:ln>
            <a:solidFill>
              <a:srgbClr val="7231A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рапеція 22"/>
          <p:cNvSpPr/>
          <p:nvPr/>
        </p:nvSpPr>
        <p:spPr>
          <a:xfrm>
            <a:off x="589502" y="940154"/>
            <a:ext cx="8096682" cy="567265"/>
          </a:xfrm>
          <a:prstGeom prst="trapezoi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>
                <a:solidFill>
                  <a:srgbClr val="7231A2"/>
                </a:solidFill>
              </a:rPr>
              <a:t>Ключові зміни для: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469" y="1875358"/>
            <a:ext cx="1447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smtClean="0"/>
              <a:t>Учасників </a:t>
            </a:r>
          </a:p>
          <a:p>
            <a:pPr algn="ctr"/>
            <a:r>
              <a:rPr lang="uk-UA" sz="1400" b="1" smtClean="0"/>
              <a:t>ринків капіталу</a:t>
            </a:r>
            <a:endParaRPr lang="uk-UA" sz="1400" b="1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7" y="2398578"/>
            <a:ext cx="360000" cy="360000"/>
          </a:xfrm>
          <a:prstGeom prst="rect">
            <a:avLst/>
          </a:prstGeom>
        </p:spPr>
      </p:pic>
      <p:sp>
        <p:nvSpPr>
          <p:cNvPr id="24" name="Овал 23"/>
          <p:cNvSpPr>
            <a:spLocks noChangeAspect="1"/>
          </p:cNvSpPr>
          <p:nvPr/>
        </p:nvSpPr>
        <p:spPr>
          <a:xfrm>
            <a:off x="618997" y="1532799"/>
            <a:ext cx="1332000" cy="1332000"/>
          </a:xfrm>
          <a:prstGeom prst="ellipse">
            <a:avLst/>
          </a:prstGeom>
          <a:noFill/>
          <a:ln w="28575">
            <a:solidFill>
              <a:srgbClr val="723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2109" y="1995199"/>
            <a:ext cx="927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/>
              <a:t>К</a:t>
            </a:r>
            <a:r>
              <a:rPr lang="uk-UA" sz="1400" b="1" smtClean="0"/>
              <a:t>лієнтів </a:t>
            </a:r>
            <a:endParaRPr lang="uk-UA" sz="1400" b="1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088" y="2398578"/>
            <a:ext cx="360000" cy="360000"/>
          </a:xfrm>
          <a:prstGeom prst="rect">
            <a:avLst/>
          </a:prstGeom>
        </p:spPr>
      </p:pic>
      <p:sp>
        <p:nvSpPr>
          <p:cNvPr id="32" name="Овал 31"/>
          <p:cNvSpPr>
            <a:spLocks noChangeAspect="1"/>
          </p:cNvSpPr>
          <p:nvPr/>
        </p:nvSpPr>
        <p:spPr>
          <a:xfrm>
            <a:off x="2870088" y="1532799"/>
            <a:ext cx="1332000" cy="1332000"/>
          </a:xfrm>
          <a:prstGeom prst="ellipse">
            <a:avLst/>
          </a:prstGeom>
          <a:noFill/>
          <a:ln w="28575">
            <a:solidFill>
              <a:srgbClr val="723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63650" y="1887477"/>
            <a:ext cx="1476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/>
              <a:t>С</a:t>
            </a:r>
            <a:r>
              <a:rPr lang="uk-UA" sz="1400" b="1" smtClean="0"/>
              <a:t>аморегулівних організацій</a:t>
            </a:r>
            <a:endParaRPr lang="uk-UA" sz="1400" b="1"/>
          </a:p>
        </p:txBody>
      </p:sp>
      <p:sp>
        <p:nvSpPr>
          <p:cNvPr id="33" name="Овал 32"/>
          <p:cNvSpPr>
            <a:spLocks noChangeAspect="1"/>
          </p:cNvSpPr>
          <p:nvPr/>
        </p:nvSpPr>
        <p:spPr>
          <a:xfrm>
            <a:off x="5135884" y="1532799"/>
            <a:ext cx="1332000" cy="1332000"/>
          </a:xfrm>
          <a:prstGeom prst="ellipse">
            <a:avLst/>
          </a:prstGeom>
          <a:noFill/>
          <a:ln w="28575">
            <a:solidFill>
              <a:srgbClr val="723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>
              <a:solidFill>
                <a:schemeClr val="tx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84" y="2398578"/>
            <a:ext cx="360000" cy="36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15213" y="1949032"/>
            <a:ext cx="1104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/>
              <a:t>Р</a:t>
            </a:r>
            <a:r>
              <a:rPr lang="uk-UA" sz="1400" b="1" smtClean="0"/>
              <a:t>егулятора</a:t>
            </a:r>
            <a:r>
              <a:rPr lang="uk-UA" sz="2000" b="1" smtClean="0"/>
              <a:t> </a:t>
            </a:r>
            <a:endParaRPr lang="uk-UA" sz="2000" b="1"/>
          </a:p>
        </p:txBody>
      </p:sp>
      <p:sp>
        <p:nvSpPr>
          <p:cNvPr id="34" name="Овал 33"/>
          <p:cNvSpPr>
            <a:spLocks noChangeAspect="1"/>
          </p:cNvSpPr>
          <p:nvPr/>
        </p:nvSpPr>
        <p:spPr>
          <a:xfrm>
            <a:off x="7401679" y="1532799"/>
            <a:ext cx="1332000" cy="1332000"/>
          </a:xfrm>
          <a:prstGeom prst="ellipse">
            <a:avLst/>
          </a:prstGeom>
          <a:noFill/>
          <a:ln w="28575">
            <a:solidFill>
              <a:srgbClr val="723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>
              <a:solidFill>
                <a:schemeClr val="tx1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679" y="2398578"/>
            <a:ext cx="360000" cy="360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75" y="5677278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8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круглений прямокутник 14"/>
          <p:cNvSpPr/>
          <p:nvPr/>
        </p:nvSpPr>
        <p:spPr>
          <a:xfrm>
            <a:off x="0" y="1842593"/>
            <a:ext cx="9144000" cy="567789"/>
          </a:xfrm>
          <a:prstGeom prst="roundRect">
            <a:avLst/>
          </a:prstGeom>
          <a:solidFill>
            <a:srgbClr val="2E5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Прямоугольник 15"/>
          <p:cNvSpPr/>
          <p:nvPr/>
        </p:nvSpPr>
        <p:spPr>
          <a:xfrm>
            <a:off x="0" y="-4548"/>
            <a:ext cx="91440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smtClean="0"/>
              <a:t>Міжнародна практика</a:t>
            </a:r>
            <a:endParaRPr lang="uk-UA" sz="2800"/>
          </a:p>
        </p:txBody>
      </p:sp>
      <p:sp>
        <p:nvSpPr>
          <p:cNvPr id="20" name="Овал 19"/>
          <p:cNvSpPr/>
          <p:nvPr/>
        </p:nvSpPr>
        <p:spPr>
          <a:xfrm>
            <a:off x="3720356" y="975529"/>
            <a:ext cx="1570383" cy="1570383"/>
          </a:xfrm>
          <a:prstGeom prst="ellipse">
            <a:avLst/>
          </a:prstGeom>
          <a:solidFill>
            <a:schemeClr val="tx1"/>
          </a:solidFill>
          <a:ln>
            <a:solidFill>
              <a:srgbClr val="2E52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47" y="1130720"/>
            <a:ext cx="1260000" cy="126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113" y="1855221"/>
            <a:ext cx="3632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smtClean="0"/>
              <a:t>7 основних документів </a:t>
            </a:r>
            <a:endParaRPr lang="uk-UA" sz="2400"/>
          </a:p>
        </p:txBody>
      </p:sp>
      <p:sp>
        <p:nvSpPr>
          <p:cNvPr id="23" name="TextBox 22"/>
          <p:cNvSpPr txBox="1"/>
          <p:nvPr/>
        </p:nvSpPr>
        <p:spPr>
          <a:xfrm>
            <a:off x="5290738" y="1899581"/>
            <a:ext cx="385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smtClean="0"/>
              <a:t>що регламентують корпоративне управління професійних учасників ринків капіталу</a:t>
            </a:r>
          </a:p>
          <a:p>
            <a:r>
              <a:rPr lang="uk-UA" sz="1200" smtClean="0"/>
              <a:t>, </a:t>
            </a:r>
            <a:endParaRPr lang="uk-UA" sz="1200"/>
          </a:p>
        </p:txBody>
      </p:sp>
      <p:grpSp>
        <p:nvGrpSpPr>
          <p:cNvPr id="38" name="Групувати 37"/>
          <p:cNvGrpSpPr/>
          <p:nvPr/>
        </p:nvGrpSpPr>
        <p:grpSpPr>
          <a:xfrm>
            <a:off x="388881" y="2501753"/>
            <a:ext cx="8366239" cy="2124000"/>
            <a:chOff x="446729" y="2501753"/>
            <a:chExt cx="8366239" cy="2124000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8968" y="2501753"/>
              <a:ext cx="2124000" cy="2124000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8221" y="2501753"/>
              <a:ext cx="2124000" cy="2124000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7475" y="2501753"/>
              <a:ext cx="2124000" cy="212400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729" y="2501753"/>
              <a:ext cx="2124000" cy="21240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823247" y="2696792"/>
              <a:ext cx="14738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b="1" err="1">
                  <a:solidFill>
                    <a:schemeClr val="bg1">
                      <a:lumMod val="50000"/>
                    </a:schemeClr>
                  </a:solidFill>
                </a:rPr>
                <a:t>MiFID</a:t>
              </a:r>
              <a:r>
                <a:rPr lang="uk-UA" sz="1600" b="1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uk-UA" sz="1600" b="1" smtClean="0">
                  <a:solidFill>
                    <a:schemeClr val="bg1">
                      <a:lumMod val="50000"/>
                    </a:schemeClr>
                  </a:solidFill>
                </a:rPr>
                <a:t>II</a:t>
              </a:r>
              <a:r>
                <a:rPr lang="uk-UA" sz="160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  <a:p>
              <a:r>
                <a:rPr lang="uk-UA" sz="800" smtClean="0">
                  <a:solidFill>
                    <a:schemeClr val="bg1">
                      <a:lumMod val="50000"/>
                    </a:schemeClr>
                  </a:solidFill>
                </a:rPr>
                <a:t>Директива </a:t>
              </a:r>
              <a:r>
                <a:rPr lang="uk-UA" sz="800">
                  <a:solidFill>
                    <a:schemeClr val="bg1">
                      <a:lumMod val="50000"/>
                    </a:schemeClr>
                  </a:solidFill>
                </a:rPr>
                <a:t>2014/65/ЄС про ринки фінансових </a:t>
              </a:r>
              <a:r>
                <a:rPr lang="uk-UA" sz="800" smtClean="0">
                  <a:solidFill>
                    <a:schemeClr val="bg1">
                      <a:lumMod val="50000"/>
                    </a:schemeClr>
                  </a:solidFill>
                </a:rPr>
                <a:t>інструментів</a:t>
              </a:r>
              <a:endParaRPr lang="uk-UA" sz="8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10706" y="2641733"/>
              <a:ext cx="124028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b="1" dirty="0">
                  <a:solidFill>
                    <a:schemeClr val="bg1">
                      <a:lumMod val="50000"/>
                    </a:schemeClr>
                  </a:solidFill>
                </a:rPr>
                <a:t>CRD IV </a:t>
              </a:r>
              <a:r>
                <a:rPr lang="uk-UA" sz="16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  <a:p>
              <a:r>
                <a:rPr lang="uk-UA" sz="800" dirty="0" smtClean="0">
                  <a:solidFill>
                    <a:schemeClr val="bg1">
                      <a:lumMod val="50000"/>
                    </a:schemeClr>
                  </a:solidFill>
                </a:rPr>
                <a:t>Директива </a:t>
              </a:r>
              <a:r>
                <a:rPr lang="uk-UA" sz="800" dirty="0">
                  <a:solidFill>
                    <a:schemeClr val="bg1">
                      <a:lumMod val="50000"/>
                    </a:schemeClr>
                  </a:solidFill>
                </a:rPr>
                <a:t>2013/36/ЄС про доступ до діяльності кредитних установ та пруденційного нагляду за кредитними установами та інвестиційними </a:t>
              </a:r>
              <a:r>
                <a:rPr lang="uk-UA" sz="800" dirty="0" smtClean="0">
                  <a:solidFill>
                    <a:schemeClr val="bg1">
                      <a:lumMod val="50000"/>
                    </a:schemeClr>
                  </a:solidFill>
                </a:rPr>
                <a:t>фірмами</a:t>
              </a:r>
              <a:endParaRPr lang="uk-UA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44328" y="2657147"/>
              <a:ext cx="1358782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b="1">
                  <a:solidFill>
                    <a:schemeClr val="bg1">
                      <a:lumMod val="50000"/>
                    </a:schemeClr>
                  </a:solidFill>
                </a:rPr>
                <a:t>Спільна інструкція ESMA та </a:t>
              </a:r>
              <a:r>
                <a:rPr lang="uk-UA" sz="1600" b="1" smtClean="0">
                  <a:solidFill>
                    <a:schemeClr val="bg1">
                      <a:lumMod val="50000"/>
                    </a:schemeClr>
                  </a:solidFill>
                </a:rPr>
                <a:t>EBA</a:t>
              </a:r>
            </a:p>
            <a:p>
              <a:r>
                <a:rPr lang="uk-UA" sz="800" smtClean="0">
                  <a:solidFill>
                    <a:schemeClr val="bg1">
                      <a:lumMod val="50000"/>
                    </a:schemeClr>
                  </a:solidFill>
                </a:rPr>
                <a:t>на </a:t>
              </a:r>
              <a:r>
                <a:rPr lang="uk-UA" sz="800">
                  <a:solidFill>
                    <a:schemeClr val="bg1">
                      <a:lumMod val="50000"/>
                    </a:schemeClr>
                  </a:solidFill>
                </a:rPr>
                <a:t>оцінку придатності членів органу управління та основні функції власників відповідно до Директиви 2013/36/ЄС (CRD IV) та Директиви 2014/65 / ЄС (</a:t>
              </a:r>
              <a:r>
                <a:rPr lang="uk-UA" sz="800" err="1">
                  <a:solidFill>
                    <a:schemeClr val="bg1">
                      <a:lumMod val="50000"/>
                    </a:schemeClr>
                  </a:solidFill>
                </a:rPr>
                <a:t>MiFID</a:t>
              </a:r>
              <a:r>
                <a:rPr lang="uk-UA" sz="800">
                  <a:solidFill>
                    <a:schemeClr val="bg1">
                      <a:lumMod val="50000"/>
                    </a:schemeClr>
                  </a:solidFill>
                </a:rPr>
                <a:t> II</a:t>
              </a:r>
              <a:r>
                <a:rPr lang="uk-UA" sz="800" smtClean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  <a:endParaRPr lang="uk-UA" sz="8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32133" y="2611589"/>
              <a:ext cx="144867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b="1" smtClean="0">
                  <a:solidFill>
                    <a:schemeClr val="bg1">
                      <a:lumMod val="50000"/>
                    </a:schemeClr>
                  </a:solidFill>
                </a:rPr>
                <a:t>UCIT </a:t>
              </a:r>
              <a:r>
                <a:rPr lang="uk-UA" sz="1600" b="1">
                  <a:solidFill>
                    <a:schemeClr val="bg1">
                      <a:lumMod val="50000"/>
                    </a:schemeClr>
                  </a:solidFill>
                </a:rPr>
                <a:t>V</a:t>
              </a:r>
              <a:r>
                <a:rPr lang="uk-UA" sz="160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  <a:p>
              <a:r>
                <a:rPr lang="uk-UA" sz="800" smtClean="0">
                  <a:solidFill>
                    <a:schemeClr val="bg1">
                      <a:lumMod val="50000"/>
                    </a:schemeClr>
                  </a:solidFill>
                </a:rPr>
                <a:t>Директива   </a:t>
              </a:r>
              <a:r>
                <a:rPr lang="uk-UA" sz="800">
                  <a:solidFill>
                    <a:schemeClr val="bg1">
                      <a:lumMod val="50000"/>
                    </a:schemeClr>
                  </a:solidFill>
                </a:rPr>
                <a:t>2009/65/ЄС Європейського Парламенту та Ради, що стосується організаційних вимог, конфлікту інтересів, порядку ведення бізнесу, системи управління ризиками та змісту угоди між депозитарієм та керуючою компанією у редакції із змінами внесеними директивою </a:t>
              </a:r>
              <a:r>
                <a:rPr lang="uk-UA" sz="800" smtClean="0">
                  <a:solidFill>
                    <a:schemeClr val="bg1">
                      <a:lumMod val="50000"/>
                    </a:schemeClr>
                  </a:solidFill>
                </a:rPr>
                <a:t>2014/91/ЄС</a:t>
              </a:r>
              <a:endParaRPr lang="uk-UA" sz="8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62820" y="2584687"/>
              <a:ext cx="1478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b="1" smtClean="0"/>
                <a:t>1</a:t>
              </a:r>
              <a:endParaRPr lang="uk-UA" sz="1600" b="1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60307" y="2584687"/>
              <a:ext cx="1478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b="1" smtClean="0"/>
                <a:t>2</a:t>
              </a:r>
              <a:endParaRPr lang="uk-UA" sz="1600" b="1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84325" y="2584687"/>
              <a:ext cx="1478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b="1" smtClean="0"/>
                <a:t>3</a:t>
              </a:r>
              <a:endParaRPr lang="uk-UA" sz="1600" b="1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46870" y="2584687"/>
              <a:ext cx="1478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b="1" smtClean="0"/>
                <a:t>4</a:t>
              </a:r>
              <a:endParaRPr lang="uk-UA" sz="1600" b="1"/>
            </a:p>
          </p:txBody>
        </p:sp>
      </p:grpSp>
      <p:grpSp>
        <p:nvGrpSpPr>
          <p:cNvPr id="43" name="Групувати 42"/>
          <p:cNvGrpSpPr/>
          <p:nvPr/>
        </p:nvGrpSpPr>
        <p:grpSpPr>
          <a:xfrm>
            <a:off x="1411129" y="4641566"/>
            <a:ext cx="6321742" cy="2139813"/>
            <a:chOff x="1436700" y="4641566"/>
            <a:chExt cx="6321742" cy="2139813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5571" y="4641566"/>
              <a:ext cx="2124000" cy="2124000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6700" y="4641566"/>
              <a:ext cx="2124000" cy="2124000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442" y="4641566"/>
              <a:ext cx="2124000" cy="2124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808829" y="4965497"/>
              <a:ext cx="142714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b="1">
                  <a:solidFill>
                    <a:schemeClr val="bg1">
                      <a:lumMod val="50000"/>
                    </a:schemeClr>
                  </a:solidFill>
                </a:rPr>
                <a:t>STRATUTORY AUDIT DIRECTIVE </a:t>
              </a:r>
              <a:r>
                <a:rPr lang="uk-UA" sz="800">
                  <a:solidFill>
                    <a:schemeClr val="bg1">
                      <a:lumMod val="50000"/>
                    </a:schemeClr>
                  </a:solidFill>
                </a:rPr>
                <a:t>– Директива 2006/43/ЄС про обов'язковий аудит річної звітності та консолідованої звітності від 17.05.2006 у редакції із змінами та доповненнями внесеними Директивою 2014/56/ ЄС</a:t>
              </a:r>
            </a:p>
            <a:p>
              <a:endParaRPr lang="uk-UA" sz="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25277" y="4885682"/>
              <a:ext cx="140151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b="1">
                  <a:solidFill>
                    <a:schemeClr val="bg1">
                      <a:lumMod val="50000"/>
                    </a:schemeClr>
                  </a:solidFill>
                </a:rPr>
                <a:t>G20/OECD </a:t>
              </a:r>
              <a:r>
                <a:rPr lang="uk-UA" sz="1600" b="1" err="1">
                  <a:solidFill>
                    <a:schemeClr val="bg1">
                      <a:lumMod val="50000"/>
                    </a:schemeClr>
                  </a:solidFill>
                </a:rPr>
                <a:t>Principles</a:t>
              </a:r>
              <a:r>
                <a:rPr lang="uk-UA" sz="1600" b="1">
                  <a:solidFill>
                    <a:schemeClr val="bg1">
                      <a:lumMod val="50000"/>
                    </a:schemeClr>
                  </a:solidFill>
                </a:rPr>
                <a:t> of </a:t>
              </a:r>
              <a:r>
                <a:rPr lang="uk-UA" sz="1600" b="1" err="1">
                  <a:solidFill>
                    <a:schemeClr val="bg1">
                      <a:lumMod val="50000"/>
                    </a:schemeClr>
                  </a:solidFill>
                </a:rPr>
                <a:t>Corporate</a:t>
              </a:r>
              <a:r>
                <a:rPr lang="uk-UA" sz="1600" b="1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uk-UA" sz="1600" b="1" err="1" smtClean="0">
                  <a:solidFill>
                    <a:schemeClr val="bg1">
                      <a:lumMod val="50000"/>
                    </a:schemeClr>
                  </a:solidFill>
                </a:rPr>
                <a:t>Governance</a:t>
              </a:r>
              <a:endParaRPr lang="uk-UA" sz="1600" b="1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uk-UA" sz="800" smtClean="0">
                  <a:solidFill>
                    <a:schemeClr val="bg1">
                      <a:lumMod val="50000"/>
                    </a:schemeClr>
                  </a:solidFill>
                </a:rPr>
                <a:t>Принципи  </a:t>
              </a:r>
              <a:r>
                <a:rPr lang="uk-UA" sz="800">
                  <a:solidFill>
                    <a:schemeClr val="bg1">
                      <a:lumMod val="50000"/>
                    </a:schemeClr>
                  </a:solidFill>
                </a:rPr>
                <a:t>корпоративного управління G20 ОЕСР</a:t>
              </a:r>
            </a:p>
            <a:p>
              <a:endParaRPr lang="uk-UA" sz="8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05768" y="4977728"/>
              <a:ext cx="138134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b="1">
                  <a:solidFill>
                    <a:schemeClr val="bg1">
                      <a:lumMod val="50000"/>
                    </a:schemeClr>
                  </a:solidFill>
                </a:rPr>
                <a:t>Регламент ЕС щодо Статуту Компанії </a:t>
              </a:r>
              <a:r>
                <a:rPr lang="uk-UA" sz="800" smtClean="0">
                  <a:solidFill>
                    <a:schemeClr val="bg1">
                      <a:lumMod val="50000"/>
                    </a:schemeClr>
                  </a:solidFill>
                </a:rPr>
                <a:t>Регламент  </a:t>
              </a:r>
              <a:r>
                <a:rPr lang="uk-UA" sz="800">
                  <a:solidFill>
                    <a:schemeClr val="bg1">
                      <a:lumMod val="50000"/>
                    </a:schemeClr>
                  </a:solidFill>
                </a:rPr>
                <a:t>ради  (ЄС) № 2157/2001 від 8 жовтня 2001 року щодо статуту європейської компанії (SE</a:t>
              </a:r>
              <a:r>
                <a:rPr lang="uk-UA" sz="800" smtClean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  <a:endParaRPr lang="uk-UA" sz="8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12924" y="4724575"/>
              <a:ext cx="1478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b="1" smtClean="0"/>
                <a:t>5</a:t>
              </a:r>
              <a:endParaRPr lang="uk-UA" sz="1600" b="1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05076" y="4724575"/>
              <a:ext cx="1478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b="1" smtClean="0"/>
                <a:t>6</a:t>
              </a:r>
              <a:endParaRPr lang="uk-UA" sz="1600" b="1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09846" y="4724575"/>
              <a:ext cx="1478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b="1" smtClean="0"/>
                <a:t>7</a:t>
              </a:r>
              <a:endParaRPr lang="uk-UA" sz="1600" b="1"/>
            </a:p>
          </p:txBody>
        </p:sp>
      </p:grpSp>
    </p:spTree>
    <p:extLst>
      <p:ext uri="{BB962C8B-B14F-4D97-AF65-F5344CB8AC3E}">
        <p14:creationId xmlns:p14="http://schemas.microsoft.com/office/powerpoint/2010/main" val="12341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0" y="1934796"/>
            <a:ext cx="9144000" cy="567789"/>
          </a:xfrm>
          <a:prstGeom prst="roundRect">
            <a:avLst/>
          </a:prstGeom>
          <a:solidFill>
            <a:srgbClr val="007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Прямоугольник 15"/>
          <p:cNvSpPr/>
          <p:nvPr/>
        </p:nvSpPr>
        <p:spPr>
          <a:xfrm>
            <a:off x="0" y="-4548"/>
            <a:ext cx="91440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/>
              <a:t>Що отримають </a:t>
            </a:r>
            <a:r>
              <a:rPr lang="uk-UA" sz="2800" smtClean="0"/>
              <a:t>профучасники?</a:t>
            </a:r>
            <a:endParaRPr lang="uk-UA" sz="2800"/>
          </a:p>
        </p:txBody>
      </p:sp>
      <p:sp>
        <p:nvSpPr>
          <p:cNvPr id="4" name="TextBox 3"/>
          <p:cNvSpPr txBox="1"/>
          <p:nvPr/>
        </p:nvSpPr>
        <p:spPr>
          <a:xfrm>
            <a:off x="5328329" y="2795547"/>
            <a:ext cx="3852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385D0"/>
              </a:buClr>
            </a:pPr>
            <a:r>
              <a:rPr lang="uk-UA" smtClean="0">
                <a:solidFill>
                  <a:schemeClr val="bg1">
                    <a:lumMod val="50000"/>
                  </a:schemeClr>
                </a:solidFill>
              </a:rPr>
              <a:t>Можливість створити систему управління, що відповідає розміру бізнесу (принцип пропорційності)</a:t>
            </a:r>
          </a:p>
          <a:p>
            <a:pPr>
              <a:buClr>
                <a:srgbClr val="0385D0"/>
              </a:buClr>
            </a:pPr>
            <a:endParaRPr lang="uk-UA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0385D0"/>
              </a:buClr>
            </a:pPr>
            <a:r>
              <a:rPr lang="uk-UA" smtClean="0">
                <a:solidFill>
                  <a:schemeClr val="bg1">
                    <a:lumMod val="50000"/>
                  </a:schemeClr>
                </a:solidFill>
              </a:rPr>
              <a:t>Системний підхід до регулювання</a:t>
            </a:r>
          </a:p>
          <a:p>
            <a:pPr>
              <a:buClr>
                <a:srgbClr val="0385D0"/>
              </a:buClr>
            </a:pPr>
            <a:endParaRPr lang="uk-UA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0385D0"/>
              </a:buClr>
            </a:pPr>
            <a:r>
              <a:rPr lang="uk-UA" smtClean="0">
                <a:solidFill>
                  <a:schemeClr val="bg1">
                    <a:lumMod val="50000"/>
                  </a:schemeClr>
                </a:solidFill>
              </a:rPr>
              <a:t>Бізнес, що є стійким до ризиків</a:t>
            </a:r>
          </a:p>
          <a:p>
            <a:pPr>
              <a:buClr>
                <a:srgbClr val="0385D0"/>
              </a:buClr>
            </a:pPr>
            <a:endParaRPr lang="uk-UA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0385D0"/>
              </a:buClr>
            </a:pPr>
            <a:r>
              <a:rPr lang="uk-UA" smtClean="0">
                <a:solidFill>
                  <a:schemeClr val="bg1">
                    <a:lumMod val="50000"/>
                  </a:schemeClr>
                </a:solidFill>
              </a:rPr>
              <a:t>Підвищення конкурентоспроможності</a:t>
            </a:r>
          </a:p>
          <a:p>
            <a:pPr>
              <a:buClr>
                <a:srgbClr val="0385D0"/>
              </a:buClr>
            </a:pPr>
            <a:endParaRPr lang="uk-UA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0385D0"/>
              </a:buClr>
            </a:pPr>
            <a:endParaRPr lang="uk-UA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0385D0"/>
              </a:buClr>
            </a:pPr>
            <a:r>
              <a:rPr lang="uk-UA" smtClean="0">
                <a:solidFill>
                  <a:schemeClr val="bg1">
                    <a:lumMod val="50000"/>
                  </a:schemeClr>
                </a:solidFill>
              </a:rPr>
              <a:t>Підвищення вартості бізнесу</a:t>
            </a:r>
            <a:endParaRPr lang="uk-UA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336" y="2056115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smtClean="0"/>
              <a:t>Було:</a:t>
            </a:r>
            <a:endParaRPr lang="uk-UA" sz="2000"/>
          </a:p>
        </p:txBody>
      </p:sp>
      <p:sp>
        <p:nvSpPr>
          <p:cNvPr id="39" name="TextBox 38"/>
          <p:cNvSpPr txBox="1"/>
          <p:nvPr/>
        </p:nvSpPr>
        <p:spPr>
          <a:xfrm>
            <a:off x="4637843" y="2056115"/>
            <a:ext cx="3958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smtClean="0"/>
              <a:t>Стане:</a:t>
            </a:r>
            <a:endParaRPr lang="uk-UA" sz="2000"/>
          </a:p>
        </p:txBody>
      </p:sp>
      <p:sp>
        <p:nvSpPr>
          <p:cNvPr id="6" name="TextBox 5"/>
          <p:cNvSpPr txBox="1"/>
          <p:nvPr/>
        </p:nvSpPr>
        <p:spPr>
          <a:xfrm>
            <a:off x="763214" y="2795547"/>
            <a:ext cx="39786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385D0"/>
              </a:buClr>
            </a:pPr>
            <a:r>
              <a:rPr lang="uk-UA" smtClean="0">
                <a:solidFill>
                  <a:schemeClr val="bg1">
                    <a:lumMod val="50000"/>
                  </a:schemeClr>
                </a:solidFill>
              </a:rPr>
              <a:t>Однакові вимоги до </a:t>
            </a:r>
            <a:r>
              <a:rPr lang="uk-UA">
                <a:solidFill>
                  <a:schemeClr val="bg1">
                    <a:lumMod val="50000"/>
                  </a:schemeClr>
                </a:solidFill>
              </a:rPr>
              <a:t>системи управління </a:t>
            </a:r>
            <a:r>
              <a:rPr lang="uk-UA" smtClean="0">
                <a:solidFill>
                  <a:schemeClr val="bg1">
                    <a:lumMod val="50000"/>
                  </a:schemeClr>
                </a:solidFill>
              </a:rPr>
              <a:t>(що генерують витрати), незалежно від </a:t>
            </a:r>
            <a:r>
              <a:rPr lang="uk-UA">
                <a:solidFill>
                  <a:schemeClr val="bg1">
                    <a:lumMod val="50000"/>
                  </a:schemeClr>
                </a:solidFill>
              </a:rPr>
              <a:t>розміру </a:t>
            </a:r>
            <a:r>
              <a:rPr lang="uk-UA" smtClean="0">
                <a:solidFill>
                  <a:schemeClr val="bg1">
                    <a:lumMod val="50000"/>
                  </a:schemeClr>
                </a:solidFill>
              </a:rPr>
              <a:t>бізнесу </a:t>
            </a:r>
          </a:p>
          <a:p>
            <a:pPr>
              <a:buClr>
                <a:srgbClr val="0385D0"/>
              </a:buClr>
            </a:pPr>
            <a:endParaRPr lang="uk-UA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0385D0"/>
              </a:buClr>
            </a:pPr>
            <a:r>
              <a:rPr lang="uk-UA" smtClean="0">
                <a:solidFill>
                  <a:schemeClr val="bg1">
                    <a:lumMod val="50000"/>
                  </a:schemeClr>
                </a:solidFill>
              </a:rPr>
              <a:t>Точкове регулювання</a:t>
            </a:r>
          </a:p>
          <a:p>
            <a:pPr>
              <a:buClr>
                <a:srgbClr val="0385D0"/>
              </a:buClr>
            </a:pPr>
            <a:endParaRPr lang="uk-UA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0385D0"/>
              </a:buClr>
            </a:pPr>
            <a:r>
              <a:rPr lang="uk-UA">
                <a:solidFill>
                  <a:schemeClr val="bg1">
                    <a:lumMod val="50000"/>
                  </a:schemeClr>
                </a:solidFill>
              </a:rPr>
              <a:t>Нестійкість до ризиків</a:t>
            </a:r>
          </a:p>
          <a:p>
            <a:pPr>
              <a:buClr>
                <a:srgbClr val="0385D0"/>
              </a:buClr>
            </a:pPr>
            <a:endParaRPr lang="uk-UA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0385D0"/>
              </a:buClr>
            </a:pPr>
            <a:r>
              <a:rPr lang="uk-UA" smtClean="0">
                <a:solidFill>
                  <a:schemeClr val="bg1">
                    <a:lumMod val="50000"/>
                  </a:schemeClr>
                </a:solidFill>
              </a:rPr>
              <a:t>Невідповідність світовим практикам, неможливість конкурувати з розвиненими ринками</a:t>
            </a:r>
          </a:p>
          <a:p>
            <a:pPr>
              <a:buClr>
                <a:srgbClr val="0385D0"/>
              </a:buClr>
            </a:pPr>
            <a:endParaRPr lang="uk-UA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0385D0"/>
              </a:buClr>
            </a:pPr>
            <a:r>
              <a:rPr lang="uk-UA" smtClean="0">
                <a:solidFill>
                  <a:schemeClr val="bg1">
                    <a:lumMod val="50000"/>
                  </a:schemeClr>
                </a:solidFill>
              </a:rPr>
              <a:t>Низька вартість бізнесу</a:t>
            </a:r>
          </a:p>
          <a:p>
            <a:pPr>
              <a:buClr>
                <a:srgbClr val="0385D0"/>
              </a:buClr>
            </a:pPr>
            <a:endParaRPr lang="uk-UA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2" name="Пряма сполучна лінія 41"/>
          <p:cNvCxnSpPr/>
          <p:nvPr/>
        </p:nvCxnSpPr>
        <p:spPr>
          <a:xfrm>
            <a:off x="4572000" y="1532798"/>
            <a:ext cx="0" cy="5109052"/>
          </a:xfrm>
          <a:prstGeom prst="line">
            <a:avLst/>
          </a:prstGeom>
          <a:ln>
            <a:solidFill>
              <a:srgbClr val="007D7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6396444" y="1201865"/>
            <a:ext cx="1570383" cy="1570383"/>
          </a:xfrm>
          <a:prstGeom prst="ellipse">
            <a:avLst/>
          </a:prstGeom>
          <a:solidFill>
            <a:schemeClr val="tx1"/>
          </a:solidFill>
          <a:ln>
            <a:solidFill>
              <a:srgbClr val="00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Овал 1"/>
          <p:cNvSpPr/>
          <p:nvPr/>
        </p:nvSpPr>
        <p:spPr>
          <a:xfrm>
            <a:off x="1977887" y="1192697"/>
            <a:ext cx="1570383" cy="1570383"/>
          </a:xfrm>
          <a:prstGeom prst="ellipse">
            <a:avLst/>
          </a:prstGeom>
          <a:solidFill>
            <a:schemeClr val="tx1"/>
          </a:solidFill>
          <a:ln>
            <a:solidFill>
              <a:srgbClr val="00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827" y="1357056"/>
            <a:ext cx="1260000" cy="126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35" y="1347888"/>
            <a:ext cx="1260000" cy="126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15" y="2965516"/>
            <a:ext cx="540000" cy="54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900" y="2965516"/>
            <a:ext cx="540000" cy="54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0" y="3838760"/>
            <a:ext cx="468000" cy="468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900" y="3838760"/>
            <a:ext cx="540000" cy="54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0" y="4329722"/>
            <a:ext cx="540000" cy="54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79" y="4401722"/>
            <a:ext cx="540000" cy="540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5" y="5205644"/>
            <a:ext cx="540000" cy="540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79" y="5134653"/>
            <a:ext cx="540000" cy="540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06" y="6029850"/>
            <a:ext cx="540000" cy="540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618" y="602985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8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круглений прямокутник 13"/>
          <p:cNvSpPr/>
          <p:nvPr/>
        </p:nvSpPr>
        <p:spPr>
          <a:xfrm>
            <a:off x="0" y="2034186"/>
            <a:ext cx="9144000" cy="567789"/>
          </a:xfrm>
          <a:prstGeom prst="roundRect">
            <a:avLst/>
          </a:prstGeom>
          <a:solidFill>
            <a:srgbClr val="5E4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Прямоугольник 15"/>
          <p:cNvSpPr/>
          <p:nvPr/>
        </p:nvSpPr>
        <p:spPr>
          <a:xfrm>
            <a:off x="0" y="-4548"/>
            <a:ext cx="91440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/>
              <a:t>Що отримають </a:t>
            </a:r>
            <a:r>
              <a:rPr lang="uk-UA" sz="2800" smtClean="0"/>
              <a:t>СРО?</a:t>
            </a:r>
            <a:endParaRPr lang="uk-UA" sz="2800"/>
          </a:p>
        </p:txBody>
      </p:sp>
      <p:sp>
        <p:nvSpPr>
          <p:cNvPr id="4" name="TextBox 3"/>
          <p:cNvSpPr txBox="1"/>
          <p:nvPr/>
        </p:nvSpPr>
        <p:spPr>
          <a:xfrm>
            <a:off x="5357842" y="3058568"/>
            <a:ext cx="37861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5E49A1"/>
              </a:buClr>
            </a:pPr>
            <a:r>
              <a:rPr lang="uk-UA" smtClean="0">
                <a:solidFill>
                  <a:schemeClr val="bg1">
                    <a:lumMod val="50000"/>
                  </a:schemeClr>
                </a:solidFill>
              </a:rPr>
              <a:t>Забезпечують кооперацію у нагляді за професійними учасниками ринків капіталу</a:t>
            </a:r>
          </a:p>
          <a:p>
            <a:pPr>
              <a:buClr>
                <a:srgbClr val="5E49A1"/>
              </a:buClr>
            </a:pPr>
            <a:endParaRPr lang="uk-UA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5E49A1"/>
              </a:buClr>
            </a:pPr>
            <a:r>
              <a:rPr lang="uk-UA" smtClean="0">
                <a:solidFill>
                  <a:schemeClr val="bg1">
                    <a:lumMod val="50000"/>
                  </a:schemeClr>
                </a:solidFill>
              </a:rPr>
              <a:t>Можуть пропонувати кандидатів тимчасових керівників професійних учасників ринків капіталу з відповідного виду професійної діяльності</a:t>
            </a:r>
          </a:p>
          <a:p>
            <a:pPr>
              <a:buClr>
                <a:srgbClr val="5E49A1"/>
              </a:buClr>
            </a:pPr>
            <a:endParaRPr lang="uk-UA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5E49A1"/>
              </a:buClr>
            </a:pPr>
            <a:r>
              <a:rPr lang="uk-UA" smtClean="0">
                <a:solidFill>
                  <a:schemeClr val="bg1">
                    <a:lumMod val="50000"/>
                  </a:schemeClr>
                </a:solidFill>
              </a:rPr>
              <a:t>Затвердження і виконання правил (стандартів), додаткових до визначених законодавством</a:t>
            </a:r>
            <a:endParaRPr lang="uk-UA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4673" y="3058568"/>
            <a:ext cx="3647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385D0"/>
              </a:buClr>
            </a:pPr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Не мають повноважень брати участь у нагляді за професійними учасниками</a:t>
            </a:r>
          </a:p>
        </p:txBody>
      </p:sp>
      <p:cxnSp>
        <p:nvCxnSpPr>
          <p:cNvPr id="42" name="Пряма сполучна лінія 41"/>
          <p:cNvCxnSpPr>
            <a:stCxn id="14" idx="0"/>
          </p:cNvCxnSpPr>
          <p:nvPr/>
        </p:nvCxnSpPr>
        <p:spPr>
          <a:xfrm>
            <a:off x="4572000" y="2034186"/>
            <a:ext cx="0" cy="4624096"/>
          </a:xfrm>
          <a:prstGeom prst="line">
            <a:avLst/>
          </a:prstGeom>
          <a:ln>
            <a:solidFill>
              <a:srgbClr val="5E49A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пар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31" y="5994325"/>
            <a:ext cx="193678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УАІ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616" y="5938282"/>
            <a:ext cx="117238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АУФ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04" y="6138325"/>
            <a:ext cx="1178178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0336" y="2155505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smtClean="0"/>
              <a:t>Було:</a:t>
            </a:r>
            <a:endParaRPr lang="uk-UA" sz="2000"/>
          </a:p>
        </p:txBody>
      </p:sp>
      <p:sp>
        <p:nvSpPr>
          <p:cNvPr id="16" name="TextBox 15"/>
          <p:cNvSpPr txBox="1"/>
          <p:nvPr/>
        </p:nvSpPr>
        <p:spPr>
          <a:xfrm>
            <a:off x="4637843" y="2155505"/>
            <a:ext cx="3958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smtClean="0"/>
              <a:t>Стане:</a:t>
            </a:r>
            <a:endParaRPr lang="uk-UA" sz="2000"/>
          </a:p>
        </p:txBody>
      </p:sp>
      <p:sp>
        <p:nvSpPr>
          <p:cNvPr id="17" name="Овал 16"/>
          <p:cNvSpPr/>
          <p:nvPr/>
        </p:nvSpPr>
        <p:spPr>
          <a:xfrm>
            <a:off x="6396444" y="1301255"/>
            <a:ext cx="1570383" cy="1570383"/>
          </a:xfrm>
          <a:prstGeom prst="ellipse">
            <a:avLst/>
          </a:prstGeom>
          <a:solidFill>
            <a:schemeClr val="tx1"/>
          </a:solidFill>
          <a:ln>
            <a:solidFill>
              <a:srgbClr val="5E49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вал 17"/>
          <p:cNvSpPr/>
          <p:nvPr/>
        </p:nvSpPr>
        <p:spPr>
          <a:xfrm>
            <a:off x="1977887" y="1292087"/>
            <a:ext cx="1570383" cy="1570383"/>
          </a:xfrm>
          <a:prstGeom prst="ellipse">
            <a:avLst/>
          </a:prstGeom>
          <a:solidFill>
            <a:schemeClr val="tx1"/>
          </a:solidFill>
          <a:ln>
            <a:solidFill>
              <a:srgbClr val="5E49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827" y="1456446"/>
            <a:ext cx="1260000" cy="126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35" y="1447278"/>
            <a:ext cx="1260000" cy="126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1" y="3188883"/>
            <a:ext cx="720000" cy="72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42" y="3080121"/>
            <a:ext cx="720000" cy="72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42" y="4225627"/>
            <a:ext cx="720000" cy="720000"/>
          </a:xfrm>
          <a:prstGeom prst="rect">
            <a:avLst/>
          </a:prstGeom>
        </p:spPr>
      </p:pic>
      <p:pic>
        <p:nvPicPr>
          <p:cNvPr id="20" name="Picture 53" descr="Результат пошуку зображень за запитом &quot;new tag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8912">
            <a:off x="7736940" y="2457366"/>
            <a:ext cx="77015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42" y="5938282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0" y="2034186"/>
            <a:ext cx="9144000" cy="567789"/>
          </a:xfrm>
          <a:prstGeom prst="roundRect">
            <a:avLst/>
          </a:prstGeom>
          <a:solidFill>
            <a:srgbClr val="038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Прямоугольник 15"/>
          <p:cNvSpPr/>
          <p:nvPr/>
        </p:nvSpPr>
        <p:spPr>
          <a:xfrm>
            <a:off x="0" y="-4548"/>
            <a:ext cx="91440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/>
              <a:t>Що отримають </a:t>
            </a:r>
            <a:r>
              <a:rPr lang="uk-UA" sz="2800" smtClean="0"/>
              <a:t>клієнти?</a:t>
            </a:r>
            <a:endParaRPr lang="uk-UA" sz="2800"/>
          </a:p>
        </p:txBody>
      </p:sp>
      <p:sp>
        <p:nvSpPr>
          <p:cNvPr id="4" name="TextBox 3"/>
          <p:cNvSpPr txBox="1"/>
          <p:nvPr/>
        </p:nvSpPr>
        <p:spPr>
          <a:xfrm>
            <a:off x="5368357" y="2939298"/>
            <a:ext cx="39247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385D0"/>
              </a:buClr>
            </a:pPr>
            <a:r>
              <a:rPr lang="uk-UA" smtClean="0">
                <a:solidFill>
                  <a:schemeClr val="bg1">
                    <a:lumMod val="50000"/>
                  </a:schemeClr>
                </a:solidFill>
              </a:rPr>
              <a:t>Отримання інформації, достатньої для прийняття рішень, враховуючи всі ризики</a:t>
            </a:r>
          </a:p>
          <a:p>
            <a:pPr>
              <a:buClr>
                <a:srgbClr val="0385D0"/>
              </a:buClr>
            </a:pPr>
            <a:endParaRPr lang="uk-UA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0385D0"/>
              </a:buClr>
            </a:pPr>
            <a:endParaRPr lang="uk-UA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0385D0"/>
              </a:buClr>
            </a:pPr>
            <a:r>
              <a:rPr lang="uk-UA" smtClean="0">
                <a:solidFill>
                  <a:schemeClr val="bg1">
                    <a:lumMod val="50000"/>
                  </a:schemeClr>
                </a:solidFill>
              </a:rPr>
              <a:t>Зменшення ризику неплатоспроможності учасників ринків капіталу, унеможливлення зловживань</a:t>
            </a:r>
          </a:p>
          <a:p>
            <a:pPr>
              <a:buClr>
                <a:srgbClr val="0385D0"/>
              </a:buClr>
            </a:pPr>
            <a:endParaRPr lang="uk-UA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0385D0"/>
              </a:buClr>
            </a:pPr>
            <a:r>
              <a:rPr lang="uk-UA" smtClean="0">
                <a:solidFill>
                  <a:schemeClr val="bg1">
                    <a:lumMod val="50000"/>
                  </a:schemeClr>
                </a:solidFill>
              </a:rPr>
              <a:t>Захист прав, надання роз’яснень, </a:t>
            </a:r>
            <a:r>
              <a:rPr lang="uk-UA">
                <a:solidFill>
                  <a:schemeClr val="bg1">
                    <a:lumMod val="50000"/>
                  </a:schemeClr>
                </a:solidFill>
              </a:rPr>
              <a:t>обов’язковий моніторинг скарг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0336" y="2155505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smtClean="0"/>
              <a:t>Було:</a:t>
            </a:r>
            <a:endParaRPr lang="uk-UA" sz="2000"/>
          </a:p>
        </p:txBody>
      </p:sp>
      <p:sp>
        <p:nvSpPr>
          <p:cNvPr id="39" name="TextBox 38"/>
          <p:cNvSpPr txBox="1"/>
          <p:nvPr/>
        </p:nvSpPr>
        <p:spPr>
          <a:xfrm>
            <a:off x="4637843" y="2155505"/>
            <a:ext cx="3958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smtClean="0"/>
              <a:t>Стане:</a:t>
            </a:r>
            <a:endParaRPr lang="uk-UA" sz="2000"/>
          </a:p>
        </p:txBody>
      </p:sp>
      <p:sp>
        <p:nvSpPr>
          <p:cNvPr id="6" name="TextBox 5"/>
          <p:cNvSpPr txBox="1"/>
          <p:nvPr/>
        </p:nvSpPr>
        <p:spPr>
          <a:xfrm>
            <a:off x="924673" y="2939298"/>
            <a:ext cx="36473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385D0"/>
              </a:buClr>
            </a:pPr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Важко обрати КУА, депозитарій, торговця ЦП через відсутність інформації про структуру власності, фінансову звітність, оцінку ризиків</a:t>
            </a:r>
          </a:p>
          <a:p>
            <a:pPr>
              <a:buClr>
                <a:srgbClr val="0385D0"/>
              </a:buClr>
            </a:pPr>
            <a:endParaRPr lang="uk-UA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0385D0"/>
              </a:buClr>
            </a:pPr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Прецеденти, коли компанія зникає з ринку і клієнти не можуть довести своїх прав</a:t>
            </a:r>
          </a:p>
          <a:p>
            <a:pPr>
              <a:buClr>
                <a:srgbClr val="0385D0"/>
              </a:buClr>
            </a:pPr>
            <a:endParaRPr lang="uk-UA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0385D0"/>
              </a:buClr>
            </a:pPr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Неможливість отримати роз’яснення,  подати скаргу</a:t>
            </a:r>
          </a:p>
        </p:txBody>
      </p:sp>
      <p:cxnSp>
        <p:nvCxnSpPr>
          <p:cNvPr id="42" name="Пряма сполучна лінія 41"/>
          <p:cNvCxnSpPr>
            <a:stCxn id="3" idx="0"/>
          </p:cNvCxnSpPr>
          <p:nvPr/>
        </p:nvCxnSpPr>
        <p:spPr>
          <a:xfrm>
            <a:off x="4572000" y="2034186"/>
            <a:ext cx="0" cy="4652364"/>
          </a:xfrm>
          <a:prstGeom prst="line">
            <a:avLst/>
          </a:prstGeom>
          <a:ln>
            <a:solidFill>
              <a:srgbClr val="0385D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2" y="3062586"/>
            <a:ext cx="540000" cy="54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2" y="4656206"/>
            <a:ext cx="540000" cy="54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2" y="5732529"/>
            <a:ext cx="540000" cy="540000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6396444" y="1301255"/>
            <a:ext cx="1570383" cy="1570383"/>
          </a:xfrm>
          <a:prstGeom prst="ellipse">
            <a:avLst/>
          </a:prstGeom>
          <a:solidFill>
            <a:schemeClr val="tx1"/>
          </a:solidFill>
          <a:ln>
            <a:solidFill>
              <a:srgbClr val="0385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48" y="3062586"/>
            <a:ext cx="504000" cy="504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48" y="4773377"/>
            <a:ext cx="540000" cy="54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48" y="5732529"/>
            <a:ext cx="540000" cy="5400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977887" y="1292087"/>
            <a:ext cx="1570383" cy="1570383"/>
          </a:xfrm>
          <a:prstGeom prst="ellipse">
            <a:avLst/>
          </a:prstGeom>
          <a:solidFill>
            <a:schemeClr val="tx1"/>
          </a:solidFill>
          <a:ln>
            <a:solidFill>
              <a:srgbClr val="0385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36" y="1456447"/>
            <a:ext cx="1260000" cy="126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36" y="1456447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15"/>
          <p:cNvSpPr/>
          <p:nvPr/>
        </p:nvSpPr>
        <p:spPr>
          <a:xfrm>
            <a:off x="0" y="-4548"/>
            <a:ext cx="91440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smtClean="0"/>
              <a:t>Реалізація пропорційного підходу</a:t>
            </a:r>
            <a:endParaRPr lang="uk-UA" sz="2800"/>
          </a:p>
        </p:txBody>
      </p:sp>
      <p:sp>
        <p:nvSpPr>
          <p:cNvPr id="29" name="TextBox 28"/>
          <p:cNvSpPr txBox="1"/>
          <p:nvPr/>
        </p:nvSpPr>
        <p:spPr>
          <a:xfrm>
            <a:off x="744352" y="6061816"/>
            <a:ext cx="78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mtClean="0">
                <a:solidFill>
                  <a:schemeClr val="accent6"/>
                </a:solidFill>
              </a:rPr>
              <a:t>Мета:</a:t>
            </a:r>
            <a:endParaRPr lang="uk-UA">
              <a:solidFill>
                <a:srgbClr val="232323"/>
              </a:solidFill>
            </a:endParaRPr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959011"/>
              </p:ext>
            </p:extLst>
          </p:nvPr>
        </p:nvGraphicFramePr>
        <p:xfrm>
          <a:off x="888377" y="2734350"/>
          <a:ext cx="5957685" cy="3033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5684"/>
                <a:gridCol w="997390"/>
                <a:gridCol w="1191537"/>
                <a:gridCol w="1191537"/>
                <a:gridCol w="1191537"/>
              </a:tblGrid>
              <a:tr h="403471">
                <a:tc>
                  <a:txBody>
                    <a:bodyPr/>
                    <a:lstStyle/>
                    <a:p>
                      <a:endParaRPr lang="uk-UA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Великі</a:t>
                      </a:r>
                      <a:r>
                        <a:rPr lang="uk-UA" sz="1200" baseline="5000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*</a:t>
                      </a:r>
                      <a:endParaRPr lang="uk-UA" baseline="50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Середні</a:t>
                      </a:r>
                      <a:r>
                        <a:rPr lang="uk-UA" sz="1200" baseline="5000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*</a:t>
                      </a:r>
                      <a:endParaRPr lang="uk-UA" sz="1000" baseline="50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Малі</a:t>
                      </a:r>
                      <a:r>
                        <a:rPr lang="uk-UA" sz="1200" baseline="5000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*</a:t>
                      </a:r>
                      <a:endParaRPr lang="uk-UA" sz="12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Мікро</a:t>
                      </a:r>
                      <a:r>
                        <a:rPr lang="uk-UA" sz="1200" baseline="5000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*</a:t>
                      </a:r>
                      <a:endParaRPr lang="uk-UA" sz="12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7491">
                <a:tc>
                  <a:txBody>
                    <a:bodyPr/>
                    <a:lstStyle/>
                    <a:p>
                      <a:r>
                        <a:rPr lang="uk-UA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Банки</a:t>
                      </a:r>
                      <a:endParaRPr lang="uk-UA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85D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85D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85D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85D0"/>
                    </a:solidFill>
                  </a:tcPr>
                </a:tc>
              </a:tr>
              <a:tr h="657491">
                <a:tc>
                  <a:txBody>
                    <a:bodyPr/>
                    <a:lstStyle/>
                    <a:p>
                      <a:r>
                        <a:rPr lang="uk-UA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Страхові</a:t>
                      </a:r>
                    </a:p>
                    <a:p>
                      <a:r>
                        <a:rPr lang="uk-UA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компанії</a:t>
                      </a:r>
                      <a:endParaRPr lang="uk-UA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85D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85D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85D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85D0"/>
                    </a:solidFill>
                  </a:tcPr>
                </a:tc>
              </a:tr>
              <a:tr h="657491">
                <a:tc>
                  <a:txBody>
                    <a:bodyPr/>
                    <a:lstStyle/>
                    <a:p>
                      <a:r>
                        <a:rPr lang="uk-UA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Фінансові компанії</a:t>
                      </a:r>
                      <a:endParaRPr lang="uk-UA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85D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85D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57491">
                <a:tc>
                  <a:txBody>
                    <a:bodyPr/>
                    <a:lstStyle/>
                    <a:p>
                      <a:r>
                        <a:rPr lang="uk-UA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Пенсійні фонди</a:t>
                      </a:r>
                      <a:endParaRPr lang="uk-UA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Округлений прямокутник 30"/>
          <p:cNvSpPr/>
          <p:nvPr/>
        </p:nvSpPr>
        <p:spPr>
          <a:xfrm>
            <a:off x="0" y="1860987"/>
            <a:ext cx="9144000" cy="56778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Овал 31"/>
          <p:cNvSpPr/>
          <p:nvPr/>
        </p:nvSpPr>
        <p:spPr>
          <a:xfrm>
            <a:off x="3720356" y="993923"/>
            <a:ext cx="1570383" cy="1570383"/>
          </a:xfrm>
          <a:prstGeom prst="ellipse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 4"/>
          <p:cNvSpPr/>
          <p:nvPr/>
        </p:nvSpPr>
        <p:spPr>
          <a:xfrm>
            <a:off x="7109510" y="4394619"/>
            <a:ext cx="671119" cy="318782"/>
          </a:xfrm>
          <a:prstGeom prst="rect">
            <a:avLst/>
          </a:prstGeom>
          <a:solidFill>
            <a:srgbClr val="0385D0"/>
          </a:solidFill>
          <a:ln w="12700">
            <a:solidFill>
              <a:srgbClr val="86B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 34"/>
          <p:cNvSpPr/>
          <p:nvPr/>
        </p:nvSpPr>
        <p:spPr>
          <a:xfrm>
            <a:off x="7109509" y="4921811"/>
            <a:ext cx="671119" cy="318782"/>
          </a:xfrm>
          <a:prstGeom prst="rect">
            <a:avLst/>
          </a:prstGeom>
          <a:solidFill>
            <a:srgbClr val="A5DDFE"/>
          </a:solidFill>
          <a:ln w="12700">
            <a:solidFill>
              <a:srgbClr val="86B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Прямокутник 35"/>
          <p:cNvSpPr/>
          <p:nvPr/>
        </p:nvSpPr>
        <p:spPr>
          <a:xfrm>
            <a:off x="7109509" y="5449003"/>
            <a:ext cx="671119" cy="318782"/>
          </a:xfrm>
          <a:prstGeom prst="rect">
            <a:avLst/>
          </a:prstGeom>
          <a:noFill/>
          <a:ln w="12700">
            <a:solidFill>
              <a:srgbClr val="86B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7780628" y="4268818"/>
            <a:ext cx="1325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mtClean="0">
                <a:solidFill>
                  <a:schemeClr val="bg1">
                    <a:lumMod val="50000"/>
                  </a:schemeClr>
                </a:solidFill>
              </a:rPr>
              <a:t>1 Група</a:t>
            </a:r>
          </a:p>
          <a:p>
            <a:r>
              <a:rPr lang="uk-UA" sz="1000" smtClean="0">
                <a:solidFill>
                  <a:schemeClr val="bg1">
                    <a:lumMod val="50000"/>
                  </a:schemeClr>
                </a:solidFill>
              </a:rPr>
              <a:t>(повні вимоги)</a:t>
            </a:r>
            <a:endParaRPr lang="uk-UA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80628" y="4819592"/>
            <a:ext cx="1325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mtClean="0">
                <a:solidFill>
                  <a:schemeClr val="bg1">
                    <a:lumMod val="50000"/>
                  </a:schemeClr>
                </a:solidFill>
              </a:rPr>
              <a:t>2 Група</a:t>
            </a:r>
          </a:p>
          <a:p>
            <a:r>
              <a:rPr lang="uk-UA" sz="1000" smtClean="0">
                <a:solidFill>
                  <a:schemeClr val="bg1">
                    <a:lumMod val="50000"/>
                  </a:schemeClr>
                </a:solidFill>
              </a:rPr>
              <a:t>(спрощені вимоги)</a:t>
            </a:r>
            <a:endParaRPr lang="uk-UA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780628" y="5399490"/>
            <a:ext cx="1325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smtClean="0">
                <a:solidFill>
                  <a:schemeClr val="bg1">
                    <a:lumMod val="50000"/>
                  </a:schemeClr>
                </a:solidFill>
              </a:rPr>
              <a:t>не поширюється концепція </a:t>
            </a:r>
            <a:endParaRPr lang="uk-UA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47" y="1200889"/>
            <a:ext cx="1260000" cy="126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84352" y="6535024"/>
            <a:ext cx="84324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80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uk-UA" sz="800" smtClean="0">
                <a:solidFill>
                  <a:schemeClr val="bg1">
                    <a:lumMod val="50000"/>
                  </a:schemeClr>
                </a:solidFill>
              </a:rPr>
              <a:t>згідно Закону </a:t>
            </a:r>
            <a:r>
              <a:rPr lang="uk-UA" sz="800">
                <a:solidFill>
                  <a:schemeClr val="bg1">
                    <a:lumMod val="50000"/>
                  </a:schemeClr>
                </a:solidFill>
              </a:rPr>
              <a:t>України «Про бухгалтерський облік та фінансову звітність в Україні» № 996-XIV від 16 липня 1999 року (із змінами та доповненнями від 05.10.2017)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52" y="3242848"/>
            <a:ext cx="360000" cy="3600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17446" y="1779114"/>
            <a:ext cx="4209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2</a:t>
            </a:r>
            <a:r>
              <a:rPr lang="uk-UA" sz="2400" dirty="0" smtClean="0"/>
              <a:t> групи вимог </a:t>
            </a:r>
          </a:p>
          <a:p>
            <a:r>
              <a:rPr lang="uk-UA" sz="1600" dirty="0" smtClean="0"/>
              <a:t>до корпоративного управління</a:t>
            </a:r>
            <a:endParaRPr lang="uk-UA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5290738" y="1840669"/>
            <a:ext cx="3898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залежно від розміру та виду діяльності профучасників</a:t>
            </a:r>
            <a:endParaRPr lang="uk-UA" sz="1600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52" y="6085679"/>
            <a:ext cx="360000" cy="3600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475327" y="6100633"/>
            <a:ext cx="7098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Clr>
                <a:schemeClr val="accent6"/>
              </a:buClr>
              <a:buSzPct val="100000"/>
              <a:buFont typeface="Wingdings" panose="05000000000000000000" pitchFamily="2" charset="2"/>
              <a:buChar char="ü"/>
            </a:pPr>
            <a:r>
              <a:rPr lang="uk-UA" sz="1600" smtClean="0">
                <a:solidFill>
                  <a:srgbClr val="232323"/>
                </a:solidFill>
              </a:rPr>
              <a:t>Полегшення </a:t>
            </a:r>
            <a:r>
              <a:rPr lang="uk-UA" sz="1600">
                <a:solidFill>
                  <a:srgbClr val="232323"/>
                </a:solidFill>
              </a:rPr>
              <a:t>адміністративного навантаження на невеликі установи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sz="160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52" y="3912066"/>
            <a:ext cx="360000" cy="3600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8" y="4639592"/>
            <a:ext cx="360000" cy="36000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9" y="5342812"/>
            <a:ext cx="360000" cy="360000"/>
          </a:xfrm>
          <a:prstGeom prst="rect">
            <a:avLst/>
          </a:prstGeom>
        </p:spPr>
      </p:pic>
      <p:pic>
        <p:nvPicPr>
          <p:cNvPr id="11" name="Picture 53" descr="Результат пошуку зображень за запитом &quot;new tag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3003">
            <a:off x="5112660" y="1164468"/>
            <a:ext cx="77015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11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15"/>
          <p:cNvSpPr/>
          <p:nvPr/>
        </p:nvSpPr>
        <p:spPr>
          <a:xfrm>
            <a:off x="0" y="-4548"/>
            <a:ext cx="91440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smtClean="0"/>
              <a:t>Пропорційний підхід:</a:t>
            </a:r>
          </a:p>
          <a:p>
            <a:pPr algn="ctr"/>
            <a:r>
              <a:rPr lang="uk-UA" smtClean="0"/>
              <a:t>враховується розмір бізнесу</a:t>
            </a:r>
            <a:endParaRPr lang="uk-UA"/>
          </a:p>
        </p:txBody>
      </p:sp>
      <p:sp>
        <p:nvSpPr>
          <p:cNvPr id="71" name="TextBox 70"/>
          <p:cNvSpPr txBox="1"/>
          <p:nvPr/>
        </p:nvSpPr>
        <p:spPr>
          <a:xfrm>
            <a:off x="5927029" y="1547531"/>
            <a:ext cx="32040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300" b="1" dirty="0" smtClean="0">
                <a:solidFill>
                  <a:schemeClr val="bg1">
                    <a:lumMod val="50000"/>
                  </a:schemeClr>
                </a:solidFill>
              </a:rPr>
              <a:t>Дворівнева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300" dirty="0">
                <a:solidFill>
                  <a:schemeClr val="bg1">
                    <a:lumMod val="50000"/>
                  </a:schemeClr>
                </a:solidFill>
              </a:rPr>
              <a:t>Не менше</a:t>
            </a:r>
            <a:r>
              <a:rPr lang="uk-UA" sz="1300" b="1" dirty="0">
                <a:solidFill>
                  <a:schemeClr val="bg1">
                    <a:lumMod val="50000"/>
                  </a:schemeClr>
                </a:solidFill>
              </a:rPr>
              <a:t> 5 </a:t>
            </a:r>
            <a:r>
              <a:rPr lang="uk-UA" sz="1300" dirty="0">
                <a:solidFill>
                  <a:schemeClr val="bg1">
                    <a:lumMod val="50000"/>
                  </a:schemeClr>
                </a:solidFill>
              </a:rPr>
              <a:t>членів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300" dirty="0">
                <a:solidFill>
                  <a:schemeClr val="bg1">
                    <a:lumMod val="50000"/>
                  </a:schemeClr>
                </a:solidFill>
              </a:rPr>
              <a:t>Члени Наглядової ради та незалежні </a:t>
            </a:r>
            <a:r>
              <a:rPr lang="uk-UA" sz="1300" dirty="0" smtClean="0">
                <a:solidFill>
                  <a:schemeClr val="bg1">
                    <a:lumMod val="50000"/>
                  </a:schemeClr>
                </a:solidFill>
              </a:rPr>
              <a:t>директори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300" dirty="0">
                <a:solidFill>
                  <a:schemeClr val="bg1">
                    <a:lumMod val="50000"/>
                  </a:schemeClr>
                </a:solidFill>
              </a:rPr>
              <a:t>Не менше </a:t>
            </a:r>
            <a:r>
              <a:rPr lang="uk-UA" sz="1300" b="1" dirty="0">
                <a:solidFill>
                  <a:schemeClr val="bg1">
                    <a:lumMod val="50000"/>
                  </a:schemeClr>
                </a:solidFill>
              </a:rPr>
              <a:t>1/3</a:t>
            </a:r>
            <a:r>
              <a:rPr lang="uk-UA" sz="1300" dirty="0">
                <a:solidFill>
                  <a:schemeClr val="bg1">
                    <a:lumMod val="50000"/>
                  </a:schemeClr>
                </a:solidFill>
              </a:rPr>
              <a:t> незалежних директорів, для </a:t>
            </a:r>
            <a:r>
              <a:rPr lang="uk-UA" sz="1300" b="1" dirty="0">
                <a:solidFill>
                  <a:schemeClr val="bg1">
                    <a:lumMod val="50000"/>
                  </a:schemeClr>
                </a:solidFill>
              </a:rPr>
              <a:t>системно</a:t>
            </a:r>
            <a:r>
              <a:rPr lang="uk-UA" sz="13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uk-UA" sz="1300" b="1" dirty="0">
                <a:solidFill>
                  <a:schemeClr val="bg1">
                    <a:lumMod val="50000"/>
                  </a:schemeClr>
                </a:solidFill>
              </a:rPr>
              <a:t>значимих</a:t>
            </a:r>
            <a:r>
              <a:rPr lang="uk-UA" sz="1300" dirty="0">
                <a:solidFill>
                  <a:schemeClr val="bg1">
                    <a:lumMod val="50000"/>
                  </a:schemeClr>
                </a:solidFill>
              </a:rPr>
              <a:t> професійних учасників – </a:t>
            </a:r>
            <a:r>
              <a:rPr lang="uk-UA" sz="1300" b="1" dirty="0">
                <a:solidFill>
                  <a:schemeClr val="bg1">
                    <a:lumMod val="50000"/>
                  </a:schemeClr>
                </a:solidFill>
              </a:rPr>
              <a:t>50</a:t>
            </a:r>
            <a:r>
              <a:rPr lang="uk-UA" sz="1300" b="1" dirty="0" smtClean="0">
                <a:solidFill>
                  <a:schemeClr val="bg1">
                    <a:lumMod val="50000"/>
                  </a:schemeClr>
                </a:solidFill>
              </a:rPr>
              <a:t>%</a:t>
            </a:r>
            <a:endParaRPr lang="uk-UA" sz="13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638277" y="1747586"/>
            <a:ext cx="320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300" b="1" dirty="0" smtClean="0">
                <a:solidFill>
                  <a:schemeClr val="bg1">
                    <a:lumMod val="50000"/>
                  </a:schemeClr>
                </a:solidFill>
              </a:rPr>
              <a:t>Однорівнева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300" dirty="0">
                <a:solidFill>
                  <a:schemeClr val="bg1">
                    <a:lumMod val="50000"/>
                  </a:schemeClr>
                </a:solidFill>
              </a:rPr>
              <a:t>Не менше </a:t>
            </a:r>
            <a:r>
              <a:rPr lang="uk-UA" sz="1300" b="1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uk-UA" sz="1300" dirty="0">
                <a:solidFill>
                  <a:schemeClr val="bg1">
                    <a:lumMod val="50000"/>
                  </a:schemeClr>
                </a:solidFill>
              </a:rPr>
              <a:t> членів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300" dirty="0">
                <a:solidFill>
                  <a:schemeClr val="bg1">
                    <a:lumMod val="50000"/>
                  </a:schemeClr>
                </a:solidFill>
              </a:rPr>
              <a:t>Виконавчі та невиконавчі </a:t>
            </a:r>
            <a:r>
              <a:rPr lang="uk-UA" sz="1300" dirty="0" smtClean="0">
                <a:solidFill>
                  <a:schemeClr val="bg1">
                    <a:lumMod val="50000"/>
                  </a:schemeClr>
                </a:solidFill>
              </a:rPr>
              <a:t>директори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300" dirty="0">
                <a:solidFill>
                  <a:schemeClr val="bg1">
                    <a:lumMod val="50000"/>
                  </a:schemeClr>
                </a:solidFill>
              </a:rPr>
              <a:t>Не менше </a:t>
            </a:r>
            <a:r>
              <a:rPr lang="uk-UA" sz="1300" b="1" dirty="0">
                <a:solidFill>
                  <a:schemeClr val="bg1">
                    <a:lumMod val="50000"/>
                  </a:schemeClr>
                </a:solidFill>
              </a:rPr>
              <a:t>1/3 </a:t>
            </a:r>
            <a:r>
              <a:rPr lang="uk-UA" sz="1300" dirty="0">
                <a:solidFill>
                  <a:schemeClr val="bg1">
                    <a:lumMod val="50000"/>
                  </a:schemeClr>
                </a:solidFill>
              </a:rPr>
              <a:t>невиконавчих директорів від загальної </a:t>
            </a:r>
            <a:r>
              <a:rPr lang="uk-UA" sz="1300" dirty="0" smtClean="0">
                <a:solidFill>
                  <a:schemeClr val="bg1">
                    <a:lumMod val="50000"/>
                  </a:schemeClr>
                </a:solidFill>
              </a:rPr>
              <a:t>кількості</a:t>
            </a:r>
            <a:endParaRPr lang="uk-UA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638277" y="3109781"/>
            <a:ext cx="3204000" cy="6924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09537" indent="-285750">
              <a:buFont typeface="Wingdings" panose="05000000000000000000" pitchFamily="2" charset="2"/>
              <a:buChar char="§"/>
            </a:pPr>
            <a:r>
              <a:rPr lang="uk-UA" sz="1300" dirty="0" smtClean="0">
                <a:solidFill>
                  <a:schemeClr val="bg1">
                    <a:lumMod val="50000"/>
                  </a:schemeClr>
                </a:solidFill>
              </a:rPr>
              <a:t>Аудиторського </a:t>
            </a:r>
          </a:p>
          <a:p>
            <a:pPr marL="109537" indent="-285750">
              <a:buFont typeface="Wingdings" panose="05000000000000000000" pitchFamily="2" charset="2"/>
              <a:buChar char="§"/>
            </a:pPr>
            <a:r>
              <a:rPr lang="uk-UA" sz="1300" dirty="0" smtClean="0">
                <a:solidFill>
                  <a:schemeClr val="bg1">
                    <a:lumMod val="50000"/>
                  </a:schemeClr>
                </a:solidFill>
              </a:rPr>
              <a:t>Комітету з управління ризиками </a:t>
            </a:r>
          </a:p>
          <a:p>
            <a:pPr indent="-360363">
              <a:buFont typeface="Wingdings" panose="05000000000000000000" pitchFamily="2" charset="2"/>
              <a:buChar char="§"/>
            </a:pPr>
            <a:r>
              <a:rPr lang="uk-UA" sz="1300" dirty="0" smtClean="0">
                <a:solidFill>
                  <a:schemeClr val="bg1">
                    <a:lumMod val="50000"/>
                  </a:schemeClr>
                </a:solidFill>
              </a:rPr>
              <a:t>(можливе суміщення їх в одному)</a:t>
            </a:r>
            <a:endParaRPr lang="uk-UA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927029" y="3109781"/>
            <a:ext cx="3204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300" smtClean="0">
                <a:solidFill>
                  <a:schemeClr val="bg1">
                    <a:lumMod val="50000"/>
                  </a:schemeClr>
                </a:solidFill>
              </a:rPr>
              <a:t>Аудиторського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300" smtClean="0">
                <a:solidFill>
                  <a:schemeClr val="bg1">
                    <a:lumMod val="50000"/>
                  </a:schemeClr>
                </a:solidFill>
              </a:rPr>
              <a:t>Комітету з управління ризиками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300" smtClean="0">
                <a:solidFill>
                  <a:schemeClr val="bg1">
                    <a:lumMod val="50000"/>
                  </a:schemeClr>
                </a:solidFill>
              </a:rPr>
              <a:t>Комітету з призначень та винагород</a:t>
            </a:r>
            <a:endParaRPr lang="uk-UA" sz="13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638277" y="4270983"/>
            <a:ext cx="320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300">
                <a:solidFill>
                  <a:schemeClr val="bg1">
                    <a:lumMod val="50000"/>
                  </a:schemeClr>
                </a:solidFill>
              </a:rPr>
              <a:t>Н</a:t>
            </a:r>
            <a:r>
              <a:rPr lang="uk-UA" sz="1300" smtClean="0">
                <a:solidFill>
                  <a:schemeClr val="bg1">
                    <a:lumMod val="50000"/>
                  </a:schemeClr>
                </a:solidFill>
              </a:rPr>
              <a:t>евиконавчі </a:t>
            </a:r>
            <a:r>
              <a:rPr lang="uk-UA" sz="1300">
                <a:solidFill>
                  <a:schemeClr val="bg1">
                    <a:lumMod val="50000"/>
                  </a:schemeClr>
                </a:solidFill>
              </a:rPr>
              <a:t>директори</a:t>
            </a:r>
          </a:p>
          <a:p>
            <a:pPr marL="285750" indent="-285750" algn="r">
              <a:buFont typeface="Wingdings" panose="05000000000000000000" pitchFamily="2" charset="2"/>
              <a:buChar char="§"/>
            </a:pPr>
            <a:endParaRPr lang="uk-UA" sz="13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927029" y="3970901"/>
            <a:ext cx="320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300" smtClean="0">
                <a:solidFill>
                  <a:schemeClr val="bg1">
                    <a:lumMod val="50000"/>
                  </a:schemeClr>
                </a:solidFill>
              </a:rPr>
              <a:t>Незалежні директори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300" smtClean="0">
                <a:solidFill>
                  <a:schemeClr val="bg1">
                    <a:lumMod val="50000"/>
                  </a:schemeClr>
                </a:solidFill>
              </a:rPr>
              <a:t>(дозволяється суміщення головування в Аудиторському комітеті та Комітеті з ризиків)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uk-UA" sz="13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638277" y="4990721"/>
            <a:ext cx="320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300" smtClean="0">
                <a:solidFill>
                  <a:schemeClr val="bg1">
                    <a:lumMod val="50000"/>
                  </a:schemeClr>
                </a:solidFill>
              </a:rPr>
              <a:t>Суміщені</a:t>
            </a:r>
            <a:endParaRPr lang="uk-UA" sz="130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r">
              <a:buFont typeface="Wingdings" panose="05000000000000000000" pitchFamily="2" charset="2"/>
              <a:buChar char="§"/>
            </a:pPr>
            <a:endParaRPr lang="uk-UA" sz="13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927029" y="4990721"/>
            <a:ext cx="320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300">
                <a:solidFill>
                  <a:schemeClr val="bg1">
                    <a:lumMod val="50000"/>
                  </a:schemeClr>
                </a:solidFill>
              </a:rPr>
              <a:t>Відокремлені</a:t>
            </a:r>
          </a:p>
          <a:p>
            <a:pPr marL="285750" indent="-285750" algn="r">
              <a:buFont typeface="Wingdings" panose="05000000000000000000" pitchFamily="2" charset="2"/>
              <a:buChar char="§"/>
            </a:pPr>
            <a:endParaRPr lang="uk-UA" sz="13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25" y="2066831"/>
            <a:ext cx="504000" cy="504000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644190" y="2164943"/>
            <a:ext cx="1963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smtClean="0">
                <a:solidFill>
                  <a:schemeClr val="bg1">
                    <a:lumMod val="50000"/>
                  </a:schemeClr>
                </a:solidFill>
              </a:rPr>
              <a:t>Наглядова рада</a:t>
            </a:r>
            <a:endParaRPr lang="uk-UA" sz="14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44190" y="3264400"/>
            <a:ext cx="198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smtClean="0">
                <a:solidFill>
                  <a:schemeClr val="bg1">
                    <a:lumMod val="50000"/>
                  </a:schemeClr>
                </a:solidFill>
              </a:rPr>
              <a:t>Обов’язкова наявність комітетів</a:t>
            </a:r>
            <a:endParaRPr lang="uk-UA" sz="1400" b="1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25" y="3283620"/>
            <a:ext cx="504000" cy="504000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644190" y="4237557"/>
            <a:ext cx="19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smtClean="0">
                <a:solidFill>
                  <a:schemeClr val="bg1">
                    <a:lumMod val="50000"/>
                  </a:schemeClr>
                </a:solidFill>
              </a:rPr>
              <a:t>Голови комітетів</a:t>
            </a:r>
            <a:endParaRPr lang="uk-UA" sz="1400" b="1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25" y="4204941"/>
            <a:ext cx="504000" cy="504000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644190" y="4869772"/>
            <a:ext cx="198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smtClean="0">
                <a:solidFill>
                  <a:schemeClr val="bg1">
                    <a:lumMod val="50000"/>
                  </a:schemeClr>
                </a:solidFill>
              </a:rPr>
              <a:t>Служба внутрішнього аудиту та внутрішній контроль</a:t>
            </a:r>
            <a:endParaRPr lang="uk-UA" sz="1400" b="1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25" y="5012833"/>
            <a:ext cx="504000" cy="504000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644190" y="5793984"/>
            <a:ext cx="19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smtClean="0">
                <a:solidFill>
                  <a:schemeClr val="bg1">
                    <a:lumMod val="50000"/>
                  </a:schemeClr>
                </a:solidFill>
              </a:rPr>
              <a:t>Інше</a:t>
            </a:r>
            <a:endParaRPr lang="uk-UA" sz="14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638277" y="5653491"/>
            <a:ext cx="320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300" smtClean="0">
                <a:solidFill>
                  <a:schemeClr val="bg1">
                    <a:lumMod val="50000"/>
                  </a:schemeClr>
                </a:solidFill>
              </a:rPr>
              <a:t>Дозволяється суміщення головування в Аудиторському комітеті та Комітеті з ризиків для невиконавчого директора</a:t>
            </a:r>
            <a:endParaRPr lang="uk-UA" sz="13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927029" y="5545769"/>
            <a:ext cx="320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300" smtClean="0">
                <a:solidFill>
                  <a:schemeClr val="bg1">
                    <a:lumMod val="50000"/>
                  </a:schemeClr>
                </a:solidFill>
              </a:rPr>
              <a:t>Для системно важливих професійних учасників: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sz="1000" smtClean="0">
                <a:solidFill>
                  <a:schemeClr val="bg1">
                    <a:lumMod val="50000"/>
                  </a:schemeClr>
                </a:solidFill>
              </a:rPr>
              <a:t>Обов`язкова наявність Корпоративного секретаря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sz="1000" smtClean="0">
                <a:solidFill>
                  <a:schemeClr val="bg1">
                    <a:lumMod val="50000"/>
                  </a:schemeClr>
                </a:solidFill>
              </a:rPr>
              <a:t>Голова Наглядової ради – незалежний директор </a:t>
            </a:r>
            <a:endParaRPr lang="uk-UA"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4" name="Округлений прямокутник 93"/>
          <p:cNvSpPr/>
          <p:nvPr/>
        </p:nvSpPr>
        <p:spPr>
          <a:xfrm>
            <a:off x="2638277" y="1023966"/>
            <a:ext cx="3132000" cy="396000"/>
          </a:xfrm>
          <a:prstGeom prst="roundRect">
            <a:avLst/>
          </a:prstGeom>
          <a:solidFill>
            <a:srgbClr val="007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mtClean="0"/>
              <a:t>Спрощена модель</a:t>
            </a:r>
            <a:endParaRPr lang="uk-UA" b="1"/>
          </a:p>
        </p:txBody>
      </p:sp>
      <p:sp>
        <p:nvSpPr>
          <p:cNvPr id="95" name="Округлений прямокутник 94"/>
          <p:cNvSpPr/>
          <p:nvPr/>
        </p:nvSpPr>
        <p:spPr>
          <a:xfrm>
            <a:off x="5927029" y="1023966"/>
            <a:ext cx="3132000" cy="396000"/>
          </a:xfrm>
          <a:prstGeom prst="roundRect">
            <a:avLst/>
          </a:prstGeom>
          <a:solidFill>
            <a:srgbClr val="025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mtClean="0"/>
              <a:t>Повна модель</a:t>
            </a:r>
            <a:endParaRPr lang="uk-UA" b="1"/>
          </a:p>
        </p:txBody>
      </p:sp>
      <p:cxnSp>
        <p:nvCxnSpPr>
          <p:cNvPr id="34" name="Пряма сполучна лінія 33"/>
          <p:cNvCxnSpPr/>
          <p:nvPr/>
        </p:nvCxnSpPr>
        <p:spPr>
          <a:xfrm>
            <a:off x="149125" y="3090132"/>
            <a:ext cx="8784000" cy="1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сполучна лінія 34"/>
          <p:cNvCxnSpPr/>
          <p:nvPr/>
        </p:nvCxnSpPr>
        <p:spPr>
          <a:xfrm>
            <a:off x="149125" y="3923022"/>
            <a:ext cx="8784000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сполучна лінія 35"/>
          <p:cNvCxnSpPr/>
          <p:nvPr/>
        </p:nvCxnSpPr>
        <p:spPr>
          <a:xfrm>
            <a:off x="149125" y="4865870"/>
            <a:ext cx="8784000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сполучна лінія 36"/>
          <p:cNvCxnSpPr/>
          <p:nvPr/>
        </p:nvCxnSpPr>
        <p:spPr>
          <a:xfrm>
            <a:off x="149125" y="5552412"/>
            <a:ext cx="8784000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сполучна лінія 38"/>
          <p:cNvCxnSpPr/>
          <p:nvPr/>
        </p:nvCxnSpPr>
        <p:spPr>
          <a:xfrm>
            <a:off x="5842277" y="1547531"/>
            <a:ext cx="0" cy="5106234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сполучна лінія 40"/>
          <p:cNvCxnSpPr/>
          <p:nvPr/>
        </p:nvCxnSpPr>
        <p:spPr>
          <a:xfrm>
            <a:off x="2576633" y="1547531"/>
            <a:ext cx="0" cy="5106234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53" descr="Результат пошуку зображень за запитом &quot;new tag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678">
            <a:off x="6072821" y="353472"/>
            <a:ext cx="77015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61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Comission_ppt">
      <a:dk1>
        <a:srgbClr val="224870"/>
      </a:dk1>
      <a:lt1>
        <a:srgbClr val="FFFFFF"/>
      </a:lt1>
      <a:dk2>
        <a:srgbClr val="86BBD8"/>
      </a:dk2>
      <a:lt2>
        <a:srgbClr val="F6AE2D"/>
      </a:lt2>
      <a:accent1>
        <a:srgbClr val="5941A9"/>
      </a:accent1>
      <a:accent2>
        <a:srgbClr val="1DAAFC"/>
      </a:accent2>
      <a:accent3>
        <a:srgbClr val="728AA4"/>
      </a:accent3>
      <a:accent4>
        <a:srgbClr val="392A6C"/>
      </a:accent4>
      <a:accent5>
        <a:srgbClr val="8674C0"/>
      </a:accent5>
      <a:accent6>
        <a:srgbClr val="1DAAFC"/>
      </a:accent6>
      <a:hlink>
        <a:srgbClr val="6FC8FD"/>
      </a:hlink>
      <a:folHlink>
        <a:srgbClr val="F6AE2D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TM01859861[[fn=Выставка]]</Template>
  <TotalTime>13694</TotalTime>
  <Words>2234</Words>
  <Application>Microsoft Office PowerPoint</Application>
  <PresentationFormat>Экран (4:3)</PresentationFormat>
  <Paragraphs>427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Tradeshow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Mrendert</cp:lastModifiedBy>
  <cp:revision>1575</cp:revision>
  <cp:lastPrinted>2017-10-31T13:18:23Z</cp:lastPrinted>
  <dcterms:created xsi:type="dcterms:W3CDTF">2017-10-11T18:36:49Z</dcterms:created>
  <dcterms:modified xsi:type="dcterms:W3CDTF">2018-06-08T06:11:07Z</dcterms:modified>
</cp:coreProperties>
</file>