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9" r:id="rId3"/>
    <p:sldId id="280" r:id="rId4"/>
    <p:sldId id="281" r:id="rId5"/>
    <p:sldId id="282" r:id="rId6"/>
    <p:sldId id="284" r:id="rId7"/>
    <p:sldId id="283" r:id="rId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09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Середній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b="1" i="0" baseline="0">
                    <a:latin typeface="Calibri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2015</c:v>
                </c:pt>
                <c:pt idx="1">
                  <c:v>2020</c:v>
                </c:pt>
                <c:pt idx="2">
                  <c:v>2025</c:v>
                </c:pt>
                <c:pt idx="3">
                  <c:v>2030</c:v>
                </c:pt>
                <c:pt idx="4">
                  <c:v>2035</c:v>
                </c:pt>
                <c:pt idx="5">
                  <c:v>2040</c:v>
                </c:pt>
                <c:pt idx="6">
                  <c:v>2045</c:v>
                </c:pt>
                <c:pt idx="7">
                  <c:v>2050</c:v>
                </c:pt>
              </c:strCache>
            </c:strRef>
          </c:cat>
          <c:val>
            <c:numRef>
              <c:f>Лист1!$B$2:$B$9</c:f>
              <c:numCache>
                <c:formatCode>##0.0;\-##0.0;0</c:formatCode>
                <c:ptCount val="8"/>
                <c:pt idx="0">
                  <c:v>4.0487827292765397</c:v>
                </c:pt>
                <c:pt idx="1">
                  <c:v>3.5812304382753299</c:v>
                </c:pt>
                <c:pt idx="2">
                  <c:v>3.1683599152600199</c:v>
                </c:pt>
                <c:pt idx="3">
                  <c:v>2.88826953118047</c:v>
                </c:pt>
                <c:pt idx="4">
                  <c:v>2.8133292399099199</c:v>
                </c:pt>
                <c:pt idx="5">
                  <c:v>2.6605755633397199</c:v>
                </c:pt>
                <c:pt idx="6">
                  <c:v>2.4301581846750899</c:v>
                </c:pt>
                <c:pt idx="7">
                  <c:v>2.1350127621891302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396416"/>
        <c:axId val="89273472"/>
      </c:barChart>
      <c:catAx>
        <c:axId val="10396416"/>
        <c:scaling>
          <c:orientation val="minMax"/>
        </c:scaling>
        <c:delete val="0"/>
        <c:axPos val="b"/>
        <c:majorTickMark val="none"/>
        <c:minorTickMark val="none"/>
        <c:tickLblPos val="nextTo"/>
        <c:crossAx val="89273472"/>
        <c:crosses val="autoZero"/>
        <c:auto val="1"/>
        <c:lblAlgn val="ctr"/>
        <c:lblOffset val="100"/>
        <c:noMultiLvlLbl val="0"/>
      </c:catAx>
      <c:valAx>
        <c:axId val="89273472"/>
        <c:scaling>
          <c:orientation val="minMax"/>
        </c:scaling>
        <c:delete val="0"/>
        <c:axPos val="l"/>
        <c:majorGridlines>
          <c:spPr>
            <a:ln>
              <a:solidFill>
                <a:schemeClr val="accent1">
                  <a:lumMod val="40000"/>
                  <a:lumOff val="60000"/>
                </a:schemeClr>
              </a:solidFill>
            </a:ln>
          </c:spPr>
        </c:majorGridlines>
        <c:numFmt formatCode="##0.0;\-##0.0;0" sourceLinked="1"/>
        <c:majorTickMark val="none"/>
        <c:minorTickMark val="none"/>
        <c:tickLblPos val="nextTo"/>
        <c:crossAx val="103964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Чоловіки/0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2015-2020</c:v>
                </c:pt>
                <c:pt idx="1">
                  <c:v>2020-2025</c:v>
                </c:pt>
                <c:pt idx="2">
                  <c:v>2025-2030</c:v>
                </c:pt>
                <c:pt idx="3">
                  <c:v>2030-2035</c:v>
                </c:pt>
                <c:pt idx="4">
                  <c:v>2035-2040</c:v>
                </c:pt>
                <c:pt idx="5">
                  <c:v>2040-2045</c:v>
                </c:pt>
                <c:pt idx="6">
                  <c:v>2045-2050</c:v>
                </c:pt>
              </c:strCache>
            </c:strRef>
          </c:cat>
          <c:val>
            <c:numRef>
              <c:f>Лист1!$B$2:$B$8</c:f>
              <c:numCache>
                <c:formatCode>##0;\-##0;0</c:formatCode>
                <c:ptCount val="7"/>
                <c:pt idx="0">
                  <c:v>67.06</c:v>
                </c:pt>
                <c:pt idx="1">
                  <c:v>68.010000000000005</c:v>
                </c:pt>
                <c:pt idx="2">
                  <c:v>68.94</c:v>
                </c:pt>
                <c:pt idx="3">
                  <c:v>69.88</c:v>
                </c:pt>
                <c:pt idx="4">
                  <c:v>70.83</c:v>
                </c:pt>
                <c:pt idx="5">
                  <c:v>71.760000000000005</c:v>
                </c:pt>
                <c:pt idx="6">
                  <c:v>72.7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Жінки/0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2015-2020</c:v>
                </c:pt>
                <c:pt idx="1">
                  <c:v>2020-2025</c:v>
                </c:pt>
                <c:pt idx="2">
                  <c:v>2025-2030</c:v>
                </c:pt>
                <c:pt idx="3">
                  <c:v>2030-2035</c:v>
                </c:pt>
                <c:pt idx="4">
                  <c:v>2035-2040</c:v>
                </c:pt>
                <c:pt idx="5">
                  <c:v>2040-2045</c:v>
                </c:pt>
                <c:pt idx="6">
                  <c:v>2045-2050</c:v>
                </c:pt>
              </c:strCache>
            </c:strRef>
          </c:cat>
          <c:val>
            <c:numRef>
              <c:f>Лист1!$C$2:$C$8</c:f>
              <c:numCache>
                <c:formatCode>##0;\-##0;0</c:formatCode>
                <c:ptCount val="7"/>
                <c:pt idx="0">
                  <c:v>76.94</c:v>
                </c:pt>
                <c:pt idx="1">
                  <c:v>77.77</c:v>
                </c:pt>
                <c:pt idx="2">
                  <c:v>78.55</c:v>
                </c:pt>
                <c:pt idx="3">
                  <c:v>79.27</c:v>
                </c:pt>
                <c:pt idx="4">
                  <c:v>79.95</c:v>
                </c:pt>
                <c:pt idx="5">
                  <c:v>80.59</c:v>
                </c:pt>
                <c:pt idx="6">
                  <c:v>81.22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Чоловіки/60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2015-2020</c:v>
                </c:pt>
                <c:pt idx="1">
                  <c:v>2020-2025</c:v>
                </c:pt>
                <c:pt idx="2">
                  <c:v>2025-2030</c:v>
                </c:pt>
                <c:pt idx="3">
                  <c:v>2030-2035</c:v>
                </c:pt>
                <c:pt idx="4">
                  <c:v>2035-2040</c:v>
                </c:pt>
                <c:pt idx="5">
                  <c:v>2040-2045</c:v>
                </c:pt>
                <c:pt idx="6">
                  <c:v>2045-2050</c:v>
                </c:pt>
              </c:strCache>
            </c:strRef>
          </c:cat>
          <c:val>
            <c:numRef>
              <c:f>Лист1!$D$2:$D$8</c:f>
              <c:numCache>
                <c:formatCode>##0;\-##0;0</c:formatCode>
                <c:ptCount val="7"/>
                <c:pt idx="0">
                  <c:v>15.698065</c:v>
                </c:pt>
                <c:pt idx="1">
                  <c:v>15.978631</c:v>
                </c:pt>
                <c:pt idx="2">
                  <c:v>16.271896000000002</c:v>
                </c:pt>
                <c:pt idx="3">
                  <c:v>16.593791</c:v>
                </c:pt>
                <c:pt idx="4">
                  <c:v>17.156148999999999</c:v>
                </c:pt>
                <c:pt idx="5">
                  <c:v>17.713967</c:v>
                </c:pt>
                <c:pt idx="6">
                  <c:v>18.282067000000001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Жінки/60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2015-2020</c:v>
                </c:pt>
                <c:pt idx="1">
                  <c:v>2020-2025</c:v>
                </c:pt>
                <c:pt idx="2">
                  <c:v>2025-2030</c:v>
                </c:pt>
                <c:pt idx="3">
                  <c:v>2030-2035</c:v>
                </c:pt>
                <c:pt idx="4">
                  <c:v>2035-2040</c:v>
                </c:pt>
                <c:pt idx="5">
                  <c:v>2040-2045</c:v>
                </c:pt>
                <c:pt idx="6">
                  <c:v>2045-2050</c:v>
                </c:pt>
              </c:strCache>
            </c:strRef>
          </c:cat>
          <c:val>
            <c:numRef>
              <c:f>Лист1!$E$2:$E$8</c:f>
              <c:numCache>
                <c:formatCode>##0;\-##0;0</c:formatCode>
                <c:ptCount val="7"/>
                <c:pt idx="0">
                  <c:v>21.074183000000001</c:v>
                </c:pt>
                <c:pt idx="1">
                  <c:v>21.609378</c:v>
                </c:pt>
                <c:pt idx="2">
                  <c:v>22.122865000000001</c:v>
                </c:pt>
                <c:pt idx="3">
                  <c:v>22.613368000000001</c:v>
                </c:pt>
                <c:pt idx="4">
                  <c:v>23.082315999999999</c:v>
                </c:pt>
                <c:pt idx="5">
                  <c:v>23.552748999999999</c:v>
                </c:pt>
                <c:pt idx="6">
                  <c:v>24.015725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5387392"/>
        <c:axId val="155388928"/>
      </c:barChart>
      <c:catAx>
        <c:axId val="155387392"/>
        <c:scaling>
          <c:orientation val="minMax"/>
        </c:scaling>
        <c:delete val="0"/>
        <c:axPos val="b"/>
        <c:majorTickMark val="none"/>
        <c:minorTickMark val="none"/>
        <c:tickLblPos val="nextTo"/>
        <c:crossAx val="155388928"/>
        <c:crosses val="autoZero"/>
        <c:auto val="1"/>
        <c:lblAlgn val="ctr"/>
        <c:lblOffset val="100"/>
        <c:noMultiLvlLbl val="0"/>
      </c:catAx>
      <c:valAx>
        <c:axId val="155388928"/>
        <c:scaling>
          <c:orientation val="minMax"/>
        </c:scaling>
        <c:delete val="0"/>
        <c:axPos val="l"/>
        <c:majorGridlines>
          <c:spPr>
            <a:ln>
              <a:solidFill>
                <a:schemeClr val="accent1">
                  <a:lumMod val="40000"/>
                  <a:lumOff val="60000"/>
                </a:schemeClr>
              </a:solidFill>
            </a:ln>
          </c:spPr>
        </c:majorGridlines>
        <c:numFmt formatCode="#,##0" sourceLinked="0"/>
        <c:majorTickMark val="none"/>
        <c:minorTickMark val="none"/>
        <c:tickLblPos val="nextTo"/>
        <c:crossAx val="155387392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847158855627613"/>
          <c:y val="0.10778400748265207"/>
          <c:w val="0.47973526357493801"/>
          <c:h val="0.78443198503469591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c:spPr>
          <c:dPt>
            <c:idx val="0"/>
            <c:bubble3D val="0"/>
            <c:spPr>
              <a:solidFill>
                <a:srgbClr val="92D050"/>
              </a:solidFill>
              <a:ln>
                <a:solidFill>
                  <a:schemeClr val="tx2">
                    <a:lumMod val="75000"/>
                  </a:schemeClr>
                </a:solidFill>
              </a:ln>
            </c:spPr>
          </c:dPt>
          <c:dPt>
            <c:idx val="1"/>
            <c:bubble3D val="0"/>
            <c:spPr>
              <a:solidFill>
                <a:srgbClr val="C00000"/>
              </a:solidFill>
              <a:ln>
                <a:solidFill>
                  <a:schemeClr val="tx2">
                    <a:lumMod val="75000"/>
                  </a:schemeClr>
                </a:solidFill>
              </a:ln>
            </c:spPr>
          </c:dPt>
          <c:dPt>
            <c:idx val="2"/>
            <c:bubble3D val="0"/>
            <c:spPr>
              <a:solidFill>
                <a:schemeClr val="tx2"/>
              </a:solidFill>
              <a:ln>
                <a:solidFill>
                  <a:schemeClr val="tx2">
                    <a:lumMod val="75000"/>
                  </a:schemeClr>
                </a:solidFill>
              </a:ln>
            </c:spPr>
          </c:dPt>
          <c:dPt>
            <c:idx val="3"/>
            <c:bubble3D val="0"/>
            <c:spPr>
              <a:solidFill>
                <a:schemeClr val="accent5"/>
              </a:solidFill>
              <a:ln>
                <a:solidFill>
                  <a:schemeClr val="tx2">
                    <a:lumMod val="75000"/>
                  </a:schemeClr>
                </a:solidFill>
              </a:ln>
            </c:spPr>
          </c:dPt>
          <c:dPt>
            <c:idx val="4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c:spPr>
          </c:dPt>
          <c:dPt>
            <c:idx val="5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c:spPr>
          </c:dPt>
          <c:dLbls>
            <c:dLbl>
              <c:idx val="0"/>
              <c:layout>
                <c:manualLayout>
                  <c:x val="0.14575974570318634"/>
                  <c:y val="-4.348841119755458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0406249626992778E-2"/>
                  <c:y val="0.1499581878289799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0931980927738973"/>
                  <c:y val="0.1167850719289448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16033572027350496"/>
                  <c:y val="-1.906695051901140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2826857621880397"/>
                  <c:y val="-6.435095800166346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8.8913444878943634E-2"/>
                  <c:y val="-0.15253579181892701"/>
                </c:manualLayout>
              </c:layout>
              <c:tx>
                <c:rich>
                  <a:bodyPr/>
                  <a:lstStyle/>
                  <a:p>
                    <a:r>
                      <a:rPr lang="uk-UA" b="0" dirty="0" smtClean="0"/>
                      <a:t>Із сімейними </a:t>
                    </a:r>
                    <a:r>
                      <a:rPr lang="uk-UA" b="0" dirty="0" err="1" smtClean="0"/>
                      <a:t>обов</a:t>
                    </a:r>
                    <a:r>
                      <a:rPr lang="en-US" b="0" dirty="0" smtClean="0"/>
                      <a:t>’</a:t>
                    </a:r>
                    <a:r>
                      <a:rPr lang="uk-UA" b="0" dirty="0" err="1" smtClean="0"/>
                      <a:t>язками</a:t>
                    </a:r>
                    <a:r>
                      <a:rPr lang="uk-UA" b="0" dirty="0"/>
                      <a:t>; 2,4</a:t>
                    </a:r>
                    <a:endParaRPr lang="uk-UA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4.2270326253924038E-2"/>
                  <c:y val="-0.1525356041520912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0" i="0" baseline="0"/>
                </a:pPr>
                <a:endParaRPr lang="uk-UA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Лист1!$A$2:$A$8</c:f>
              <c:strCache>
                <c:ptCount val="7"/>
                <c:pt idx="0">
                  <c:v>Офіційно зайняті</c:v>
                </c:pt>
                <c:pt idx="1">
                  <c:v>У неформальній зайнятості</c:v>
                </c:pt>
                <c:pt idx="2">
                  <c:v>Безробітні</c:v>
                </c:pt>
                <c:pt idx="3">
                  <c:v>Пенсіонери</c:v>
                </c:pt>
                <c:pt idx="4">
                  <c:v>Учні/студенти</c:v>
                </c:pt>
                <c:pt idx="5">
                  <c:v>Виконують сімейні обов"язки</c:v>
                </c:pt>
                <c:pt idx="6">
                  <c:v>Інші неактивні</c:v>
                </c:pt>
              </c:strCache>
            </c:strRef>
          </c:cat>
          <c:val>
            <c:numRef>
              <c:f>Лист1!$B$2:$B$8</c:f>
              <c:numCache>
                <c:formatCode>##0.0;\-##0.0;0</c:formatCode>
                <c:ptCount val="7"/>
                <c:pt idx="0">
                  <c:v>12.5</c:v>
                </c:pt>
                <c:pt idx="1">
                  <c:v>3.7</c:v>
                </c:pt>
                <c:pt idx="2">
                  <c:v>1.7</c:v>
                </c:pt>
                <c:pt idx="3">
                  <c:v>5.9</c:v>
                </c:pt>
                <c:pt idx="4">
                  <c:v>2.2999999999999998</c:v>
                </c:pt>
                <c:pt idx="5">
                  <c:v>2.4</c:v>
                </c:pt>
                <c:pt idx="6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4847158855627613"/>
          <c:y val="0.10778400748265207"/>
          <c:w val="0.47973526357493801"/>
          <c:h val="0.7844319850346959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pattFill prst="pct5">
              <a:fgClr>
                <a:schemeClr val="tx2">
                  <a:lumMod val="60000"/>
                  <a:lumOff val="40000"/>
                </a:schemeClr>
              </a:fgClr>
              <a:bgClr>
                <a:schemeClr val="bg1"/>
              </a:bgClr>
            </a:pattFill>
            <a:ln>
              <a:solidFill>
                <a:schemeClr val="tx2"/>
              </a:solidFill>
            </a:ln>
          </c:spPr>
          <c:dPt>
            <c:idx val="0"/>
            <c:bubble3D val="0"/>
            <c:spPr>
              <a:pattFill prst="diagBrick">
                <a:fgClr>
                  <a:schemeClr val="tx2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>
                <a:solidFill>
                  <a:schemeClr val="tx2"/>
                </a:solidFill>
              </a:ln>
            </c:spPr>
          </c:dPt>
          <c:dPt>
            <c:idx val="1"/>
            <c:bubble3D val="0"/>
            <c:spPr>
              <a:pattFill prst="pct60">
                <a:fgClr>
                  <a:schemeClr val="tx2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>
                <a:solidFill>
                  <a:schemeClr val="tx2"/>
                </a:solidFill>
              </a:ln>
            </c:spPr>
          </c:dPt>
          <c:dPt>
            <c:idx val="2"/>
            <c:bubble3D val="0"/>
            <c:spPr>
              <a:pattFill prst="plaid">
                <a:fgClr>
                  <a:schemeClr val="tx2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>
                <a:solidFill>
                  <a:schemeClr val="tx2"/>
                </a:solidFill>
              </a:ln>
            </c:spPr>
          </c:dPt>
          <c:dPt>
            <c:idx val="3"/>
            <c:bubble3D val="0"/>
            <c:spPr>
              <a:pattFill prst="divot">
                <a:fgClr>
                  <a:schemeClr val="tx2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>
                <a:solidFill>
                  <a:schemeClr val="tx2"/>
                </a:solidFill>
              </a:ln>
            </c:spPr>
          </c:dPt>
          <c:dLbls>
            <c:dLbl>
              <c:idx val="0"/>
              <c:layout>
                <c:manualLayout>
                  <c:x val="-8.7864433795693964E-3"/>
                  <c:y val="-1.250461660416109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9558428310536674E-2"/>
                  <c:y val="-9.141927173257016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0327594454610645E-2"/>
                  <c:y val="7.62678020760456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162545759378434E-2"/>
                  <c:y val="1.270448178430624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2826857621880397"/>
                  <c:y val="-6.435095800166346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8.8913444878943634E-2"/>
                  <c:y val="-0.15253579181892701"/>
                </c:manualLayout>
              </c:layout>
              <c:tx>
                <c:rich>
                  <a:bodyPr/>
                  <a:lstStyle/>
                  <a:p>
                    <a:r>
                      <a:rPr lang="uk-UA" b="0" dirty="0" smtClean="0"/>
                      <a:t>Із сімейними </a:t>
                    </a:r>
                    <a:r>
                      <a:rPr lang="uk-UA" b="0" dirty="0" err="1" smtClean="0"/>
                      <a:t>обов</a:t>
                    </a:r>
                    <a:r>
                      <a:rPr lang="en-US" b="0" dirty="0" smtClean="0"/>
                      <a:t>’</a:t>
                    </a:r>
                    <a:r>
                      <a:rPr lang="uk-UA" b="0" dirty="0" err="1" smtClean="0"/>
                      <a:t>язками</a:t>
                    </a:r>
                    <a:r>
                      <a:rPr lang="uk-UA" b="0" dirty="0"/>
                      <a:t>; 2,4</a:t>
                    </a:r>
                    <a:endParaRPr lang="uk-UA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4.2270326253924038E-2"/>
                  <c:y val="-0.1525356041520912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0" i="0" baseline="0"/>
                </a:pPr>
                <a:endParaRPr lang="uk-UA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>
                  <a:noFill/>
                </a:ln>
              </c:spPr>
            </c:leaderLines>
          </c:dLbls>
          <c:cat>
            <c:strRef>
              <c:f>Лист1!$A$2:$A$5</c:f>
              <c:strCache>
                <c:ptCount val="4"/>
                <c:pt idx="0">
                  <c:v>не більше 5000 грн</c:v>
                </c:pt>
                <c:pt idx="1">
                  <c:v>5000-10000 грн</c:v>
                </c:pt>
                <c:pt idx="2">
                  <c:v>10000-15000 грн</c:v>
                </c:pt>
                <c:pt idx="3">
                  <c:v>понад 15000 грн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0.40100000000000002</c:v>
                </c:pt>
                <c:pt idx="1">
                  <c:v>0.38600000000000001</c:v>
                </c:pt>
                <c:pt idx="2">
                  <c:v>0.125</c:v>
                </c:pt>
                <c:pt idx="3">
                  <c:v>8.7999999999999995E-2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0A8D5-8069-4E17-8BEF-0866CEA80968}" type="datetimeFigureOut">
              <a:rPr lang="uk-UA" smtClean="0"/>
              <a:t>04.06.2018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995F6-E896-454E-80EE-F9D548EB83B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9927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0A8D5-8069-4E17-8BEF-0866CEA80968}" type="datetimeFigureOut">
              <a:rPr lang="uk-UA" smtClean="0"/>
              <a:t>04.06.2018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995F6-E896-454E-80EE-F9D548EB83B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8878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0A8D5-8069-4E17-8BEF-0866CEA80968}" type="datetimeFigureOut">
              <a:rPr lang="uk-UA" smtClean="0"/>
              <a:t>04.06.2018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995F6-E896-454E-80EE-F9D548EB83B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0241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0A8D5-8069-4E17-8BEF-0866CEA80968}" type="datetimeFigureOut">
              <a:rPr lang="uk-UA" smtClean="0"/>
              <a:t>04.06.2018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995F6-E896-454E-80EE-F9D548EB83B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2262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0A8D5-8069-4E17-8BEF-0866CEA80968}" type="datetimeFigureOut">
              <a:rPr lang="uk-UA" smtClean="0"/>
              <a:t>04.06.2018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995F6-E896-454E-80EE-F9D548EB83B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4218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0A8D5-8069-4E17-8BEF-0866CEA80968}" type="datetimeFigureOut">
              <a:rPr lang="uk-UA" smtClean="0"/>
              <a:t>04.06.2018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995F6-E896-454E-80EE-F9D548EB83B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3184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0A8D5-8069-4E17-8BEF-0866CEA80968}" type="datetimeFigureOut">
              <a:rPr lang="uk-UA" smtClean="0"/>
              <a:t>04.06.2018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995F6-E896-454E-80EE-F9D548EB83B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45224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0A8D5-8069-4E17-8BEF-0866CEA80968}" type="datetimeFigureOut">
              <a:rPr lang="uk-UA" smtClean="0"/>
              <a:t>04.06.2018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995F6-E896-454E-80EE-F9D548EB83B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6963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0A8D5-8069-4E17-8BEF-0866CEA80968}" type="datetimeFigureOut">
              <a:rPr lang="uk-UA" smtClean="0"/>
              <a:t>04.06.2018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995F6-E896-454E-80EE-F9D548EB83B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2759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0A8D5-8069-4E17-8BEF-0866CEA80968}" type="datetimeFigureOut">
              <a:rPr lang="uk-UA" smtClean="0"/>
              <a:t>04.06.2018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995F6-E896-454E-80EE-F9D548EB83B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3160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0A8D5-8069-4E17-8BEF-0866CEA80968}" type="datetimeFigureOut">
              <a:rPr lang="uk-UA" smtClean="0"/>
              <a:t>04.06.2018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995F6-E896-454E-80EE-F9D548EB83B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1835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0A8D5-8069-4E17-8BEF-0866CEA80968}" type="datetimeFigureOut">
              <a:rPr lang="uk-UA" smtClean="0"/>
              <a:t>04.06.2018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995F6-E896-454E-80EE-F9D548EB83B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00639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43608" y="908720"/>
            <a:ext cx="6912768" cy="2520280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chemeClr val="accent2"/>
                </a:solidFill>
              </a:rPr>
              <a:t>Демографічні рамки</a:t>
            </a:r>
            <a:br>
              <a:rPr lang="uk-UA" sz="4000" b="1" dirty="0" smtClean="0">
                <a:solidFill>
                  <a:schemeClr val="accent2"/>
                </a:solidFill>
              </a:rPr>
            </a:br>
            <a:r>
              <a:rPr lang="uk-UA" sz="4000" b="1" dirty="0" smtClean="0">
                <a:solidFill>
                  <a:schemeClr val="accent2"/>
                </a:solidFill>
              </a:rPr>
              <a:t>пенсійної реформи</a:t>
            </a:r>
            <a:endParaRPr lang="uk-UA" sz="4000" b="1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3685032"/>
            <a:ext cx="8496944" cy="1976216"/>
          </a:xfrm>
        </p:spPr>
        <p:txBody>
          <a:bodyPr>
            <a:noAutofit/>
          </a:bodyPr>
          <a:lstStyle/>
          <a:p>
            <a:pPr algn="r"/>
            <a:r>
              <a:rPr lang="uk-UA" sz="2600" b="1" dirty="0" smtClean="0">
                <a:solidFill>
                  <a:schemeClr val="tx2"/>
                </a:solidFill>
              </a:rPr>
              <a:t>Лідія Ткаченко,</a:t>
            </a:r>
          </a:p>
          <a:p>
            <a:pPr algn="r"/>
            <a:r>
              <a:rPr lang="uk-UA" sz="2600" b="1" dirty="0" smtClean="0">
                <a:solidFill>
                  <a:schemeClr val="tx2"/>
                </a:solidFill>
              </a:rPr>
              <a:t>Інститут демографії та соціальних досліджень </a:t>
            </a:r>
          </a:p>
          <a:p>
            <a:pPr algn="r"/>
            <a:r>
              <a:rPr lang="uk-UA" sz="2600" b="1" dirty="0" smtClean="0">
                <a:solidFill>
                  <a:schemeClr val="tx2"/>
                </a:solidFill>
              </a:rPr>
              <a:t>імені М.В. Птухи НАН України</a:t>
            </a:r>
          </a:p>
          <a:p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80298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</a:pPr>
            <a:r>
              <a:rPr lang="uk-UA" sz="4000" b="1" dirty="0" smtClean="0">
                <a:solidFill>
                  <a:schemeClr val="accent2"/>
                </a:solidFill>
              </a:rPr>
              <a:t>Піраміда населення, </a:t>
            </a:r>
            <a:r>
              <a:rPr lang="uk-UA" sz="4000" b="1" dirty="0" err="1" smtClean="0">
                <a:solidFill>
                  <a:schemeClr val="accent2"/>
                </a:solidFill>
              </a:rPr>
              <a:t>млн</a:t>
            </a:r>
            <a:r>
              <a:rPr lang="uk-UA" sz="4000" b="1" dirty="0" smtClean="0">
                <a:solidFill>
                  <a:schemeClr val="accent2"/>
                </a:solidFill>
              </a:rPr>
              <a:t> осіб </a:t>
            </a:r>
            <a:br>
              <a:rPr lang="uk-UA" sz="4000" b="1" dirty="0" smtClean="0">
                <a:solidFill>
                  <a:schemeClr val="accent2"/>
                </a:solidFill>
              </a:rPr>
            </a:br>
            <a:r>
              <a:rPr lang="pl-PL" sz="4000" b="1" dirty="0" smtClean="0">
                <a:solidFill>
                  <a:schemeClr val="accent2"/>
                </a:solidFill>
              </a:rPr>
              <a:t>World </a:t>
            </a:r>
            <a:r>
              <a:rPr lang="pl-PL" sz="4000" b="1" dirty="0">
                <a:solidFill>
                  <a:schemeClr val="accent2"/>
                </a:solidFill>
              </a:rPr>
              <a:t>Population Prospects </a:t>
            </a:r>
            <a:r>
              <a:rPr lang="pl-PL" sz="4000" b="1" dirty="0" smtClean="0">
                <a:solidFill>
                  <a:schemeClr val="accent2"/>
                </a:solidFill>
              </a:rPr>
              <a:t>2017</a:t>
            </a:r>
            <a:endParaRPr lang="uk-UA" sz="4000" b="1" dirty="0">
              <a:solidFill>
                <a:schemeClr val="accent2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2804672"/>
              </p:ext>
            </p:extLst>
          </p:nvPr>
        </p:nvGraphicFramePr>
        <p:xfrm>
          <a:off x="0" y="1628800"/>
          <a:ext cx="9144000" cy="52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522920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132855"/>
            <a:ext cx="4176464" cy="41660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132856"/>
            <a:ext cx="4248472" cy="41660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767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</a:pPr>
            <a:r>
              <a:rPr lang="uk-UA" sz="4000" b="1" dirty="0" smtClean="0">
                <a:solidFill>
                  <a:schemeClr val="accent2"/>
                </a:solidFill>
              </a:rPr>
              <a:t>Кількість осіб віком</a:t>
            </a:r>
            <a:r>
              <a:rPr lang="en-US" sz="4000" b="1" dirty="0" smtClean="0">
                <a:solidFill>
                  <a:schemeClr val="accent2"/>
                </a:solidFill>
              </a:rPr>
              <a:t> 20-64 </a:t>
            </a:r>
            <a:r>
              <a:rPr lang="uk-UA" sz="4000" b="1" dirty="0" smtClean="0">
                <a:solidFill>
                  <a:schemeClr val="accent2"/>
                </a:solidFill>
              </a:rPr>
              <a:t>років </a:t>
            </a:r>
            <a:br>
              <a:rPr lang="uk-UA" sz="4000" b="1" dirty="0" smtClean="0">
                <a:solidFill>
                  <a:schemeClr val="accent2"/>
                </a:solidFill>
              </a:rPr>
            </a:br>
            <a:r>
              <a:rPr lang="uk-UA" sz="4000" b="1" dirty="0" smtClean="0">
                <a:solidFill>
                  <a:schemeClr val="accent2"/>
                </a:solidFill>
              </a:rPr>
              <a:t>на 1 особу віком </a:t>
            </a:r>
            <a:r>
              <a:rPr lang="en-US" sz="4000" b="1" dirty="0" smtClean="0">
                <a:solidFill>
                  <a:schemeClr val="accent2"/>
                </a:solidFill>
              </a:rPr>
              <a:t>65</a:t>
            </a:r>
            <a:r>
              <a:rPr lang="uk-UA" sz="4000" b="1" dirty="0" smtClean="0">
                <a:solidFill>
                  <a:schemeClr val="accent2"/>
                </a:solidFill>
              </a:rPr>
              <a:t> і старше</a:t>
            </a:r>
            <a:endParaRPr lang="uk-UA" sz="4000" b="1" dirty="0">
              <a:solidFill>
                <a:schemeClr val="accent2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8876747"/>
              </p:ext>
            </p:extLst>
          </p:nvPr>
        </p:nvGraphicFramePr>
        <p:xfrm>
          <a:off x="251520" y="1340768"/>
          <a:ext cx="8712968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914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</a:pPr>
            <a:r>
              <a:rPr lang="uk-UA" sz="4000" b="1" dirty="0" smtClean="0">
                <a:solidFill>
                  <a:schemeClr val="accent2"/>
                </a:solidFill>
              </a:rPr>
              <a:t>Очікувана тривалість життя, років</a:t>
            </a:r>
            <a:endParaRPr lang="uk-UA" sz="4000" b="1" dirty="0">
              <a:solidFill>
                <a:schemeClr val="accent2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0453046"/>
              </p:ext>
            </p:extLst>
          </p:nvPr>
        </p:nvGraphicFramePr>
        <p:xfrm>
          <a:off x="251520" y="1340768"/>
          <a:ext cx="8712968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784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994122"/>
          </a:xfrm>
        </p:spPr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uk-UA" sz="4000" b="1" dirty="0" smtClean="0">
                <a:solidFill>
                  <a:schemeClr val="accent2"/>
                </a:solidFill>
              </a:rPr>
              <a:t>Населення віком 15-70 років за статусом на ринку праці, </a:t>
            </a:r>
            <a:r>
              <a:rPr lang="uk-UA" sz="4000" b="1" dirty="0" err="1" smtClean="0">
                <a:solidFill>
                  <a:schemeClr val="accent2"/>
                </a:solidFill>
              </a:rPr>
              <a:t>млн</a:t>
            </a:r>
            <a:r>
              <a:rPr lang="uk-UA" sz="4000" b="1" dirty="0" smtClean="0">
                <a:solidFill>
                  <a:schemeClr val="accent2"/>
                </a:solidFill>
              </a:rPr>
              <a:t> осіб (</a:t>
            </a:r>
            <a:r>
              <a:rPr lang="en-US" sz="4000" b="1" dirty="0" err="1" smtClean="0">
                <a:solidFill>
                  <a:schemeClr val="accent2"/>
                </a:solidFill>
              </a:rPr>
              <a:t>LFS</a:t>
            </a:r>
            <a:r>
              <a:rPr lang="en-US" sz="4000" b="1" dirty="0" smtClean="0">
                <a:solidFill>
                  <a:schemeClr val="accent2"/>
                </a:solidFill>
              </a:rPr>
              <a:t>-2017)</a:t>
            </a:r>
            <a:endParaRPr lang="uk-UA" sz="4000" b="1" dirty="0">
              <a:solidFill>
                <a:schemeClr val="accent2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3348569"/>
              </p:ext>
            </p:extLst>
          </p:nvPr>
        </p:nvGraphicFramePr>
        <p:xfrm>
          <a:off x="251520" y="1340768"/>
          <a:ext cx="8712968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5201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994122"/>
          </a:xfrm>
        </p:spPr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uk-UA" sz="4000" b="1" dirty="0" smtClean="0">
                <a:solidFill>
                  <a:schemeClr val="accent2"/>
                </a:solidFill>
              </a:rPr>
              <a:t>Працівники за розмірами зарплати, березень </a:t>
            </a:r>
            <a:r>
              <a:rPr lang="en-US" sz="4000" b="1" dirty="0" smtClean="0">
                <a:solidFill>
                  <a:schemeClr val="accent2"/>
                </a:solidFill>
              </a:rPr>
              <a:t>201</a:t>
            </a:r>
            <a:r>
              <a:rPr lang="uk-UA" sz="4000" b="1" smtClean="0">
                <a:solidFill>
                  <a:schemeClr val="accent2"/>
                </a:solidFill>
              </a:rPr>
              <a:t>8</a:t>
            </a:r>
            <a:endParaRPr lang="uk-UA" sz="4000" b="1" dirty="0">
              <a:solidFill>
                <a:schemeClr val="accent2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2346425"/>
              </p:ext>
            </p:extLst>
          </p:nvPr>
        </p:nvGraphicFramePr>
        <p:xfrm>
          <a:off x="251520" y="1340768"/>
          <a:ext cx="8712968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640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994122"/>
          </a:xfrm>
        </p:spPr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uk-UA" sz="4000" b="1" dirty="0" smtClean="0">
                <a:solidFill>
                  <a:schemeClr val="accent2"/>
                </a:solidFill>
              </a:rPr>
              <a:t>Деякі висновки</a:t>
            </a:r>
            <a:endParaRPr lang="uk-UA" sz="4000" b="1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>
                <a:solidFill>
                  <a:schemeClr val="tx2"/>
                </a:solidFill>
              </a:rPr>
              <a:t>Проектування реформ потребує урахування жорстких демографічних рамок </a:t>
            </a:r>
          </a:p>
          <a:p>
            <a:r>
              <a:rPr lang="uk-UA" dirty="0" smtClean="0">
                <a:solidFill>
                  <a:schemeClr val="tx2"/>
                </a:solidFill>
              </a:rPr>
              <a:t>Скорочення населення відбуватиметься швидкими темпами, за рахунок осіб працездатного віку (-9 </a:t>
            </a:r>
            <a:r>
              <a:rPr lang="uk-UA" dirty="0" err="1" smtClean="0">
                <a:solidFill>
                  <a:schemeClr val="tx2"/>
                </a:solidFill>
              </a:rPr>
              <a:t>млн</a:t>
            </a:r>
            <a:r>
              <a:rPr lang="uk-UA" dirty="0" smtClean="0">
                <a:solidFill>
                  <a:schemeClr val="tx2"/>
                </a:solidFill>
              </a:rPr>
              <a:t> до 2050 р.)</a:t>
            </a:r>
          </a:p>
          <a:p>
            <a:r>
              <a:rPr lang="uk-UA" dirty="0" smtClean="0">
                <a:solidFill>
                  <a:schemeClr val="tx2"/>
                </a:solidFill>
              </a:rPr>
              <a:t>Коефіцієнт потенційної підтримки літніх людей зменшиться вдвічі (з 4х до 2,1)</a:t>
            </a:r>
          </a:p>
          <a:p>
            <a:r>
              <a:rPr lang="uk-UA" dirty="0" smtClean="0">
                <a:solidFill>
                  <a:schemeClr val="tx2"/>
                </a:solidFill>
              </a:rPr>
              <a:t>Залучення </a:t>
            </a:r>
            <a:r>
              <a:rPr lang="uk-UA" dirty="0">
                <a:solidFill>
                  <a:schemeClr val="tx2"/>
                </a:solidFill>
              </a:rPr>
              <a:t>резервів робочої сили </a:t>
            </a:r>
            <a:r>
              <a:rPr lang="uk-UA" dirty="0" smtClean="0">
                <a:solidFill>
                  <a:schemeClr val="tx2"/>
                </a:solidFill>
              </a:rPr>
              <a:t>можливе за умови цілеспрямованої </a:t>
            </a:r>
            <a:r>
              <a:rPr lang="uk-UA" dirty="0">
                <a:solidFill>
                  <a:schemeClr val="tx2"/>
                </a:solidFill>
              </a:rPr>
              <a:t>політики, включаючи підвищення </a:t>
            </a:r>
            <a:r>
              <a:rPr lang="uk-UA" dirty="0" smtClean="0">
                <a:solidFill>
                  <a:schemeClr val="tx2"/>
                </a:solidFill>
              </a:rPr>
              <a:t>зарплат</a:t>
            </a:r>
          </a:p>
          <a:p>
            <a:r>
              <a:rPr lang="uk-UA" dirty="0" smtClean="0">
                <a:solidFill>
                  <a:schemeClr val="tx2"/>
                </a:solidFill>
              </a:rPr>
              <a:t>Демографічні </a:t>
            </a:r>
            <a:r>
              <a:rPr lang="uk-UA" dirty="0">
                <a:solidFill>
                  <a:schemeClr val="tx2"/>
                </a:solidFill>
              </a:rPr>
              <a:t>тренди створюватимуть проблеми як для солідарної, так і для </a:t>
            </a:r>
            <a:r>
              <a:rPr lang="uk-UA" dirty="0" smtClean="0">
                <a:solidFill>
                  <a:schemeClr val="tx2"/>
                </a:solidFill>
              </a:rPr>
              <a:t>накопичувальних систем</a:t>
            </a:r>
            <a:endParaRPr lang="uk-UA" dirty="0">
              <a:solidFill>
                <a:schemeClr val="tx2"/>
              </a:solidFill>
            </a:endParaRPr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0401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1313</TotalTime>
  <Words>186</Words>
  <Application>Microsoft Office PowerPoint</Application>
  <PresentationFormat>Экран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Демографічні рамки пенсійної реформи</vt:lpstr>
      <vt:lpstr>Піраміда населення, млн осіб  World Population Prospects 2017</vt:lpstr>
      <vt:lpstr>Кількість осіб віком 20-64 років  на 1 особу віком 65 і старше</vt:lpstr>
      <vt:lpstr>Очікувана тривалість життя, років</vt:lpstr>
      <vt:lpstr>Населення віком 15-70 років за статусом на ринку праці, млн осіб (LFS-2017)</vt:lpstr>
      <vt:lpstr>Працівники за розмірами зарплати, березень 2018</vt:lpstr>
      <vt:lpstr>Деякі висновки</vt:lpstr>
    </vt:vector>
  </TitlesOfParts>
  <Company>Work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Результати актуарних розрахунків  ІДСД НАН України</dc:title>
  <dc:creator>Dell 3</dc:creator>
  <cp:lastModifiedBy>Dell 3</cp:lastModifiedBy>
  <cp:revision>239</cp:revision>
  <dcterms:created xsi:type="dcterms:W3CDTF">2015-09-16T09:07:10Z</dcterms:created>
  <dcterms:modified xsi:type="dcterms:W3CDTF">2018-06-04T15:59:39Z</dcterms:modified>
</cp:coreProperties>
</file>