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9" r:id="rId4"/>
    <p:sldId id="266" r:id="rId5"/>
    <p:sldId id="261" r:id="rId6"/>
    <p:sldId id="268" r:id="rId7"/>
    <p:sldId id="264" r:id="rId8"/>
    <p:sldId id="260" r:id="rId9"/>
    <p:sldId id="269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3E"/>
    <a:srgbClr val="7AC99A"/>
    <a:srgbClr val="13B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120" autoAdjust="0"/>
  </p:normalViewPr>
  <p:slideViewPr>
    <p:cSldViewPr snapToGrid="0">
      <p:cViewPr varScale="1">
        <p:scale>
          <a:sx n="63" d="100"/>
          <a:sy n="63" d="100"/>
        </p:scale>
        <p:origin x="8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puafap\userdata$\cf68ok\Desktop\DRAF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163254835587229E-2"/>
          <c:y val="0.68955243228422047"/>
          <c:w val="0.91350393278489594"/>
          <c:h val="0.1806196402314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Sheet4!$H$9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223E"/>
            </a:solidFill>
            <a:ln>
              <a:noFill/>
            </a:ln>
            <a:effectLst/>
          </c:spPr>
          <c:invertIfNegative val="0"/>
          <c:cat>
            <c:strRef>
              <c:f>Sheet4!$I$8:$O$8</c:f>
              <c:strCache>
                <c:ptCount val="5"/>
                <c:pt idx="0">
                  <c:v>1 рік</c:v>
                </c:pt>
                <c:pt idx="1">
                  <c:v>2 рік</c:v>
                </c:pt>
                <c:pt idx="2">
                  <c:v>3 рік</c:v>
                </c:pt>
                <c:pt idx="3">
                  <c:v>4 рік</c:v>
                </c:pt>
                <c:pt idx="4">
                  <c:v>5 рік</c:v>
                </c:pt>
              </c:strCache>
            </c:strRef>
          </c:cat>
          <c:val>
            <c:numRef>
              <c:f>Sheet4!$I$9:$O$9</c:f>
              <c:numCache>
                <c:formatCode>0%</c:formatCode>
                <c:ptCount val="7"/>
                <c:pt idx="0">
                  <c:v>0.03</c:v>
                </c:pt>
                <c:pt idx="1">
                  <c:v>0.04</c:v>
                </c:pt>
                <c:pt idx="2">
                  <c:v>0.05</c:v>
                </c:pt>
                <c:pt idx="3">
                  <c:v>0.06</c:v>
                </c:pt>
                <c:pt idx="4">
                  <c:v>7.0000000000000007E-2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227-4226-84BA-82327308E9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176180368"/>
        <c:axId val="176180928"/>
      </c:barChart>
      <c:catAx>
        <c:axId val="17618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76180928"/>
        <c:crosses val="autoZero"/>
        <c:auto val="1"/>
        <c:lblAlgn val="ctr"/>
        <c:lblOffset val="100"/>
        <c:noMultiLvlLbl val="0"/>
      </c:catAx>
      <c:valAx>
        <c:axId val="1761809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76180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rgbClr val="00223E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2.9106968970424054E-2"/>
          <c:w val="0.93888888888888888"/>
          <c:h val="0.875574010341568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Sheet4!$A$9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7AC99A"/>
            </a:solidFill>
            <a:ln>
              <a:noFill/>
            </a:ln>
            <a:effectLst/>
          </c:spPr>
          <c:invertIfNegative val="0"/>
          <c:cat>
            <c:strRef>
              <c:f>Sheet4!$B$8:$F$8</c:f>
              <c:strCache>
                <c:ptCount val="5"/>
                <c:pt idx="0">
                  <c:v>1 рік</c:v>
                </c:pt>
                <c:pt idx="1">
                  <c:v>2 рік</c:v>
                </c:pt>
                <c:pt idx="2">
                  <c:v>3 рік</c:v>
                </c:pt>
                <c:pt idx="3">
                  <c:v>4 рік</c:v>
                </c:pt>
                <c:pt idx="4">
                  <c:v>5 рік</c:v>
                </c:pt>
              </c:strCache>
            </c:strRef>
          </c:cat>
          <c:val>
            <c:numRef>
              <c:f>Sheet4!$B$9:$F$9</c:f>
              <c:numCache>
                <c:formatCode>General</c:formatCode>
                <c:ptCount val="5"/>
                <c:pt idx="0">
                  <c:v>8</c:v>
                </c:pt>
                <c:pt idx="1">
                  <c:v>12</c:v>
                </c:pt>
                <c:pt idx="2">
                  <c:v>16</c:v>
                </c:pt>
                <c:pt idx="3">
                  <c:v>20</c:v>
                </c:pt>
                <c:pt idx="4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81-40ED-B180-78120D423639}"/>
            </c:ext>
          </c:extLst>
        </c:ser>
        <c:ser>
          <c:idx val="1"/>
          <c:order val="1"/>
          <c:tx>
            <c:strRef>
              <c:f>Sheet4!$A$10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223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23E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F81-40ED-B180-78120D423639}"/>
              </c:ext>
            </c:extLst>
          </c:dPt>
          <c:cat>
            <c:strRef>
              <c:f>Sheet4!$B$8:$F$8</c:f>
              <c:strCache>
                <c:ptCount val="5"/>
                <c:pt idx="0">
                  <c:v>1 рік</c:v>
                </c:pt>
                <c:pt idx="1">
                  <c:v>2 рік</c:v>
                </c:pt>
                <c:pt idx="2">
                  <c:v>3 рік</c:v>
                </c:pt>
                <c:pt idx="3">
                  <c:v>4 рік</c:v>
                </c:pt>
                <c:pt idx="4">
                  <c:v>5 рік</c:v>
                </c:pt>
              </c:strCache>
            </c:strRef>
          </c:cat>
          <c:val>
            <c:numRef>
              <c:f>Sheet4!$B$10:$F$10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81-40ED-B180-78120D423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75913712"/>
        <c:axId val="140152864"/>
      </c:barChart>
      <c:catAx>
        <c:axId val="7591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40152864"/>
        <c:crosses val="autoZero"/>
        <c:auto val="1"/>
        <c:lblAlgn val="ctr"/>
        <c:lblOffset val="100"/>
        <c:noMultiLvlLbl val="0"/>
      </c:catAx>
      <c:valAx>
        <c:axId val="1401528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5913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00223E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75312816804275E-2"/>
          <c:y val="2.1916186072109427E-2"/>
          <c:w val="0.94938110911020168"/>
          <c:h val="0.978083813927890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670-4C2B-885E-46757B5D465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670-4C2B-885E-46757B5D465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670-4C2B-885E-46757B5D465E}"/>
              </c:ext>
            </c:extLst>
          </c:dPt>
          <c:val>
            <c:numRef>
              <c:f>Лист5!$B$9:$B$11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670-4C2B-885E-46757B5D465E}"/>
            </c:ext>
          </c:extLst>
        </c:ser>
        <c:ser>
          <c:idx val="1"/>
          <c:order val="1"/>
          <c:spPr>
            <a:ln w="123825">
              <a:solidFill>
                <a:schemeClr val="lt1">
                  <a:alpha val="0"/>
                </a:schemeClr>
              </a:solidFill>
            </a:ln>
          </c:spPr>
          <c:dPt>
            <c:idx val="0"/>
            <c:bubble3D val="0"/>
            <c:spPr>
              <a:solidFill>
                <a:srgbClr val="7AC99A"/>
              </a:solidFill>
              <a:ln w="123825">
                <a:solidFill>
                  <a:schemeClr val="lt1">
                    <a:alpha val="0"/>
                  </a:schemeClr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6670-4C2B-885E-46757B5D465E}"/>
              </c:ext>
            </c:extLst>
          </c:dPt>
          <c:dPt>
            <c:idx val="1"/>
            <c:bubble3D val="0"/>
            <c:spPr>
              <a:solidFill>
                <a:srgbClr val="13BCF5"/>
              </a:solidFill>
              <a:ln w="123825">
                <a:solidFill>
                  <a:schemeClr val="lt1">
                    <a:alpha val="0"/>
                  </a:schemeClr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6670-4C2B-885E-46757B5D465E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23825">
                <a:solidFill>
                  <a:schemeClr val="lt1">
                    <a:alpha val="0"/>
                  </a:schemeClr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6670-4C2B-885E-46757B5D465E}"/>
              </c:ext>
            </c:extLst>
          </c:dPt>
          <c:val>
            <c:numRef>
              <c:f>Лист5!$C$9:$C$11</c:f>
              <c:numCache>
                <c:formatCode>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6670-4C2B-885E-46757B5D4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993351772203316E-2"/>
          <c:y val="1.2269227038283802E-2"/>
          <c:w val="0.87208949023501559"/>
          <c:h val="0.98773077296171619"/>
        </c:manualLayout>
      </c:layout>
      <c:doughnut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C92-4FD3-AA13-BF24A05969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C92-4FD3-AA13-BF24A0596986}"/>
              </c:ext>
            </c:extLst>
          </c:dPt>
          <c:val>
            <c:numRef>
              <c:f>Лист5!$C$13:$C$14</c:f>
              <c:numCache>
                <c:formatCode>0%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C92-4FD3-AA13-BF24A0596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4756182105133346"/>
          <c:h val="1"/>
        </c:manualLayout>
      </c:layout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13BCF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385-43C7-8C1C-C71C650F0B2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385-43C7-8C1C-C71C650F0B23}"/>
              </c:ext>
            </c:extLst>
          </c:dPt>
          <c:val>
            <c:numRef>
              <c:f>Лист5!$C$16:$C$17</c:f>
              <c:numCache>
                <c:formatCode>0%</c:formatCode>
                <c:ptCount val="2"/>
                <c:pt idx="0">
                  <c:v>0.1</c:v>
                </c:pt>
                <c:pt idx="1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385-43C7-8C1C-C71C650F0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01987737788573"/>
          <c:y val="2.388946479732602E-2"/>
          <c:w val="0.80582791310294921"/>
          <c:h val="0.922757169148013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223E"/>
            </a:solidFill>
            <a:ln>
              <a:noFill/>
            </a:ln>
            <a:effectLst/>
          </c:spPr>
          <c:invertIfNegative val="0"/>
          <c:cat>
            <c:strRef>
              <c:f>Sheet1!$B$4:$B$24</c:f>
              <c:strCache>
                <c:ptCount val="21"/>
                <c:pt idx="0">
                  <c:v>Mexico</c:v>
                </c:pt>
                <c:pt idx="1">
                  <c:v>Uruguay</c:v>
                </c:pt>
                <c:pt idx="2">
                  <c:v>France</c:v>
                </c:pt>
                <c:pt idx="3">
                  <c:v>Czech R</c:v>
                </c:pt>
                <c:pt idx="4">
                  <c:v>Peru</c:v>
                </c:pt>
                <c:pt idx="5">
                  <c:v>Poland</c:v>
                </c:pt>
                <c:pt idx="6">
                  <c:v>Colombia</c:v>
                </c:pt>
                <c:pt idx="7">
                  <c:v>Argentina</c:v>
                </c:pt>
                <c:pt idx="8">
                  <c:v>Sweden</c:v>
                </c:pt>
                <c:pt idx="9">
                  <c:v>Canada</c:v>
                </c:pt>
                <c:pt idx="10">
                  <c:v>Chile</c:v>
                </c:pt>
                <c:pt idx="11">
                  <c:v>Greece</c:v>
                </c:pt>
                <c:pt idx="12">
                  <c:v>Germany</c:v>
                </c:pt>
                <c:pt idx="13">
                  <c:v>Denmark</c:v>
                </c:pt>
                <c:pt idx="14">
                  <c:v>Finland</c:v>
                </c:pt>
                <c:pt idx="15">
                  <c:v>Switzerland</c:v>
                </c:pt>
                <c:pt idx="16">
                  <c:v>Japan</c:v>
                </c:pt>
                <c:pt idx="17">
                  <c:v>Portugal</c:v>
                </c:pt>
                <c:pt idx="18">
                  <c:v>Netherlands</c:v>
                </c:pt>
                <c:pt idx="19">
                  <c:v>Norway</c:v>
                </c:pt>
                <c:pt idx="20">
                  <c:v>Italy</c:v>
                </c:pt>
              </c:strCache>
            </c:strRef>
          </c:cat>
          <c:val>
            <c:numRef>
              <c:f>Sheet1!$C$4:$C$24</c:f>
              <c:numCache>
                <c:formatCode>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0.05</c:v>
                </c:pt>
                <c:pt idx="5">
                  <c:v>0.05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0.3</c:v>
                </c:pt>
                <c:pt idx="16">
                  <c:v>0.3</c:v>
                </c:pt>
                <c:pt idx="17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56-4C77-B7ED-57E9E6358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9177584"/>
        <c:axId val="177790224"/>
      </c:barChart>
      <c:catAx>
        <c:axId val="179177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77790224"/>
        <c:crosses val="autoZero"/>
        <c:auto val="1"/>
        <c:lblAlgn val="ctr"/>
        <c:lblOffset val="100"/>
        <c:noMultiLvlLbl val="0"/>
      </c:catAx>
      <c:valAx>
        <c:axId val="17779022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79177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rgbClr val="00223E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6E4AA-DCA4-4B8F-AC7B-849C3F3B1805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30B3A-0DC3-4C61-86FC-2E9657C01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00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43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8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77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11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2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C6F8F0-4539-4483-A8B3-3AB9C86E7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C7CFAC4-90D7-477A-8557-318802EAB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6AB939-1C4B-4810-B146-324E1D04F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1A0408-A423-4C6C-A99F-0518293E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3BA388-5F26-4D33-AF6F-A1C52DA3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3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42138E-5C3F-4D02-A138-88C9D09AB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34DA694-5AF2-4CFD-ABBE-C86230EB4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5060E1-5674-4BCB-82B9-FA60A643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A7258E-04DD-4BF6-9408-8E6391E95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D3EFC7-5693-44D6-A0C7-8C6448BFF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D16728F-D536-4262-B0B7-4FD291109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02B48F7-307B-44FE-AF2D-EAC9771D0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E74BDA-80C5-4772-9D10-4AC7AD443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07E7A1-00F7-4ACA-8B73-305749C9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6B9F85-E5CC-4C8B-A276-8E33CBE1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9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D63072-A8F6-4513-94CC-C26AF048F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3609EF-CEB8-45DA-9AF6-C817CE840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217A9-5F24-492A-B531-006C314E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9F7C27-E5E2-4F7E-B3A6-ACC5444C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11F933-584B-4368-9055-4B4700326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0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367F7C-7955-499F-9A94-69C4BF32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3E9CF5-2FD7-4174-B0AE-79E89637F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7CDC81-399B-4713-91EB-23BB1BA9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6449B-921B-468D-BE8F-EBDC8F80D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91AD6A-EFA6-491A-987C-FB3126878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1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81197C-5A8A-4A33-AE85-96F61C125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53ECC2-505D-4E34-834C-FD96CA8AD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08E221C-3D6B-4C69-BE70-BB1323A0D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67F08C4-1484-49FC-919F-7936251E6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88BE968-27E8-4465-AB40-0C2427F2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B1913A-9984-432D-B0A9-7A7FB301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9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D796FD-3D35-4F89-9E06-3E3934DA5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3CC652F-B540-4B05-99EC-818129497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DB643CF-D19B-496A-A465-486DE4354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73EE78E-0280-4757-96E6-216259984A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8F909DA-8AB9-4B70-A41B-D66DBD3E80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7F7D33B-0BAF-4687-8C08-FD3CFCCC0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DA8A222-B881-4DF3-B21A-B9E902989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B6FFD8E-FA8C-4E2D-8647-A79C9746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F8AC72-8364-452E-A937-C7E6C032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7E7DB9E-D893-41A9-BC9F-2A115098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3AF83C9-CEC4-4137-BFFE-560F5FE7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D6A38A2-7AC8-44F1-89C2-953EE3107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4C0C8B8-457C-4146-AF23-1BB2F4E62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E5E43A4-D4C6-4905-AFD6-FDE08E81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37BAC20-4AF6-4E98-B47A-B7498782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61D025-839C-4681-98D7-8BC2C0EF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D1BDA8-16BA-423E-86F0-57FA2F785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1869DBF-B5D7-4677-A885-151552238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8F3DCB-5E59-4147-B1B7-8DC88DB3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B7DF185-A5CA-4199-81BB-C934657B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96C93E-E753-4469-8EB9-35276FEE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7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7942FA-BFEA-4901-B1B0-3A79DC82C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46388D1-DA1A-4AF6-8F6D-525B0C60B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92EE06-68E7-4222-9A64-CE594E01C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B91D48-58C1-435A-9791-39B5B405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3F7C5B8-D7D8-4D59-8682-E1DF47B98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9D8FA62-47AC-45E6-BEF5-A7B6308AB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7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41D1C55-11A7-4BA7-BF8E-3797E78C5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B0767CD-D358-4644-AF35-238169528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46C5F6-7D94-4EFC-88A1-03C35300B7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28688-A30D-4F66-A811-38CC612B6F8E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079E6D-DDE5-4E1A-90FF-2826BE1DC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91CBE3-4EF5-4E4E-A7B1-321F3305B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6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1.c1.rada.gov.ua/" TargetMode="Externa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2F1D1EE-E8CA-444A-9711-0C6A3A6089AF}"/>
              </a:ext>
            </a:extLst>
          </p:cNvPr>
          <p:cNvSpPr txBox="1"/>
          <p:nvPr/>
        </p:nvSpPr>
        <p:spPr>
          <a:xfrm>
            <a:off x="327592" y="1064990"/>
            <a:ext cx="115041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dirty="0">
                <a:solidFill>
                  <a:srgbClr val="00223E"/>
                </a:solidFill>
                <a:latin typeface="Arial Black" panose="020B0A04020102020204" pitchFamily="34" charset="0"/>
              </a:rPr>
              <a:t>У ПОШУКАХ     ІДЕАЛЬНОЇ                              ПЕНСІЙНОЇ 			 	  РЕФОРМИ</a:t>
            </a:r>
            <a:endParaRPr lang="en-US" sz="7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15D50E7-3B7A-4768-AF7D-488645FA6215}"/>
              </a:ext>
            </a:extLst>
          </p:cNvPr>
          <p:cNvSpPr txBox="1"/>
          <p:nvPr/>
        </p:nvSpPr>
        <p:spPr>
          <a:xfrm>
            <a:off x="225992" y="5806173"/>
            <a:ext cx="7533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Григорій Овчаренко, </a:t>
            </a:r>
          </a:p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  <a:r>
              <a:rPr lang="en-US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Голова підрозділу з управління локальними активами </a:t>
            </a:r>
            <a:r>
              <a:rPr lang="en-US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ICU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31B8E35-56D6-4AD0-A01B-807F41C49C96}"/>
              </a:ext>
            </a:extLst>
          </p:cNvPr>
          <p:cNvCxnSpPr/>
          <p:nvPr/>
        </p:nvCxnSpPr>
        <p:spPr>
          <a:xfrm>
            <a:off x="327592" y="5704573"/>
            <a:ext cx="713808" cy="0"/>
          </a:xfrm>
          <a:prstGeom prst="line">
            <a:avLst/>
          </a:prstGeom>
          <a:ln w="76200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F83158A-799D-488D-B360-5ED06DFA01FA}"/>
              </a:ext>
            </a:extLst>
          </p:cNvPr>
          <p:cNvSpPr txBox="1"/>
          <p:nvPr/>
        </p:nvSpPr>
        <p:spPr>
          <a:xfrm>
            <a:off x="327592" y="478790"/>
            <a:ext cx="4638108" cy="369332"/>
          </a:xfrm>
          <a:prstGeom prst="rect">
            <a:avLst/>
          </a:prstGeom>
          <a:solidFill>
            <a:srgbClr val="7AC99A"/>
          </a:solidFill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Конференція УАІБ / 09.0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6</a:t>
            </a:r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.2018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651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C9B077C-F20C-4185-8225-D74D6C8F5DB5}"/>
              </a:ext>
            </a:extLst>
          </p:cNvPr>
          <p:cNvSpPr txBox="1"/>
          <p:nvPr/>
        </p:nvSpPr>
        <p:spPr>
          <a:xfrm>
            <a:off x="388639" y="280432"/>
            <a:ext cx="85752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КЕЙС: БАНК «МИХАЙЛІВСЬКИЙ»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64924B6-2F00-461E-B2C5-BFE1829A3371}"/>
              </a:ext>
            </a:extLst>
          </p:cNvPr>
          <p:cNvSpPr txBox="1"/>
          <p:nvPr/>
        </p:nvSpPr>
        <p:spPr>
          <a:xfrm>
            <a:off x="11645900" y="6483282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23E"/>
                </a:solidFill>
                <a:latin typeface="Arial Black" panose="020B0A04020102020204" pitchFamily="34" charset="0"/>
              </a:rPr>
              <a:t>10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979D8F8-F2C7-4DA0-8A6A-FF10163479F4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biz.censor.net.ua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5154F6F-FA59-41CF-B3C7-1D89745A376E}"/>
              </a:ext>
            </a:extLst>
          </p:cNvPr>
          <p:cNvSpPr txBox="1"/>
          <p:nvPr/>
        </p:nvSpPr>
        <p:spPr>
          <a:xfrm>
            <a:off x="7889753" y="2976356"/>
            <a:ext cx="41260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Літо, 2016.</a:t>
            </a:r>
          </a:p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тисяч ошуканих інвесторів банку «Михайлівський» розпочали мітинги та блокування доріг і державних установ НБУ, ФГВФО, Кабінету Міністрів та  Адміністрації Президента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xmlns="" id="{01F6F72A-8D17-4965-AC3D-933311EE10C8}"/>
              </a:ext>
            </a:extLst>
          </p:cNvPr>
          <p:cNvSpPr/>
          <p:nvPr/>
        </p:nvSpPr>
        <p:spPr>
          <a:xfrm rot="5400000">
            <a:off x="7699962" y="4728277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56D065D-9CCB-4D7C-BA7C-1112303AF6B2}"/>
              </a:ext>
            </a:extLst>
          </p:cNvPr>
          <p:cNvSpPr txBox="1"/>
          <p:nvPr/>
        </p:nvSpPr>
        <p:spPr>
          <a:xfrm>
            <a:off x="7906532" y="4612196"/>
            <a:ext cx="41260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Листопад, 2016. </a:t>
            </a:r>
          </a:p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Прийнятий Закон, що дозволив відшкодування 1.2 млрд гривень вкладникам банку, які не підлягали компенсації з боку ФГВФО 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xmlns="" id="{CD4CB687-A338-4597-B12E-A6AF481E3F85}"/>
              </a:ext>
            </a:extLst>
          </p:cNvPr>
          <p:cNvSpPr/>
          <p:nvPr/>
        </p:nvSpPr>
        <p:spPr>
          <a:xfrm rot="5400000">
            <a:off x="7666407" y="3092411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1A99EB5-F3CA-4863-BDDB-7EBA14270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94" y="1216404"/>
            <a:ext cx="7265214" cy="456670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C94C53D-4951-4666-A739-D4CB1E9B74DD}"/>
              </a:ext>
            </a:extLst>
          </p:cNvPr>
          <p:cNvSpPr txBox="1"/>
          <p:nvPr/>
        </p:nvSpPr>
        <p:spPr>
          <a:xfrm>
            <a:off x="7891623" y="1080431"/>
            <a:ext cx="41260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«Михайлівський» пропонував </a:t>
            </a:r>
            <a:r>
              <a:rPr lang="uk-UA" sz="1600" dirty="0" smtClean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клієнтам </a:t>
            </a:r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види кредиту з меншою та більшою відсотковою ставкою. </a:t>
            </a:r>
            <a:r>
              <a:rPr lang="uk-UA" sz="1600" dirty="0" smtClean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договорах за депозитами з вищою ставкою прописувалося, що Банк виступає посередником між клієнтом та умовною компанією. </a:t>
            </a:r>
            <a:endParaRPr lang="uk-UA" sz="1600" dirty="0" smtClean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16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xmlns="" id="{B97497AB-732B-4122-B815-6DD364614364}"/>
              </a:ext>
            </a:extLst>
          </p:cNvPr>
          <p:cNvSpPr/>
          <p:nvPr/>
        </p:nvSpPr>
        <p:spPr>
          <a:xfrm rot="5400000">
            <a:off x="7668276" y="1196499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996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7223E25-9374-4798-B5A1-25CC8776EE07}"/>
              </a:ext>
            </a:extLst>
          </p:cNvPr>
          <p:cNvSpPr txBox="1"/>
          <p:nvPr/>
        </p:nvSpPr>
        <p:spPr>
          <a:xfrm>
            <a:off x="388640" y="280432"/>
            <a:ext cx="100634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ПЕРЕДУМОВИ ВПРОВАДЖЕННЯ ДРУГОГО РІВНЯ В УКРАЇНІ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1D7545-FD64-4B4A-B89E-16C070F661AC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Висновок до законопроекту 2413а, Концепція розбудови другого рівня пенсійної системи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8AA0568-A7AC-47C9-8DC7-3C82AA810B20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2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3CB5595-950E-43E5-B9D7-972C3193A2A8}"/>
              </a:ext>
            </a:extLst>
          </p:cNvPr>
          <p:cNvSpPr txBox="1"/>
          <p:nvPr/>
        </p:nvSpPr>
        <p:spPr>
          <a:xfrm>
            <a:off x="388640" y="1473200"/>
            <a:ext cx="218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500" dirty="0">
                <a:solidFill>
                  <a:srgbClr val="13BCF5"/>
                </a:solidFill>
                <a:latin typeface="Arial Black" panose="020B0A04020102020204" pitchFamily="34" charset="0"/>
              </a:rPr>
              <a:t>01</a:t>
            </a:r>
            <a:endParaRPr lang="en-US" sz="115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D1515BD-FFC9-476D-8148-3245EBE2F534}"/>
              </a:ext>
            </a:extLst>
          </p:cNvPr>
          <p:cNvSpPr txBox="1"/>
          <p:nvPr/>
        </p:nvSpPr>
        <p:spPr>
          <a:xfrm>
            <a:off x="6096000" y="1468567"/>
            <a:ext cx="218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500" dirty="0">
                <a:solidFill>
                  <a:srgbClr val="13BCF5"/>
                </a:solidFill>
                <a:latin typeface="Arial Black" panose="020B0A04020102020204" pitchFamily="34" charset="0"/>
              </a:rPr>
              <a:t>02</a:t>
            </a:r>
            <a:endParaRPr lang="en-US" sz="115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B297187-F878-4820-84E8-D6DCFFBABB4E}"/>
              </a:ext>
            </a:extLst>
          </p:cNvPr>
          <p:cNvSpPr txBox="1"/>
          <p:nvPr/>
        </p:nvSpPr>
        <p:spPr>
          <a:xfrm>
            <a:off x="1079500" y="2173019"/>
            <a:ext cx="4787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Консолідація нагляду і контролю за суб'єктами другого рівня в НКЦПФР</a:t>
            </a:r>
            <a:endParaRPr lang="en-US" sz="20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45177E-BC94-42D5-9EF6-E5F044774BA4}"/>
              </a:ext>
            </a:extLst>
          </p:cNvPr>
          <p:cNvSpPr txBox="1"/>
          <p:nvPr/>
        </p:nvSpPr>
        <p:spPr>
          <a:xfrm>
            <a:off x="6824960" y="2180867"/>
            <a:ext cx="4678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Підвищення інституційної спроможності регулятора ринку НКЦПФР</a:t>
            </a:r>
            <a:endParaRPr lang="en-US" sz="20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6839CC00-FE12-4551-B21F-02381C8B1828}"/>
              </a:ext>
            </a:extLst>
          </p:cNvPr>
          <p:cNvSpPr txBox="1"/>
          <p:nvPr/>
        </p:nvSpPr>
        <p:spPr>
          <a:xfrm>
            <a:off x="838200" y="4070418"/>
            <a:ext cx="485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Зосередження функції нагляду за суб'єктами другого рівня у руках НКЦПФР</a:t>
            </a:r>
            <a:endParaRPr lang="en-US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EDEFAEE-414F-42FA-A339-DC7F523B6AB2}"/>
              </a:ext>
            </a:extLst>
          </p:cNvPr>
          <p:cNvSpPr txBox="1"/>
          <p:nvPr/>
        </p:nvSpPr>
        <p:spPr>
          <a:xfrm>
            <a:off x="838200" y="4850021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Надання НБУ повноважень щодо державного регулювання діяльності на ринках небанківських послуг*</a:t>
            </a:r>
            <a:endParaRPr lang="en-US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xmlns="" id="{4C0CF18C-069F-499E-BCB6-1300B645E5F3}"/>
              </a:ext>
            </a:extLst>
          </p:cNvPr>
          <p:cNvSpPr/>
          <p:nvPr/>
        </p:nvSpPr>
        <p:spPr>
          <a:xfrm rot="5400000">
            <a:off x="616635" y="4174306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xmlns="" id="{129170F1-A9E2-46D5-A9A2-39A1A6DADBA0}"/>
              </a:ext>
            </a:extLst>
          </p:cNvPr>
          <p:cNvSpPr/>
          <p:nvPr/>
        </p:nvSpPr>
        <p:spPr>
          <a:xfrm rot="5400000">
            <a:off x="616635" y="4976515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8BEFA00-B333-4227-8A27-092E5EDC036E}"/>
              </a:ext>
            </a:extLst>
          </p:cNvPr>
          <p:cNvSpPr txBox="1"/>
          <p:nvPr/>
        </p:nvSpPr>
        <p:spPr>
          <a:xfrm>
            <a:off x="388640" y="6250134"/>
            <a:ext cx="11616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крім діяльності на ринках цінних паперів та похідних, професійної діяльності на фондовому ринку та діяльності у системі накопичувального пенсійного забезпечення</a:t>
            </a:r>
            <a:endParaRPr lang="en-US" sz="1100" i="1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4F533960-E0E6-4FE7-BB6C-F71454B64939}"/>
              </a:ext>
            </a:extLst>
          </p:cNvPr>
          <p:cNvSpPr txBox="1"/>
          <p:nvPr/>
        </p:nvSpPr>
        <p:spPr>
          <a:xfrm>
            <a:off x="1079500" y="3389404"/>
            <a:ext cx="374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2413а</a:t>
            </a:r>
            <a:endParaRPr lang="en-US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A1C81DF-A116-4A13-BA0E-2E2EA7CD0F0E}"/>
              </a:ext>
            </a:extLst>
          </p:cNvPr>
          <p:cNvSpPr txBox="1"/>
          <p:nvPr/>
        </p:nvSpPr>
        <p:spPr>
          <a:xfrm>
            <a:off x="6824960" y="3389404"/>
            <a:ext cx="374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6303</a:t>
            </a:r>
            <a:endParaRPr lang="en-US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8B9D77C-0018-40BF-8523-4D944B44CABD}"/>
              </a:ext>
            </a:extLst>
          </p:cNvPr>
          <p:cNvSpPr/>
          <p:nvPr/>
        </p:nvSpPr>
        <p:spPr>
          <a:xfrm>
            <a:off x="6614120" y="4065269"/>
            <a:ext cx="4851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здійснення нагляду за суб’єктами другого рівня і забезпечення ефективного захисту учасників пенсійної системи, а також попередження зловживань на ринках капіталу, потрібен інституційно спроможний регулятор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BDA0E9F9-2649-43C3-8AB1-0360D5CDAFDD}"/>
              </a:ext>
            </a:extLst>
          </p:cNvPr>
          <p:cNvSpPr/>
          <p:nvPr/>
        </p:nvSpPr>
        <p:spPr>
          <a:xfrm rot="5400000">
            <a:off x="6378617" y="4174306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3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xmlns="" id="{47CDBEAE-BB96-4320-9E42-FBC7596ABA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805958"/>
              </p:ext>
            </p:extLst>
          </p:nvPr>
        </p:nvGraphicFramePr>
        <p:xfrm>
          <a:off x="6788019" y="2335209"/>
          <a:ext cx="5142341" cy="2946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xmlns="" id="{16B47817-1500-4BF2-97A7-F13B916EF5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133802"/>
              </p:ext>
            </p:extLst>
          </p:nvPr>
        </p:nvGraphicFramePr>
        <p:xfrm>
          <a:off x="761214" y="1815666"/>
          <a:ext cx="4572000" cy="349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BB546BF-B27F-465E-9B99-BBEB39475DED}"/>
              </a:ext>
            </a:extLst>
          </p:cNvPr>
          <p:cNvSpPr txBox="1"/>
          <p:nvPr/>
        </p:nvSpPr>
        <p:spPr>
          <a:xfrm>
            <a:off x="388640" y="280432"/>
            <a:ext cx="7612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ЯКИЙ ОПТИМАЛЬНИЙ РОЗМІР ВНЕСКІВ?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6A16B5A-6652-47F9-8F0F-071F683A0B58}"/>
              </a:ext>
            </a:extLst>
          </p:cNvPr>
          <p:cNvSpPr txBox="1"/>
          <p:nvPr/>
        </p:nvSpPr>
        <p:spPr>
          <a:xfrm>
            <a:off x="388640" y="1470366"/>
            <a:ext cx="382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Концепція НКЦПФР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8E4B000-767D-4DDD-9D64-4B479A97EB3F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3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3496B0-5B9A-4623-9355-37D60AFF3339}"/>
              </a:ext>
            </a:extLst>
          </p:cNvPr>
          <p:cNvSpPr/>
          <p:nvPr/>
        </p:nvSpPr>
        <p:spPr>
          <a:xfrm>
            <a:off x="1323110" y="5798172"/>
            <a:ext cx="352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Відсоток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відрахувань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приросту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середньорічної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заробітної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плати </a:t>
            </a:r>
            <a:endParaRPr lang="en-US" sz="14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7FC94D4-7C83-4FC3-B86E-E3614F8599DF}"/>
              </a:ext>
            </a:extLst>
          </p:cNvPr>
          <p:cNvSpPr/>
          <p:nvPr/>
        </p:nvSpPr>
        <p:spPr>
          <a:xfrm>
            <a:off x="1323110" y="5534982"/>
            <a:ext cx="35234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Рівень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середньорічної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заробітної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плати </a:t>
            </a:r>
            <a:endParaRPr lang="en-US" sz="14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D6AB6FA-027A-4D6F-935D-BA756AD32C86}"/>
              </a:ext>
            </a:extLst>
          </p:cNvPr>
          <p:cNvSpPr/>
          <p:nvPr/>
        </p:nvSpPr>
        <p:spPr>
          <a:xfrm>
            <a:off x="1143001" y="5851964"/>
            <a:ext cx="180109" cy="207818"/>
          </a:xfrm>
          <a:prstGeom prst="rect">
            <a:avLst/>
          </a:prstGeom>
          <a:solidFill>
            <a:srgbClr val="002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07D8477-AF0C-47E5-842F-9D39D1BC93F6}"/>
              </a:ext>
            </a:extLst>
          </p:cNvPr>
          <p:cNvSpPr/>
          <p:nvPr/>
        </p:nvSpPr>
        <p:spPr>
          <a:xfrm>
            <a:off x="1143001" y="5590354"/>
            <a:ext cx="180109" cy="207818"/>
          </a:xfrm>
          <a:prstGeom prst="rect">
            <a:avLst/>
          </a:prstGeom>
          <a:solidFill>
            <a:srgbClr val="7AC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B5AE832-FDB1-4835-8756-E04C84D9F33C}"/>
              </a:ext>
            </a:extLst>
          </p:cNvPr>
          <p:cNvSpPr txBox="1"/>
          <p:nvPr/>
        </p:nvSpPr>
        <p:spPr>
          <a:xfrm>
            <a:off x="388640" y="4137449"/>
            <a:ext cx="7543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 Black" panose="020B0A04020102020204" pitchFamily="34" charset="0"/>
              </a:rPr>
              <a:t>від</a:t>
            </a:r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2%</a:t>
            </a:r>
            <a:endParaRPr lang="en-US" sz="24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3C6E288-114B-4C91-8A42-DA7EEDE42985}"/>
              </a:ext>
            </a:extLst>
          </p:cNvPr>
          <p:cNvSpPr txBox="1"/>
          <p:nvPr/>
        </p:nvSpPr>
        <p:spPr>
          <a:xfrm>
            <a:off x="2339717" y="3813504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Правая круглая скобка 10"/>
          <p:cNvSpPr/>
          <p:nvPr/>
        </p:nvSpPr>
        <p:spPr>
          <a:xfrm>
            <a:off x="2220201" y="3801763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3C6E288-114B-4C91-8A42-DA7EEDE42985}"/>
              </a:ext>
            </a:extLst>
          </p:cNvPr>
          <p:cNvSpPr txBox="1"/>
          <p:nvPr/>
        </p:nvSpPr>
        <p:spPr>
          <a:xfrm>
            <a:off x="3207182" y="3406378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Правая круглая скобка 16"/>
          <p:cNvSpPr/>
          <p:nvPr/>
        </p:nvSpPr>
        <p:spPr>
          <a:xfrm>
            <a:off x="3087666" y="3407337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3C6E288-114B-4C91-8A42-DA7EEDE42985}"/>
              </a:ext>
            </a:extLst>
          </p:cNvPr>
          <p:cNvSpPr txBox="1"/>
          <p:nvPr/>
        </p:nvSpPr>
        <p:spPr>
          <a:xfrm>
            <a:off x="4082529" y="2975914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Правая круглая скобка 19"/>
          <p:cNvSpPr/>
          <p:nvPr/>
        </p:nvSpPr>
        <p:spPr>
          <a:xfrm>
            <a:off x="3963013" y="2964173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D3C6E288-114B-4C91-8A42-DA7EEDE42985}"/>
              </a:ext>
            </a:extLst>
          </p:cNvPr>
          <p:cNvSpPr txBox="1"/>
          <p:nvPr/>
        </p:nvSpPr>
        <p:spPr>
          <a:xfrm>
            <a:off x="4918361" y="2562515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22" name="Правая круглая скобка 21"/>
          <p:cNvSpPr/>
          <p:nvPr/>
        </p:nvSpPr>
        <p:spPr>
          <a:xfrm>
            <a:off x="4811545" y="2550774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B5AE832-FDB1-4835-8756-E04C84D9F33C}"/>
              </a:ext>
            </a:extLst>
          </p:cNvPr>
          <p:cNvSpPr txBox="1"/>
          <p:nvPr/>
        </p:nvSpPr>
        <p:spPr>
          <a:xfrm>
            <a:off x="4750953" y="3255345"/>
            <a:ext cx="1526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00223E"/>
                </a:solidFill>
                <a:latin typeface="Arial Black" panose="020B0A04020102020204" pitchFamily="34" charset="0"/>
              </a:rPr>
              <a:t>до</a:t>
            </a:r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7-15%</a:t>
            </a:r>
            <a:endParaRPr lang="en-US" sz="24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61723AE-35DA-4F55-A653-A0231EC8D9F2}"/>
              </a:ext>
            </a:extLst>
          </p:cNvPr>
          <p:cNvSpPr txBox="1"/>
          <p:nvPr/>
        </p:nvSpPr>
        <p:spPr>
          <a:xfrm>
            <a:off x="388640" y="6527800"/>
            <a:ext cx="1024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Концепція розбудови другого рівня пенсійної системи, 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http://w1.c1.rada.gov.ua</a:t>
            </a:r>
            <a:endParaRPr lang="ru-RU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25C2BA8-D68E-435C-94C3-B15D8AF5EE07}"/>
              </a:ext>
            </a:extLst>
          </p:cNvPr>
          <p:cNvSpPr txBox="1"/>
          <p:nvPr/>
        </p:nvSpPr>
        <p:spPr>
          <a:xfrm>
            <a:off x="6096000" y="1470366"/>
            <a:ext cx="382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№6677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08C67A69-445A-41AA-8C24-1D6C3368A8F6}"/>
              </a:ext>
            </a:extLst>
          </p:cNvPr>
          <p:cNvSpPr/>
          <p:nvPr/>
        </p:nvSpPr>
        <p:spPr>
          <a:xfrm>
            <a:off x="7195400" y="5539847"/>
            <a:ext cx="352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Щорічне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збільшення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відсотку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сплати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внесків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доходу</a:t>
            </a:r>
            <a:endParaRPr lang="en-US" sz="14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690C454-8A33-47B1-A9C9-268D1582C389}"/>
              </a:ext>
            </a:extLst>
          </p:cNvPr>
          <p:cNvSpPr/>
          <p:nvPr/>
        </p:nvSpPr>
        <p:spPr>
          <a:xfrm>
            <a:off x="7015291" y="5593639"/>
            <a:ext cx="180109" cy="207818"/>
          </a:xfrm>
          <a:prstGeom prst="rect">
            <a:avLst/>
          </a:prstGeom>
          <a:solidFill>
            <a:srgbClr val="002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5FB92400-6671-4E3C-9D48-B9A13B3AF8E8}"/>
              </a:ext>
            </a:extLst>
          </p:cNvPr>
          <p:cNvSpPr txBox="1"/>
          <p:nvPr/>
        </p:nvSpPr>
        <p:spPr>
          <a:xfrm>
            <a:off x="6664607" y="4136563"/>
            <a:ext cx="7543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 Black" panose="020B0A04020102020204" pitchFamily="34" charset="0"/>
              </a:rPr>
              <a:t>від</a:t>
            </a:r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2%</a:t>
            </a:r>
            <a:endParaRPr lang="en-US" sz="24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67AFF045-AAA4-4029-9B72-3477F2AA7379}"/>
              </a:ext>
            </a:extLst>
          </p:cNvPr>
          <p:cNvSpPr txBox="1"/>
          <p:nvPr/>
        </p:nvSpPr>
        <p:spPr>
          <a:xfrm>
            <a:off x="10039669" y="3415367"/>
            <a:ext cx="85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00223E"/>
                </a:solidFill>
                <a:latin typeface="Arial Black" panose="020B0A04020102020204" pitchFamily="34" charset="0"/>
              </a:rPr>
              <a:t>до</a:t>
            </a:r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7%</a:t>
            </a:r>
            <a:endParaRPr lang="en-US" sz="24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4313D84-1609-4FDE-8479-3FFE2324DDD2}"/>
              </a:ext>
            </a:extLst>
          </p:cNvPr>
          <p:cNvSpPr txBox="1"/>
          <p:nvPr/>
        </p:nvSpPr>
        <p:spPr>
          <a:xfrm>
            <a:off x="8067839" y="4306592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A100C2A4-40E0-4F1A-AEAE-7AA05171F2C8}"/>
              </a:ext>
            </a:extLst>
          </p:cNvPr>
          <p:cNvSpPr txBox="1"/>
          <p:nvPr/>
        </p:nvSpPr>
        <p:spPr>
          <a:xfrm>
            <a:off x="8746214" y="4244285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71946F16-737E-48CA-90FF-FF982BD4B580}"/>
              </a:ext>
            </a:extLst>
          </p:cNvPr>
          <p:cNvSpPr txBox="1"/>
          <p:nvPr/>
        </p:nvSpPr>
        <p:spPr>
          <a:xfrm>
            <a:off x="9428691" y="4176970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C21AFDB8-F3EB-4DA1-92C7-733A7E48504B}"/>
              </a:ext>
            </a:extLst>
          </p:cNvPr>
          <p:cNvSpPr txBox="1"/>
          <p:nvPr/>
        </p:nvSpPr>
        <p:spPr>
          <a:xfrm>
            <a:off x="7392089" y="4382668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42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9F5A347-B6DF-4825-B996-075F014EB941}"/>
              </a:ext>
            </a:extLst>
          </p:cNvPr>
          <p:cNvSpPr txBox="1"/>
          <p:nvPr/>
        </p:nvSpPr>
        <p:spPr>
          <a:xfrm>
            <a:off x="388640" y="280432"/>
            <a:ext cx="7612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ЯКИЙ ОПТИМАЛЬНИЙ РОЗМІР ВНЕСКІВ?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3402507-9F2C-44C1-80D5-7AB7D50B9DB0}"/>
              </a:ext>
            </a:extLst>
          </p:cNvPr>
          <p:cNvSpPr txBox="1"/>
          <p:nvPr/>
        </p:nvSpPr>
        <p:spPr>
          <a:xfrm>
            <a:off x="388640" y="1567220"/>
            <a:ext cx="5707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Розмір внесків у країнах ЄС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9DCA7F8-CBBD-4304-B597-291977D31E9B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4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4E2292-91C6-485A-8E56-72DB0289A887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Pan-European Pension Forum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6DA96B1A-C3DB-42AB-B69B-C3A60D0C1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86198"/>
              </p:ext>
            </p:extLst>
          </p:nvPr>
        </p:nvGraphicFramePr>
        <p:xfrm>
          <a:off x="388640" y="2044748"/>
          <a:ext cx="11541721" cy="4340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9185">
                  <a:extLst>
                    <a:ext uri="{9D8B030D-6E8A-4147-A177-3AD203B41FA5}">
                      <a16:colId xmlns:a16="http://schemas.microsoft.com/office/drawing/2014/main" xmlns="" val="209455938"/>
                    </a:ext>
                  </a:extLst>
                </a:gridCol>
                <a:gridCol w="1691568">
                  <a:extLst>
                    <a:ext uri="{9D8B030D-6E8A-4147-A177-3AD203B41FA5}">
                      <a16:colId xmlns:a16="http://schemas.microsoft.com/office/drawing/2014/main" xmlns="" val="1135420474"/>
                    </a:ext>
                  </a:extLst>
                </a:gridCol>
                <a:gridCol w="2206807">
                  <a:extLst>
                    <a:ext uri="{9D8B030D-6E8A-4147-A177-3AD203B41FA5}">
                      <a16:colId xmlns:a16="http://schemas.microsoft.com/office/drawing/2014/main" xmlns="" val="4188081050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xmlns="" val="29062990"/>
                    </a:ext>
                  </a:extLst>
                </a:gridCol>
                <a:gridCol w="2125961">
                  <a:extLst>
                    <a:ext uri="{9D8B030D-6E8A-4147-A177-3AD203B41FA5}">
                      <a16:colId xmlns:a16="http://schemas.microsoft.com/office/drawing/2014/main" xmlns="" val="3929466081"/>
                    </a:ext>
                  </a:extLst>
                </a:gridCol>
              </a:tblGrid>
              <a:tr h="26797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Країна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Запуск другого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рівня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Ставка </a:t>
                      </a:r>
                      <a:r>
                        <a:rPr lang="uk-UA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внесків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5674254"/>
                  </a:ext>
                </a:extLst>
              </a:tr>
              <a:tr h="5226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На початковому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етапі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2007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8590057"/>
                  </a:ext>
                </a:extLst>
              </a:tr>
              <a:tr h="327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Угорщина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4333120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Польща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7224898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Латвія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2001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3384510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Болгарія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6975208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Хорватія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1221135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Естонія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2124528"/>
                  </a:ext>
                </a:extLst>
              </a:tr>
              <a:tr h="3777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Литва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549644"/>
                  </a:ext>
                </a:extLst>
              </a:tr>
              <a:tr h="327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Словаччина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6299405"/>
                  </a:ext>
                </a:extLst>
              </a:tr>
              <a:tr h="327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Македонія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8646563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Румунія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1182097"/>
                  </a:ext>
                </a:extLst>
              </a:tr>
              <a:tr h="32747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Середнє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значення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4.9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6.8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6926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758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EC6F3D3-3652-4DF2-B9F8-782AD0FCA085}"/>
              </a:ext>
            </a:extLst>
          </p:cNvPr>
          <p:cNvSpPr txBox="1"/>
          <p:nvPr/>
        </p:nvSpPr>
        <p:spPr>
          <a:xfrm>
            <a:off x="388640" y="280432"/>
            <a:ext cx="98045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ДОЛЯ ІНОЗЕМНИХ АКТИВІВ У СКЛАДІ СТРУКТУРИ НАКОПИЧУВАЛЬНОГО РІВНЯ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DF39C7-D31E-42FF-81C0-AC9E1C617515}"/>
              </a:ext>
            </a:extLst>
          </p:cNvPr>
          <p:cNvSpPr txBox="1"/>
          <p:nvPr/>
        </p:nvSpPr>
        <p:spPr>
          <a:xfrm>
            <a:off x="681889" y="1414444"/>
            <a:ext cx="2604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Закон №1058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00E2CC0-C43E-4E35-9BF0-826350BB37B3}"/>
              </a:ext>
            </a:extLst>
          </p:cNvPr>
          <p:cNvSpPr txBox="1"/>
          <p:nvPr/>
        </p:nvSpPr>
        <p:spPr>
          <a:xfrm>
            <a:off x="8289223" y="1456389"/>
            <a:ext cx="3641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Концепція НКЦПФР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C9CF8F-C349-4AA1-93E5-B651D10E3573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5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00E2CC0-C43E-4E35-9BF0-826350BB37B3}"/>
              </a:ext>
            </a:extLst>
          </p:cNvPr>
          <p:cNvSpPr txBox="1"/>
          <p:nvPr/>
        </p:nvSpPr>
        <p:spPr>
          <a:xfrm>
            <a:off x="3934154" y="1439612"/>
            <a:ext cx="3976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№6677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903172" y="1533393"/>
            <a:ext cx="0" cy="4817858"/>
          </a:xfrm>
          <a:prstGeom prst="line">
            <a:avLst/>
          </a:prstGeom>
          <a:ln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006615" y="1533393"/>
            <a:ext cx="0" cy="4817858"/>
          </a:xfrm>
          <a:prstGeom prst="line">
            <a:avLst/>
          </a:prstGeom>
          <a:ln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760972"/>
              </p:ext>
            </p:extLst>
          </p:nvPr>
        </p:nvGraphicFramePr>
        <p:xfrm>
          <a:off x="288350" y="2198684"/>
          <a:ext cx="2536069" cy="242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837536" y="258441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20%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723" y="351405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20%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837536" y="2058630"/>
            <a:ext cx="0" cy="400050"/>
          </a:xfrm>
          <a:prstGeom prst="line">
            <a:avLst/>
          </a:prstGeom>
          <a:ln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81639" y="1918054"/>
            <a:ext cx="1490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7AC9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Акції та облігації</a:t>
            </a:r>
            <a:r>
              <a:rPr lang="en-US" sz="1600" dirty="0">
                <a:solidFill>
                  <a:srgbClr val="7AC9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1600" dirty="0">
              <a:solidFill>
                <a:srgbClr val="7AC9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837536" y="2058630"/>
            <a:ext cx="444103" cy="0"/>
          </a:xfrm>
          <a:prstGeom prst="line">
            <a:avLst/>
          </a:prstGeom>
          <a:ln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93150" y="3816563"/>
            <a:ext cx="14905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Державні облігації іноземних держав**</a:t>
            </a:r>
            <a:endParaRPr lang="ru-RU" sz="16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cxnSpLocks/>
          </p:cNvCxnSpPr>
          <p:nvPr/>
        </p:nvCxnSpPr>
        <p:spPr>
          <a:xfrm>
            <a:off x="2523336" y="3462839"/>
            <a:ext cx="846969" cy="0"/>
          </a:xfrm>
          <a:prstGeom prst="line">
            <a:avLst/>
          </a:prstGeom>
          <a:ln>
            <a:solidFill>
              <a:srgbClr val="13BC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370305" y="3462839"/>
            <a:ext cx="0" cy="353724"/>
          </a:xfrm>
          <a:prstGeom prst="line">
            <a:avLst/>
          </a:prstGeom>
          <a:ln>
            <a:solidFill>
              <a:srgbClr val="13BC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871" y="5176678"/>
            <a:ext cx="38882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Ст. 88, п.11: забороняється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придбавати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інвестувати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акції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облігації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емітентів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відсотків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endParaRPr lang="ru-RU" sz="10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Ст. 88, п.</a:t>
            </a:r>
            <a:r>
              <a:rPr lang="en-US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забороняється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придбавати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інвестувати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папери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погашення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отримання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доходу за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якими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гарантовано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урядами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держав,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відсотків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endParaRPr lang="ru-RU" sz="10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12142"/>
              </p:ext>
            </p:extLst>
          </p:nvPr>
        </p:nvGraphicFramePr>
        <p:xfrm>
          <a:off x="4533987" y="2196385"/>
          <a:ext cx="2813983" cy="2422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 flipH="1">
            <a:off x="5964518" y="2095390"/>
            <a:ext cx="2258" cy="726579"/>
          </a:xfrm>
          <a:prstGeom prst="line">
            <a:avLst/>
          </a:prstGeom>
          <a:ln w="38100"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940978" y="1976611"/>
            <a:ext cx="6586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20338" y="5121402"/>
            <a:ext cx="4088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Протягом перших 3-х років – 0%*</a:t>
            </a:r>
          </a:p>
        </p:txBody>
      </p:sp>
      <p:graphicFrame>
        <p:nvGraphicFramePr>
          <p:cNvPr id="34" name="Диаграмма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412862"/>
              </p:ext>
            </p:extLst>
          </p:nvPr>
        </p:nvGraphicFramePr>
        <p:xfrm>
          <a:off x="9075318" y="2247331"/>
          <a:ext cx="2558291" cy="2422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0251006" y="2322122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23E"/>
                </a:solidFill>
                <a:latin typeface="Arial Black" panose="020B0A04020102020204" pitchFamily="34" charset="0"/>
              </a:rPr>
              <a:t>1</a:t>
            </a:r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4AEB429-E142-4696-BC23-554AB2F5060F}"/>
              </a:ext>
            </a:extLst>
          </p:cNvPr>
          <p:cNvSpPr txBox="1"/>
          <p:nvPr/>
        </p:nvSpPr>
        <p:spPr>
          <a:xfrm>
            <a:off x="388639" y="6527800"/>
            <a:ext cx="11244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№1058 – ст. 88 п.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11, Законопроект №6677 – ст. 113 п.8, Концепція розбудови другого рівня пенсійної системи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327ADA7-C745-46A1-A654-7A67C9760085}"/>
              </a:ext>
            </a:extLst>
          </p:cNvPr>
          <p:cNvSpPr/>
          <p:nvPr/>
        </p:nvSpPr>
        <p:spPr>
          <a:xfrm>
            <a:off x="8157542" y="5121402"/>
            <a:ext cx="39044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папери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іноземних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емітентів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не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загальної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пенсійних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папери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одного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емітента</a:t>
            </a:r>
            <a:endParaRPr lang="en-US" sz="16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66CB1738-C161-4D9E-83F4-9A5E0991B2B1}"/>
              </a:ext>
            </a:extLst>
          </p:cNvPr>
          <p:cNvSpPr txBox="1"/>
          <p:nvPr/>
        </p:nvSpPr>
        <p:spPr>
          <a:xfrm>
            <a:off x="3989395" y="5797253"/>
            <a:ext cx="390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*Ст. 113, п.8: Перехідний період впровадження накопичувальної системи пенсійного страхування починається з дати набрання чинності Закону та діє протягом трьох років</a:t>
            </a:r>
          </a:p>
        </p:txBody>
      </p:sp>
    </p:spTree>
    <p:extLst>
      <p:ext uri="{BB962C8B-B14F-4D97-AF65-F5344CB8AC3E}">
        <p14:creationId xmlns:p14="http://schemas.microsoft.com/office/powerpoint/2010/main" val="122789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B4F5FC4-FDA9-422B-A876-9201780681E5}"/>
              </a:ext>
            </a:extLst>
          </p:cNvPr>
          <p:cNvSpPr txBox="1"/>
          <p:nvPr/>
        </p:nvSpPr>
        <p:spPr>
          <a:xfrm>
            <a:off x="388640" y="280432"/>
            <a:ext cx="9804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МІЖНАРОДНИЙ ДОСВІД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B38D58AB-C2DF-4691-83CD-4EB321E379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250043"/>
              </p:ext>
            </p:extLst>
          </p:nvPr>
        </p:nvGraphicFramePr>
        <p:xfrm>
          <a:off x="388640" y="1866994"/>
          <a:ext cx="4970760" cy="4533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F34B5FD-BC0C-4453-9C39-1300C38FEF26}"/>
              </a:ext>
            </a:extLst>
          </p:cNvPr>
          <p:cNvSpPr txBox="1"/>
          <p:nvPr/>
        </p:nvSpPr>
        <p:spPr>
          <a:xfrm>
            <a:off x="1272694" y="1924032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обмежень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97CE872-81D2-474B-BF79-52ABE14748E3}"/>
              </a:ext>
            </a:extLst>
          </p:cNvPr>
          <p:cNvSpPr txBox="1"/>
          <p:nvPr/>
        </p:nvSpPr>
        <p:spPr>
          <a:xfrm>
            <a:off x="1270000" y="2129115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обмежень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F26C2E8-1C98-4C76-B41B-C47F6219BDEE}"/>
              </a:ext>
            </a:extLst>
          </p:cNvPr>
          <p:cNvSpPr txBox="1"/>
          <p:nvPr/>
        </p:nvSpPr>
        <p:spPr>
          <a:xfrm>
            <a:off x="1267306" y="2331452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обмежень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BE2E206-835D-4D41-9305-F7A8ED8299EC}"/>
              </a:ext>
            </a:extLst>
          </p:cNvPr>
          <p:cNvSpPr txBox="1"/>
          <p:nvPr/>
        </p:nvSpPr>
        <p:spPr>
          <a:xfrm>
            <a:off x="1270000" y="5340554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D761041-8D2E-4887-9CA4-0DF0A3ED95E3}"/>
              </a:ext>
            </a:extLst>
          </p:cNvPr>
          <p:cNvSpPr txBox="1"/>
          <p:nvPr/>
        </p:nvSpPr>
        <p:spPr>
          <a:xfrm>
            <a:off x="1275060" y="5532662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B7A7C4B-A952-4E54-AE1A-4DD24A9AD690}"/>
              </a:ext>
            </a:extLst>
          </p:cNvPr>
          <p:cNvSpPr txBox="1"/>
          <p:nvPr/>
        </p:nvSpPr>
        <p:spPr>
          <a:xfrm>
            <a:off x="1275060" y="5735708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A8A2E82-AC30-429C-897D-6F5961B5D2CA}"/>
              </a:ext>
            </a:extLst>
          </p:cNvPr>
          <p:cNvSpPr txBox="1"/>
          <p:nvPr/>
        </p:nvSpPr>
        <p:spPr>
          <a:xfrm>
            <a:off x="1280006" y="5938850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AAE580A-F8AB-48EA-A27A-FD4AB033A99C}"/>
              </a:ext>
            </a:extLst>
          </p:cNvPr>
          <p:cNvSpPr txBox="1"/>
          <p:nvPr/>
        </p:nvSpPr>
        <p:spPr>
          <a:xfrm>
            <a:off x="320273" y="1026255"/>
            <a:ext cx="5721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Обмеження іноземних цінних паперів у портфелях НПФ інших країн світу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DF4B823-1A99-45E3-8674-975F98E21EC1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Global pension assets study 2018, World Bank Pension Reform Primer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682BCAA-AF87-42F1-BCD5-1ADD00F0CA38}"/>
              </a:ext>
            </a:extLst>
          </p:cNvPr>
          <p:cNvSpPr txBox="1"/>
          <p:nvPr/>
        </p:nvSpPr>
        <p:spPr>
          <a:xfrm>
            <a:off x="6128613" y="1044749"/>
            <a:ext cx="5834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Частка іноземних акцій та облігацій в портфелях НПФ іноземних країн (Р7) 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3BAD912-00EA-47C4-B9C7-238072F9DB28}"/>
              </a:ext>
            </a:extLst>
          </p:cNvPr>
          <p:cNvSpPr/>
          <p:nvPr/>
        </p:nvSpPr>
        <p:spPr>
          <a:xfrm>
            <a:off x="7109919" y="3477206"/>
            <a:ext cx="789709" cy="132982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72B3BA2C-1D00-4108-A201-E34EB733F38F}"/>
              </a:ext>
            </a:extLst>
          </p:cNvPr>
          <p:cNvSpPr/>
          <p:nvPr/>
        </p:nvSpPr>
        <p:spPr>
          <a:xfrm>
            <a:off x="7109918" y="2811743"/>
            <a:ext cx="789709" cy="6654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FAC48475-B9E0-4E4B-8ED1-AD7228813AE3}"/>
              </a:ext>
            </a:extLst>
          </p:cNvPr>
          <p:cNvSpPr/>
          <p:nvPr/>
        </p:nvSpPr>
        <p:spPr>
          <a:xfrm>
            <a:off x="7950419" y="4283355"/>
            <a:ext cx="789709" cy="523672"/>
          </a:xfrm>
          <a:prstGeom prst="rect">
            <a:avLst/>
          </a:prstGeom>
          <a:solidFill>
            <a:srgbClr val="7AC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8D367EC7-83D3-494A-8851-DAAB0546B566}"/>
              </a:ext>
            </a:extLst>
          </p:cNvPr>
          <p:cNvSpPr/>
          <p:nvPr/>
        </p:nvSpPr>
        <p:spPr>
          <a:xfrm>
            <a:off x="7950418" y="2811743"/>
            <a:ext cx="789709" cy="14716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2DF7FCD-69E8-443D-BB02-456CFA396DC1}"/>
              </a:ext>
            </a:extLst>
          </p:cNvPr>
          <p:cNvSpPr txBox="1"/>
          <p:nvPr/>
        </p:nvSpPr>
        <p:spPr>
          <a:xfrm>
            <a:off x="7109918" y="3914022"/>
            <a:ext cx="78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59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737519CE-B610-4DD1-BADD-391A58CAF680}"/>
              </a:ext>
            </a:extLst>
          </p:cNvPr>
          <p:cNvSpPr txBox="1"/>
          <p:nvPr/>
        </p:nvSpPr>
        <p:spPr>
          <a:xfrm>
            <a:off x="7908413" y="4360525"/>
            <a:ext cx="86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23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1BA125F-1DE9-421D-95E4-A3F3F9E30ECA}"/>
              </a:ext>
            </a:extLst>
          </p:cNvPr>
          <p:cNvSpPr txBox="1"/>
          <p:nvPr/>
        </p:nvSpPr>
        <p:spPr>
          <a:xfrm>
            <a:off x="5619210" y="2961219"/>
            <a:ext cx="12665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іноземних акцій в портфелі акцій</a:t>
            </a:r>
            <a:endParaRPr lang="en-US" sz="12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36AF82C-E27F-4F68-B107-4E3ACDB586DE}"/>
              </a:ext>
            </a:extLst>
          </p:cNvPr>
          <p:cNvSpPr txBox="1"/>
          <p:nvPr/>
        </p:nvSpPr>
        <p:spPr>
          <a:xfrm>
            <a:off x="8538779" y="5098758"/>
            <a:ext cx="1266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2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іноземних облігацій в портфелі  облігацій</a:t>
            </a:r>
            <a:endParaRPr lang="en-US" sz="12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21EBEA70-0E9C-43E0-8BF5-AF36B397BA2E}"/>
              </a:ext>
            </a:extLst>
          </p:cNvPr>
          <p:cNvCxnSpPr/>
          <p:nvPr/>
        </p:nvCxnSpPr>
        <p:spPr>
          <a:xfrm flipV="1">
            <a:off x="6085973" y="3937190"/>
            <a:ext cx="0" cy="466693"/>
          </a:xfrm>
          <a:prstGeom prst="line">
            <a:avLst/>
          </a:prstGeom>
          <a:ln w="12700"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6ABD1B60-7E76-430B-9034-36C8A91E5127}"/>
              </a:ext>
            </a:extLst>
          </p:cNvPr>
          <p:cNvCxnSpPr>
            <a:cxnSpLocks/>
          </p:cNvCxnSpPr>
          <p:nvPr/>
        </p:nvCxnSpPr>
        <p:spPr>
          <a:xfrm>
            <a:off x="6085973" y="4395716"/>
            <a:ext cx="1254278" cy="0"/>
          </a:xfrm>
          <a:prstGeom prst="line">
            <a:avLst/>
          </a:prstGeom>
          <a:ln w="12700"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9D21F20B-22AD-409B-ADAC-D61F08602244}"/>
              </a:ext>
            </a:extLst>
          </p:cNvPr>
          <p:cNvCxnSpPr>
            <a:cxnSpLocks/>
          </p:cNvCxnSpPr>
          <p:nvPr/>
        </p:nvCxnSpPr>
        <p:spPr>
          <a:xfrm>
            <a:off x="9274340" y="4729857"/>
            <a:ext cx="0" cy="3203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57A60D30-4E0B-48EE-B4EE-69C68F3B3CA0}"/>
              </a:ext>
            </a:extLst>
          </p:cNvPr>
          <p:cNvCxnSpPr>
            <a:cxnSpLocks/>
          </p:cNvCxnSpPr>
          <p:nvPr/>
        </p:nvCxnSpPr>
        <p:spPr>
          <a:xfrm>
            <a:off x="8379700" y="4729857"/>
            <a:ext cx="8946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3424915-1FA9-42FA-AE60-B9AC7186DC52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6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FCBF5CCE-18E0-4D56-A25E-744953B5000B}"/>
              </a:ext>
            </a:extLst>
          </p:cNvPr>
          <p:cNvSpPr/>
          <p:nvPr/>
        </p:nvSpPr>
        <p:spPr>
          <a:xfrm>
            <a:off x="10436743" y="4008118"/>
            <a:ext cx="789709" cy="7989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C539AE6F-4211-4E37-9C4F-EAA54B0EBE16}"/>
              </a:ext>
            </a:extLst>
          </p:cNvPr>
          <p:cNvSpPr/>
          <p:nvPr/>
        </p:nvSpPr>
        <p:spPr>
          <a:xfrm>
            <a:off x="10436742" y="2811743"/>
            <a:ext cx="789709" cy="11888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8B51767-5706-4302-A0C7-B45F842EF8AD}"/>
              </a:ext>
            </a:extLst>
          </p:cNvPr>
          <p:cNvSpPr txBox="1"/>
          <p:nvPr/>
        </p:nvSpPr>
        <p:spPr>
          <a:xfrm>
            <a:off x="10394737" y="4360525"/>
            <a:ext cx="86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33%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4EBD6AD1-2DCC-4F9A-9602-755441978919}"/>
              </a:ext>
            </a:extLst>
          </p:cNvPr>
          <p:cNvCxnSpPr>
            <a:cxnSpLocks/>
          </p:cNvCxnSpPr>
          <p:nvPr/>
        </p:nvCxnSpPr>
        <p:spPr>
          <a:xfrm flipH="1" flipV="1">
            <a:off x="10210451" y="3477206"/>
            <a:ext cx="1" cy="664599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D5B1BB9F-5DDE-4596-91DB-4CD8A7E016BD}"/>
              </a:ext>
            </a:extLst>
          </p:cNvPr>
          <p:cNvCxnSpPr>
            <a:cxnSpLocks/>
          </p:cNvCxnSpPr>
          <p:nvPr/>
        </p:nvCxnSpPr>
        <p:spPr>
          <a:xfrm>
            <a:off x="10210451" y="4141712"/>
            <a:ext cx="811425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1E4ABDD7-F099-41F3-AF5B-118D422BD0F5}"/>
              </a:ext>
            </a:extLst>
          </p:cNvPr>
          <p:cNvSpPr txBox="1"/>
          <p:nvPr/>
        </p:nvSpPr>
        <p:spPr>
          <a:xfrm>
            <a:off x="9305412" y="2651997"/>
            <a:ext cx="12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Іноземні акції та облігації в загальній структурі</a:t>
            </a:r>
            <a:endParaRPr lang="en-US" sz="12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05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DD9CF0D-94C2-440D-B8BB-25477E25A039}"/>
              </a:ext>
            </a:extLst>
          </p:cNvPr>
          <p:cNvSpPr txBox="1"/>
          <p:nvPr/>
        </p:nvSpPr>
        <p:spPr>
          <a:xfrm>
            <a:off x="388640" y="280432"/>
            <a:ext cx="9804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ГАРАНТІЇ: БУТИ ЧИ НІ?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594BBBF-2394-4D5E-AF39-47E4C554EB96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7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DA754BC-12AC-4102-A5D8-F628EE4FD258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Законопроект №6677, Концепція розбудови другого рівня пенсійної системи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24FAE34-2E3E-4A02-A94E-165C771749A9}"/>
              </a:ext>
            </a:extLst>
          </p:cNvPr>
          <p:cNvSpPr txBox="1"/>
          <p:nvPr/>
        </p:nvSpPr>
        <p:spPr>
          <a:xfrm>
            <a:off x="388640" y="2123250"/>
            <a:ext cx="4787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600" dirty="0">
                <a:solidFill>
                  <a:srgbClr val="7AC99A"/>
                </a:solidFill>
                <a:latin typeface="Arial Black" panose="020B0A04020102020204" pitchFamily="34" charset="0"/>
              </a:rPr>
              <a:t>6677</a:t>
            </a:r>
            <a:endParaRPr lang="en-US" sz="96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AD131E4-B530-4635-B40B-530DD11CD862}"/>
              </a:ext>
            </a:extLst>
          </p:cNvPr>
          <p:cNvSpPr txBox="1"/>
          <p:nvPr/>
        </p:nvSpPr>
        <p:spPr>
          <a:xfrm>
            <a:off x="5695813" y="2123250"/>
            <a:ext cx="62345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600" dirty="0">
                <a:solidFill>
                  <a:srgbClr val="7AC99A"/>
                </a:solidFill>
                <a:latin typeface="Arial Black" panose="020B0A04020102020204" pitchFamily="34" charset="0"/>
              </a:rPr>
              <a:t>НКЦПФР</a:t>
            </a:r>
            <a:endParaRPr lang="en-US" sz="96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7614735-747A-460B-9377-F88378D16905}"/>
              </a:ext>
            </a:extLst>
          </p:cNvPr>
          <p:cNvSpPr txBox="1"/>
          <p:nvPr/>
        </p:nvSpPr>
        <p:spPr>
          <a:xfrm>
            <a:off x="1515063" y="3327180"/>
            <a:ext cx="35324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Участь у Фонді гарантування вкладів (регулярні відрахування з НПФ) </a:t>
            </a:r>
            <a:endParaRPr lang="en-US" sz="20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EBAB27A-4257-455C-BBEC-AFD1B4552537}"/>
              </a:ext>
            </a:extLst>
          </p:cNvPr>
          <p:cNvSpPr txBox="1"/>
          <p:nvPr/>
        </p:nvSpPr>
        <p:spPr>
          <a:xfrm>
            <a:off x="7430655" y="3352501"/>
            <a:ext cx="42152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Не передбачає прямих гарантій, але має на меті встановити якісний показник - </a:t>
            </a:r>
            <a:r>
              <a:rPr lang="uk-UA" sz="2000" dirty="0" err="1">
                <a:solidFill>
                  <a:srgbClr val="00223E"/>
                </a:solidFill>
                <a:latin typeface="Arial Black" panose="020B0A04020102020204" pitchFamily="34" charset="0"/>
              </a:rPr>
              <a:t>бенчмарк</a:t>
            </a:r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 - і постійно слідкувати за його дотриманням (з боку Ради НФ та регулятора)</a:t>
            </a:r>
            <a:endParaRPr lang="uk-UA" sz="28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245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5FA0C00-69C1-464A-B7AD-D86C95FEF2E8}"/>
              </a:ext>
            </a:extLst>
          </p:cNvPr>
          <p:cNvSpPr txBox="1"/>
          <p:nvPr/>
        </p:nvSpPr>
        <p:spPr>
          <a:xfrm>
            <a:off x="388640" y="280432"/>
            <a:ext cx="761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ГАРАНТІЇ: БУТИ ЧИ НІ?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1AEEAB-3A38-4F05-97D5-9792ACA48FA0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8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59A011F8-6F27-49DE-89B1-5E4DF1506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977446"/>
              </p:ext>
            </p:extLst>
          </p:nvPr>
        </p:nvGraphicFramePr>
        <p:xfrm>
          <a:off x="409899" y="1430603"/>
          <a:ext cx="11520461" cy="428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5519">
                  <a:extLst>
                    <a:ext uri="{9D8B030D-6E8A-4147-A177-3AD203B41FA5}">
                      <a16:colId xmlns:a16="http://schemas.microsoft.com/office/drawing/2014/main" xmlns="" val="457171593"/>
                    </a:ext>
                  </a:extLst>
                </a:gridCol>
                <a:gridCol w="2768852">
                  <a:extLst>
                    <a:ext uri="{9D8B030D-6E8A-4147-A177-3AD203B41FA5}">
                      <a16:colId xmlns:a16="http://schemas.microsoft.com/office/drawing/2014/main" xmlns="" val="2652800300"/>
                    </a:ext>
                  </a:extLst>
                </a:gridCol>
                <a:gridCol w="2727318">
                  <a:extLst>
                    <a:ext uri="{9D8B030D-6E8A-4147-A177-3AD203B41FA5}">
                      <a16:colId xmlns:a16="http://schemas.microsoft.com/office/drawing/2014/main" xmlns="" val="3792748487"/>
                    </a:ext>
                  </a:extLst>
                </a:gridCol>
                <a:gridCol w="3098772">
                  <a:extLst>
                    <a:ext uri="{9D8B030D-6E8A-4147-A177-3AD203B41FA5}">
                      <a16:colId xmlns:a16="http://schemas.microsoft.com/office/drawing/2014/main" xmlns="" val="1013868434"/>
                    </a:ext>
                  </a:extLst>
                </a:gridCol>
              </a:tblGrid>
              <a:tr h="943637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Повернення капіталу, дохідність від 0% річних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Визначена величина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Фіксована ставка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Середньозважений</a:t>
                      </a:r>
                    </a:p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дохід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8951350"/>
                  </a:ext>
                </a:extLst>
              </a:tr>
              <a:tr h="63635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Словаччина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Угорщина (85% ставки</a:t>
                      </a:r>
                    </a:p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u="none" strike="noStrike" noProof="0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</a:t>
                      </a:r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облігацій)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Малайзія (2.5%)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Аргентина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7084855"/>
                  </a:ext>
                </a:extLst>
              </a:tr>
              <a:tr h="6747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Чеська Республіка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Сінгапур (2.55%)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Чилі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3609240"/>
                  </a:ext>
                </a:extLst>
              </a:tr>
              <a:tr h="674255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Австралія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Словенія (40% ставки</a:t>
                      </a:r>
                    </a:p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u="none" strike="noStrike" noProof="0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</a:t>
                      </a:r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облігацій)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Швейцарія (1.5%)**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Польща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5054709"/>
                  </a:ext>
                </a:extLst>
              </a:tr>
              <a:tr h="68349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Гонконг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Перу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6919996"/>
                  </a:ext>
                </a:extLst>
              </a:tr>
              <a:tr h="67734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Японія*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Уругвай***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475277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C811824-CF73-4483-BC0B-A8C96D97E420}"/>
              </a:ext>
            </a:extLst>
          </p:cNvPr>
          <p:cNvSpPr txBox="1"/>
          <p:nvPr/>
        </p:nvSpPr>
        <p:spPr>
          <a:xfrm>
            <a:off x="388640" y="1030493"/>
            <a:ext cx="6926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Гарантії у накопичувальних системах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1EC4C28-1128-4AA4-9583-ADDB29785B5B}"/>
              </a:ext>
            </a:extLst>
          </p:cNvPr>
          <p:cNvSpPr/>
          <p:nvPr/>
        </p:nvSpPr>
        <p:spPr>
          <a:xfrm>
            <a:off x="409899" y="5713841"/>
            <a:ext cx="117821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в Австралії, Гонконгу, Японії - повернення на капітал не є обов'язковим, але цей портфель має бути запропонований в якості одного з інвестиційних портфелів, </a:t>
            </a:r>
          </a:p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учасник може обрати</a:t>
            </a:r>
          </a:p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Це фактичні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прибутку</a:t>
            </a:r>
            <a:endParaRPr lang="ru-RU" sz="1100" i="1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***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країни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трохи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відрізняються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гарантії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пов'язані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меншим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відсотків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середньої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прибутковості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фондів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фактичного доходу фонду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менше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2% </a:t>
            </a:r>
            <a:endParaRPr lang="en-US" sz="1100" i="1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D2DF440-A373-446F-ADC1-36FF20C44D29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USAID</a:t>
            </a:r>
          </a:p>
        </p:txBody>
      </p:sp>
    </p:spTree>
    <p:extLst>
      <p:ext uri="{BB962C8B-B14F-4D97-AF65-F5344CB8AC3E}">
        <p14:creationId xmlns:p14="http://schemas.microsoft.com/office/powerpoint/2010/main" val="820400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1846C31-8F89-4F9D-A8A8-09B086BA3CA4}"/>
              </a:ext>
            </a:extLst>
          </p:cNvPr>
          <p:cNvSpPr txBox="1"/>
          <p:nvPr/>
        </p:nvSpPr>
        <p:spPr>
          <a:xfrm>
            <a:off x="388640" y="280432"/>
            <a:ext cx="9804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ГАРАНТІЇ: БУТИ ЧИ НІ?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85BE820-7AC9-49D8-A5E4-404017E06B27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9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A3CFA97-DE8A-4AF6-BAD9-4891F19ED79E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USAID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105F5BAD-0CAB-467E-87E2-D688AB511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652965"/>
              </p:ext>
            </p:extLst>
          </p:nvPr>
        </p:nvGraphicFramePr>
        <p:xfrm>
          <a:off x="388640" y="1494634"/>
          <a:ext cx="11541721" cy="3714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3812">
                  <a:extLst>
                    <a:ext uri="{9D8B030D-6E8A-4147-A177-3AD203B41FA5}">
                      <a16:colId xmlns:a16="http://schemas.microsoft.com/office/drawing/2014/main" xmlns="" val="1752499171"/>
                    </a:ext>
                  </a:extLst>
                </a:gridCol>
                <a:gridCol w="1835488">
                  <a:extLst>
                    <a:ext uri="{9D8B030D-6E8A-4147-A177-3AD203B41FA5}">
                      <a16:colId xmlns:a16="http://schemas.microsoft.com/office/drawing/2014/main" xmlns="" val="3287640774"/>
                    </a:ext>
                  </a:extLst>
                </a:gridCol>
                <a:gridCol w="2692048">
                  <a:extLst>
                    <a:ext uri="{9D8B030D-6E8A-4147-A177-3AD203B41FA5}">
                      <a16:colId xmlns:a16="http://schemas.microsoft.com/office/drawing/2014/main" xmlns="" val="4264296463"/>
                    </a:ext>
                  </a:extLst>
                </a:gridCol>
                <a:gridCol w="2137032">
                  <a:extLst>
                    <a:ext uri="{9D8B030D-6E8A-4147-A177-3AD203B41FA5}">
                      <a16:colId xmlns:a16="http://schemas.microsoft.com/office/drawing/2014/main" xmlns="" val="373335423"/>
                    </a:ext>
                  </a:extLst>
                </a:gridCol>
                <a:gridCol w="1765564">
                  <a:extLst>
                    <a:ext uri="{9D8B030D-6E8A-4147-A177-3AD203B41FA5}">
                      <a16:colId xmlns:a16="http://schemas.microsoft.com/office/drawing/2014/main" xmlns="" val="3936273965"/>
                    </a:ext>
                  </a:extLst>
                </a:gridCol>
                <a:gridCol w="2027777">
                  <a:extLst>
                    <a:ext uri="{9D8B030D-6E8A-4147-A177-3AD203B41FA5}">
                      <a16:colId xmlns:a16="http://schemas.microsoft.com/office/drawing/2014/main" xmlns="" val="3587623330"/>
                    </a:ext>
                  </a:extLst>
                </a:gridCol>
              </a:tblGrid>
              <a:tr h="167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Вартість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гарантії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капіталу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при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виході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пенсію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2% приросту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капіталу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при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виході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пенсію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індексації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по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інфляції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при </a:t>
                      </a:r>
                    </a:p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виході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пенсію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Щорічне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гарантування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капіталу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Щорічна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доходу не </a:t>
                      </a:r>
                    </a:p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менше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4%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3956992"/>
                  </a:ext>
                </a:extLst>
              </a:tr>
              <a:tr h="1080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вартості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чистих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активів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0,06%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0,22%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0,39%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0,89%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3627484"/>
                  </a:ext>
                </a:extLst>
              </a:tr>
              <a:tr h="9559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внесків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18,36%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18,36%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827857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141023C-002C-4031-972C-7894B965B6DA}"/>
              </a:ext>
            </a:extLst>
          </p:cNvPr>
          <p:cNvSpPr txBox="1"/>
          <p:nvPr/>
        </p:nvSpPr>
        <p:spPr>
          <a:xfrm>
            <a:off x="388640" y="1030493"/>
            <a:ext cx="6926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Витрати при гарантуванні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305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934</Words>
  <Application>Microsoft Office PowerPoint</Application>
  <PresentationFormat>Широкоэкранный</PresentationFormat>
  <Paragraphs>216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Yuliia Kutsa</dc:creator>
  <cp:lastModifiedBy>pavluh</cp:lastModifiedBy>
  <cp:revision>84</cp:revision>
  <dcterms:created xsi:type="dcterms:W3CDTF">2018-06-01T10:20:52Z</dcterms:created>
  <dcterms:modified xsi:type="dcterms:W3CDTF">2018-06-12T12:16:43Z</dcterms:modified>
</cp:coreProperties>
</file>