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24" r:id="rId1"/>
  </p:sldMasterIdLst>
  <p:notesMasterIdLst>
    <p:notesMasterId r:id="rId9"/>
  </p:notesMasterIdLst>
  <p:handoutMasterIdLst>
    <p:handoutMasterId r:id="rId10"/>
  </p:handoutMasterIdLst>
  <p:sldIdLst>
    <p:sldId id="256" r:id="rId2"/>
    <p:sldId id="318" r:id="rId3"/>
    <p:sldId id="319" r:id="rId4"/>
    <p:sldId id="320" r:id="rId5"/>
    <p:sldId id="317" r:id="rId6"/>
    <p:sldId id="323" r:id="rId7"/>
    <p:sldId id="309" r:id="rId8"/>
  </p:sldIdLst>
  <p:sldSz cx="9144000" cy="6858000" type="screen4x3"/>
  <p:notesSz cx="7315200" cy="96012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8AA523A-2B73-4F51-870E-16C0286C8C31}">
          <p14:sldIdLst>
            <p14:sldId id="256"/>
            <p14:sldId id="318"/>
            <p14:sldId id="319"/>
            <p14:sldId id="320"/>
            <p14:sldId id="317"/>
            <p14:sldId id="323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E4995A"/>
    <a:srgbClr val="F66C67"/>
    <a:srgbClr val="0D3C60"/>
    <a:srgbClr val="B0AFAF"/>
    <a:srgbClr val="F5B43C"/>
    <a:srgbClr val="CC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1" autoAdjust="0"/>
    <p:restoredTop sz="94590" autoAdjust="0"/>
  </p:normalViewPr>
  <p:slideViewPr>
    <p:cSldViewPr>
      <p:cViewPr varScale="1">
        <p:scale>
          <a:sx n="68" d="100"/>
          <a:sy n="68" d="100"/>
        </p:scale>
        <p:origin x="13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History\Marketing\Strategy%202016%201Q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Myriad Pro" panose="020B0503030403020204" pitchFamily="34" charset="0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'30.05.2016 (2)'!$A$9:$A$10</c:f>
              <c:strCache>
                <c:ptCount val="2"/>
                <c:pt idx="0">
                  <c:v>Облігації</c:v>
                </c:pt>
                <c:pt idx="1">
                  <c:v>Акції</c:v>
                </c:pt>
              </c:strCache>
            </c:strRef>
          </c:cat>
          <c:val>
            <c:numRef>
              <c:f>'30.05.2016 (2)'!$G$9:$G$10</c:f>
              <c:numCache>
                <c:formatCode>General</c:formatCode>
                <c:ptCount val="2"/>
                <c:pt idx="0">
                  <c:v>85</c:v>
                </c:pt>
                <c:pt idx="1">
                  <c:v>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906480"/>
        <c:axId val="467906872"/>
      </c:barChart>
      <c:catAx>
        <c:axId val="46790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defRPr>
            </a:pPr>
            <a:endParaRPr lang="uk-UA"/>
          </a:p>
        </c:txPr>
        <c:crossAx val="467906872"/>
        <c:crosses val="autoZero"/>
        <c:auto val="1"/>
        <c:lblAlgn val="ctr"/>
        <c:lblOffset val="100"/>
        <c:noMultiLvlLbl val="0"/>
      </c:catAx>
      <c:valAx>
        <c:axId val="467906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2"/>
                    </a:solidFill>
                    <a:latin typeface="Myriad Pro" panose="020B0503030403020204" pitchFamily="34" charset="0"/>
                    <a:ea typeface="+mn-ea"/>
                    <a:cs typeface="+mn-cs"/>
                  </a:defRPr>
                </a:pPr>
                <a:r>
                  <a:rPr lang="uk-UA" dirty="0" smtClean="0"/>
                  <a:t>К-ть </a:t>
                </a:r>
                <a:r>
                  <a:rPr lang="uk-UA" dirty="0" err="1" smtClean="0"/>
                  <a:t>суб</a:t>
                </a:r>
                <a:r>
                  <a:rPr lang="en-US" dirty="0" smtClean="0"/>
                  <a:t>’</a:t>
                </a:r>
                <a:r>
                  <a:rPr lang="uk-UA" dirty="0" err="1" smtClean="0"/>
                  <a:t>єктів</a:t>
                </a:r>
                <a:endParaRPr lang="uk-UA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2"/>
                  </a:solidFill>
                  <a:latin typeface="Myriad Pro" panose="020B0503030403020204" pitchFamily="34" charset="0"/>
                  <a:ea typeface="+mn-ea"/>
                  <a:cs typeface="+mn-cs"/>
                </a:defRPr>
              </a:pPr>
              <a:endParaRPr lang="uk-UA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Myriad Pro" panose="020B0503030403020204" pitchFamily="34" charset="0"/>
                <a:ea typeface="+mn-ea"/>
                <a:cs typeface="+mn-cs"/>
              </a:defRPr>
            </a:pPr>
            <a:endParaRPr lang="uk-UA"/>
          </a:p>
        </c:txPr>
        <c:crossAx val="46790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2"/>
          </a:solidFill>
          <a:latin typeface="Myriad Pro" panose="020B0503030403020204" pitchFamily="34" charset="0"/>
        </a:defRPr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7EB0F1-C14F-460F-834C-996C1CD5F016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</dgm:pt>
    <dgm:pt modelId="{7DB0C905-7165-4E89-A8A2-1E328145669B}">
      <dgm:prSet phldrT="[Текст]"/>
      <dgm:spPr/>
      <dgm:t>
        <a:bodyPr/>
        <a:lstStyle/>
        <a:p>
          <a:r>
            <a:rPr lang="uk-UA" b="1" noProof="0" dirty="0" smtClean="0">
              <a:latin typeface="Myriad Pro" panose="020B0503030403020204" pitchFamily="34" charset="0"/>
            </a:rPr>
            <a:t>Офіційні ресурси розкриття інформації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B8A0C3D8-78F5-48D7-9347-22E6FF797BCC}" type="parTrans" cxnId="{928E99AD-20E0-4A0D-AFA0-218AF1B1EFA9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945A75DD-FC79-4BB9-B961-2B49D86BDDF4}" type="sibTrans" cxnId="{928E99AD-20E0-4A0D-AFA0-218AF1B1EFA9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ECDFD4FD-B2A8-492D-B6AA-1CE76EB3FE52}">
      <dgm:prSet phldrT="[Текст]"/>
      <dgm:spPr/>
      <dgm:t>
        <a:bodyPr/>
        <a:lstStyle/>
        <a:p>
          <a:r>
            <a:rPr lang="uk-UA" b="1" noProof="0" dirty="0" smtClean="0">
              <a:latin typeface="Myriad Pro" panose="020B0503030403020204" pitchFamily="34" charset="0"/>
            </a:rPr>
            <a:t>Інформація по запиту від суб’єкта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B89F4728-8DE7-4BDE-8B32-D451B07976B7}" type="parTrans" cxnId="{33600672-5641-4A22-A12A-8DD7970A17B8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780B62E4-80BD-40D4-A223-3407F26E8A75}" type="sibTrans" cxnId="{33600672-5641-4A22-A12A-8DD7970A17B8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3F373887-733B-4ABF-820B-6A339BC5B389}">
      <dgm:prSet phldrT="[Текст]"/>
      <dgm:spPr/>
      <dgm:t>
        <a:bodyPr/>
        <a:lstStyle/>
        <a:p>
          <a:r>
            <a:rPr lang="uk-UA" b="1" noProof="0" dirty="0" err="1" smtClean="0">
              <a:latin typeface="Myriad Pro" panose="020B0503030403020204" pitchFamily="34" charset="0"/>
            </a:rPr>
            <a:t>Інсайдерська</a:t>
          </a:r>
          <a:r>
            <a:rPr lang="uk-UA" b="1" noProof="0" dirty="0" smtClean="0">
              <a:latin typeface="Myriad Pro" panose="020B0503030403020204" pitchFamily="34" charset="0"/>
            </a:rPr>
            <a:t> інформація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3489729E-B42D-49EB-8934-D164ADE12F21}" type="parTrans" cxnId="{9517D698-3D13-4C69-A78E-F15FE612C823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6F0474C2-663E-407C-A7EF-C65A489C4194}" type="sibTrans" cxnId="{9517D698-3D13-4C69-A78E-F15FE612C823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893AE12A-8FA1-4B09-B2D5-5B6A88C0025C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Низька якість інформації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55C797FC-0857-4528-B815-2F5A34BE1A6C}" type="parTrans" cxnId="{5535A056-7CB0-46CA-ACFF-6C35C53E31AC}">
      <dgm:prSet/>
      <dgm:spPr/>
      <dgm:t>
        <a:bodyPr/>
        <a:lstStyle/>
        <a:p>
          <a:endParaRPr lang="uk-UA"/>
        </a:p>
      </dgm:t>
    </dgm:pt>
    <dgm:pt modelId="{71807818-1E18-431E-93E2-27AE7338B351}" type="sibTrans" cxnId="{5535A056-7CB0-46CA-ACFF-6C35C53E31AC}">
      <dgm:prSet/>
      <dgm:spPr/>
      <dgm:t>
        <a:bodyPr/>
        <a:lstStyle/>
        <a:p>
          <a:endParaRPr lang="uk-UA"/>
        </a:p>
      </dgm:t>
    </dgm:pt>
    <dgm:pt modelId="{58A5B439-9B16-4A74-9057-7028C9A2257A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Висока якість інформації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919BA34C-9164-4D52-9071-CB40A71C9695}" type="parTrans" cxnId="{60876BCF-2FAE-4408-B231-4BE387B51A62}">
      <dgm:prSet/>
      <dgm:spPr/>
      <dgm:t>
        <a:bodyPr/>
        <a:lstStyle/>
        <a:p>
          <a:endParaRPr lang="uk-UA"/>
        </a:p>
      </dgm:t>
    </dgm:pt>
    <dgm:pt modelId="{3F51111E-0C44-4841-B8D5-EA39999A31F6}" type="sibTrans" cxnId="{60876BCF-2FAE-4408-B231-4BE387B51A62}">
      <dgm:prSet/>
      <dgm:spPr/>
      <dgm:t>
        <a:bodyPr/>
        <a:lstStyle/>
        <a:p>
          <a:endParaRPr lang="uk-UA"/>
        </a:p>
      </dgm:t>
    </dgm:pt>
    <dgm:pt modelId="{8C3DCFFA-2662-4CA8-BFA4-5CD7008242A8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Висока якість інформації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B925592E-D35E-48A9-9280-A74582913A5E}" type="parTrans" cxnId="{68224589-F4A2-4503-9FD6-D256C85E7722}">
      <dgm:prSet/>
      <dgm:spPr/>
      <dgm:t>
        <a:bodyPr/>
        <a:lstStyle/>
        <a:p>
          <a:endParaRPr lang="uk-UA"/>
        </a:p>
      </dgm:t>
    </dgm:pt>
    <dgm:pt modelId="{DC6F0E4D-C2B0-4BE9-BC62-B15069DDFC4E}" type="sibTrans" cxnId="{68224589-F4A2-4503-9FD6-D256C85E7722}">
      <dgm:prSet/>
      <dgm:spPr/>
      <dgm:t>
        <a:bodyPr/>
        <a:lstStyle/>
        <a:p>
          <a:endParaRPr lang="uk-UA"/>
        </a:p>
      </dgm:t>
    </dgm:pt>
    <dgm:pt modelId="{2CEFB963-08D9-49FD-82FC-C51FB0493CAD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Обмежений доступ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83051035-C6CF-44CC-AF80-CC1CCC4E791E}" type="parTrans" cxnId="{3749BB7A-34CD-44AA-ACD4-C0E0785FD10B}">
      <dgm:prSet/>
      <dgm:spPr/>
      <dgm:t>
        <a:bodyPr/>
        <a:lstStyle/>
        <a:p>
          <a:endParaRPr lang="uk-UA"/>
        </a:p>
      </dgm:t>
    </dgm:pt>
    <dgm:pt modelId="{FBA5E0FE-254E-4C08-8AC7-049E012307F8}" type="sibTrans" cxnId="{3749BB7A-34CD-44AA-ACD4-C0E0785FD10B}">
      <dgm:prSet/>
      <dgm:spPr/>
      <dgm:t>
        <a:bodyPr/>
        <a:lstStyle/>
        <a:p>
          <a:endParaRPr lang="uk-UA"/>
        </a:p>
      </dgm:t>
    </dgm:pt>
    <dgm:pt modelId="{2D9E6699-68CE-43CE-A2AC-C0759306B574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Неоднорідність інформації по секторам: реальний сектор, фінансовий, муніципальний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20E25C0D-FAA8-405D-8C1E-AF7F7A26C412}" type="parTrans" cxnId="{D158A476-C781-4ED6-9E23-675EFD6E327C}">
      <dgm:prSet/>
      <dgm:spPr/>
      <dgm:t>
        <a:bodyPr/>
        <a:lstStyle/>
        <a:p>
          <a:endParaRPr lang="uk-UA"/>
        </a:p>
      </dgm:t>
    </dgm:pt>
    <dgm:pt modelId="{0917088D-8EF0-466B-ACCC-18E3AAD99C11}" type="sibTrans" cxnId="{D158A476-C781-4ED6-9E23-675EFD6E327C}">
      <dgm:prSet/>
      <dgm:spPr/>
      <dgm:t>
        <a:bodyPr/>
        <a:lstStyle/>
        <a:p>
          <a:endParaRPr lang="uk-UA"/>
        </a:p>
      </dgm:t>
    </dgm:pt>
    <dgm:pt modelId="{AE75D2B9-9EE5-46A5-8AFE-264150A6EEAE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Кредитний ризик - 50-60%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8AF80C5D-C9C0-4C53-844C-733EF395CE52}" type="parTrans" cxnId="{1600361E-4A88-430C-9EE0-3489124A0414}">
      <dgm:prSet/>
      <dgm:spPr/>
      <dgm:t>
        <a:bodyPr/>
        <a:lstStyle/>
        <a:p>
          <a:endParaRPr lang="uk-UA"/>
        </a:p>
      </dgm:t>
    </dgm:pt>
    <dgm:pt modelId="{0F50E3A1-2BC1-494A-AEAE-6AB9C93929E7}" type="sibTrans" cxnId="{1600361E-4A88-430C-9EE0-3489124A0414}">
      <dgm:prSet/>
      <dgm:spPr/>
      <dgm:t>
        <a:bodyPr/>
        <a:lstStyle/>
        <a:p>
          <a:endParaRPr lang="uk-UA"/>
        </a:p>
      </dgm:t>
    </dgm:pt>
    <dgm:pt modelId="{084EF073-F4EA-479D-8BB7-117D5AE7A0FC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Кредитний ризик - 10-20%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77DECAF6-914D-4008-8337-542083B51F1B}" type="parTrans" cxnId="{6AC90E83-7178-466E-A21A-1195935DB521}">
      <dgm:prSet/>
      <dgm:spPr/>
      <dgm:t>
        <a:bodyPr/>
        <a:lstStyle/>
        <a:p>
          <a:endParaRPr lang="uk-UA"/>
        </a:p>
      </dgm:t>
    </dgm:pt>
    <dgm:pt modelId="{9E29D42C-7C31-44FF-A204-77BDB95B2ED1}" type="sibTrans" cxnId="{6AC90E83-7178-466E-A21A-1195935DB521}">
      <dgm:prSet/>
      <dgm:spPr/>
      <dgm:t>
        <a:bodyPr/>
        <a:lstStyle/>
        <a:p>
          <a:endParaRPr lang="uk-UA"/>
        </a:p>
      </dgm:t>
    </dgm:pt>
    <dgm:pt modelId="{4B929EF7-D1B7-4382-8C45-87413A7095C7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Обмежений доступ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6B687664-CDCD-4A75-8ED8-0134372FC3AD}" type="parTrans" cxnId="{FF967B19-4AB4-49F7-A153-5605D4CE67FB}">
      <dgm:prSet/>
      <dgm:spPr/>
      <dgm:t>
        <a:bodyPr/>
        <a:lstStyle/>
        <a:p>
          <a:endParaRPr lang="uk-UA"/>
        </a:p>
      </dgm:t>
    </dgm:pt>
    <dgm:pt modelId="{845EA595-0947-4576-B14A-0A0E3A79672B}" type="sibTrans" cxnId="{FF967B19-4AB4-49F7-A153-5605D4CE67FB}">
      <dgm:prSet/>
      <dgm:spPr/>
      <dgm:t>
        <a:bodyPr/>
        <a:lstStyle/>
        <a:p>
          <a:endParaRPr lang="uk-UA"/>
        </a:p>
      </dgm:t>
    </dgm:pt>
    <dgm:pt modelId="{846FB94C-5587-4B75-BBAA-7B5EFAF450DF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Кредитний ризик </a:t>
          </a:r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-  </a:t>
          </a:r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10%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965EC296-69EC-436E-9416-A8AC2C1A3D8B}" type="parTrans" cxnId="{07AE803D-C22E-46A1-A68D-1794C075BD37}">
      <dgm:prSet/>
      <dgm:spPr/>
      <dgm:t>
        <a:bodyPr/>
        <a:lstStyle/>
        <a:p>
          <a:endParaRPr lang="uk-UA"/>
        </a:p>
      </dgm:t>
    </dgm:pt>
    <dgm:pt modelId="{D4BCCB2B-6166-489C-907A-E3ACA9F6A1DF}" type="sibTrans" cxnId="{07AE803D-C22E-46A1-A68D-1794C075BD37}">
      <dgm:prSet/>
      <dgm:spPr/>
      <dgm:t>
        <a:bodyPr/>
        <a:lstStyle/>
        <a:p>
          <a:endParaRPr lang="uk-UA"/>
        </a:p>
      </dgm:t>
    </dgm:pt>
    <dgm:pt modelId="{6E6E40AE-6C31-4DB1-A990-3699EE4BE6AF}" type="pres">
      <dgm:prSet presAssocID="{4D7EB0F1-C14F-460F-834C-996C1CD5F016}" presName="linear" presStyleCnt="0">
        <dgm:presLayoutVars>
          <dgm:animLvl val="lvl"/>
          <dgm:resizeHandles val="exact"/>
        </dgm:presLayoutVars>
      </dgm:prSet>
      <dgm:spPr/>
    </dgm:pt>
    <dgm:pt modelId="{A1A9327B-A3A4-44E2-B58A-561FA71183FF}" type="pres">
      <dgm:prSet presAssocID="{7DB0C905-7165-4E89-A8A2-1E328145669B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6F56626-EE38-4C8B-8B06-85BFA64B228F}" type="pres">
      <dgm:prSet presAssocID="{7DB0C905-7165-4E89-A8A2-1E328145669B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D4B2AA0-C9E2-47F6-AE0D-A03B3471D78C}" type="pres">
      <dgm:prSet presAssocID="{ECDFD4FD-B2A8-492D-B6AA-1CE76EB3FE5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8288FF1-345F-4072-9A83-F9A03F4004FC}" type="pres">
      <dgm:prSet presAssocID="{ECDFD4FD-B2A8-492D-B6AA-1CE76EB3FE52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1F1D4E3-5E3F-4D17-B0A8-3E7CCB4A8E58}" type="pres">
      <dgm:prSet presAssocID="{3F373887-733B-4ABF-820B-6A339BC5B38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5361FCC-D681-4EC2-8708-70F354A713C5}" type="pres">
      <dgm:prSet presAssocID="{3F373887-733B-4ABF-820B-6A339BC5B389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517D698-3D13-4C69-A78E-F15FE612C823}" srcId="{4D7EB0F1-C14F-460F-834C-996C1CD5F016}" destId="{3F373887-733B-4ABF-820B-6A339BC5B389}" srcOrd="2" destOrd="0" parTransId="{3489729E-B42D-49EB-8934-D164ADE12F21}" sibTransId="{6F0474C2-663E-407C-A7EF-C65A489C4194}"/>
    <dgm:cxn modelId="{97280011-52B5-440C-B139-F11E8DA11E19}" type="presOf" srcId="{846FB94C-5587-4B75-BBAA-7B5EFAF450DF}" destId="{55361FCC-D681-4EC2-8708-70F354A713C5}" srcOrd="0" destOrd="2" presId="urn:microsoft.com/office/officeart/2005/8/layout/vList2"/>
    <dgm:cxn modelId="{1600361E-4A88-430C-9EE0-3489124A0414}" srcId="{7DB0C905-7165-4E89-A8A2-1E328145669B}" destId="{AE75D2B9-9EE5-46A5-8AFE-264150A6EEAE}" srcOrd="2" destOrd="0" parTransId="{8AF80C5D-C9C0-4C53-844C-733EF395CE52}" sibTransId="{0F50E3A1-2BC1-494A-AEAE-6AB9C93929E7}"/>
    <dgm:cxn modelId="{2C435D42-7613-4959-B3CC-20B1308E1920}" type="presOf" srcId="{7DB0C905-7165-4E89-A8A2-1E328145669B}" destId="{A1A9327B-A3A4-44E2-B58A-561FA71183FF}" srcOrd="0" destOrd="0" presId="urn:microsoft.com/office/officeart/2005/8/layout/vList2"/>
    <dgm:cxn modelId="{2FDA6364-1978-49C6-B87D-070CD6901298}" type="presOf" srcId="{2CEFB963-08D9-49FD-82FC-C51FB0493CAD}" destId="{A8288FF1-345F-4072-9A83-F9A03F4004FC}" srcOrd="0" destOrd="1" presId="urn:microsoft.com/office/officeart/2005/8/layout/vList2"/>
    <dgm:cxn modelId="{07AE803D-C22E-46A1-A68D-1794C075BD37}" srcId="{3F373887-733B-4ABF-820B-6A339BC5B389}" destId="{846FB94C-5587-4B75-BBAA-7B5EFAF450DF}" srcOrd="2" destOrd="0" parTransId="{965EC296-69EC-436E-9416-A8AC2C1A3D8B}" sibTransId="{D4BCCB2B-6166-489C-907A-E3ACA9F6A1DF}"/>
    <dgm:cxn modelId="{6AC90E83-7178-466E-A21A-1195935DB521}" srcId="{ECDFD4FD-B2A8-492D-B6AA-1CE76EB3FE52}" destId="{084EF073-F4EA-479D-8BB7-117D5AE7A0FC}" srcOrd="2" destOrd="0" parTransId="{77DECAF6-914D-4008-8337-542083B51F1B}" sibTransId="{9E29D42C-7C31-44FF-A204-77BDB95B2ED1}"/>
    <dgm:cxn modelId="{FF967B19-4AB4-49F7-A153-5605D4CE67FB}" srcId="{3F373887-733B-4ABF-820B-6A339BC5B389}" destId="{4B929EF7-D1B7-4382-8C45-87413A7095C7}" srcOrd="1" destOrd="0" parTransId="{6B687664-CDCD-4A75-8ED8-0134372FC3AD}" sibTransId="{845EA595-0947-4576-B14A-0A0E3A79672B}"/>
    <dgm:cxn modelId="{D158A476-C781-4ED6-9E23-675EFD6E327C}" srcId="{7DB0C905-7165-4E89-A8A2-1E328145669B}" destId="{2D9E6699-68CE-43CE-A2AC-C0759306B574}" srcOrd="1" destOrd="0" parTransId="{20E25C0D-FAA8-405D-8C1E-AF7F7A26C412}" sibTransId="{0917088D-8EF0-466B-ACCC-18E3AAD99C11}"/>
    <dgm:cxn modelId="{99FC8E2F-9E0D-4301-8CB0-4BFE0AFE1986}" type="presOf" srcId="{AE75D2B9-9EE5-46A5-8AFE-264150A6EEAE}" destId="{C6F56626-EE38-4C8B-8B06-85BFA64B228F}" srcOrd="0" destOrd="2" presId="urn:microsoft.com/office/officeart/2005/8/layout/vList2"/>
    <dgm:cxn modelId="{60876BCF-2FAE-4408-B231-4BE387B51A62}" srcId="{ECDFD4FD-B2A8-492D-B6AA-1CE76EB3FE52}" destId="{58A5B439-9B16-4A74-9057-7028C9A2257A}" srcOrd="0" destOrd="0" parTransId="{919BA34C-9164-4D52-9071-CB40A71C9695}" sibTransId="{3F51111E-0C44-4841-B8D5-EA39999A31F6}"/>
    <dgm:cxn modelId="{0EBAEACE-F9E4-4CA9-8563-CDFB049AF94B}" type="presOf" srcId="{58A5B439-9B16-4A74-9057-7028C9A2257A}" destId="{A8288FF1-345F-4072-9A83-F9A03F4004FC}" srcOrd="0" destOrd="0" presId="urn:microsoft.com/office/officeart/2005/8/layout/vList2"/>
    <dgm:cxn modelId="{5535A056-7CB0-46CA-ACFF-6C35C53E31AC}" srcId="{7DB0C905-7165-4E89-A8A2-1E328145669B}" destId="{893AE12A-8FA1-4B09-B2D5-5B6A88C0025C}" srcOrd="0" destOrd="0" parTransId="{55C797FC-0857-4528-B815-2F5A34BE1A6C}" sibTransId="{71807818-1E18-431E-93E2-27AE7338B351}"/>
    <dgm:cxn modelId="{3749BB7A-34CD-44AA-ACD4-C0E0785FD10B}" srcId="{ECDFD4FD-B2A8-492D-B6AA-1CE76EB3FE52}" destId="{2CEFB963-08D9-49FD-82FC-C51FB0493CAD}" srcOrd="1" destOrd="0" parTransId="{83051035-C6CF-44CC-AF80-CC1CCC4E791E}" sibTransId="{FBA5E0FE-254E-4C08-8AC7-049E012307F8}"/>
    <dgm:cxn modelId="{907D4CE8-73FF-49ED-B4C0-2F51BBBF3B19}" type="presOf" srcId="{4D7EB0F1-C14F-460F-834C-996C1CD5F016}" destId="{6E6E40AE-6C31-4DB1-A990-3699EE4BE6AF}" srcOrd="0" destOrd="0" presId="urn:microsoft.com/office/officeart/2005/8/layout/vList2"/>
    <dgm:cxn modelId="{418D5C29-D697-4795-81B7-A6584D071232}" type="presOf" srcId="{2D9E6699-68CE-43CE-A2AC-C0759306B574}" destId="{C6F56626-EE38-4C8B-8B06-85BFA64B228F}" srcOrd="0" destOrd="1" presId="urn:microsoft.com/office/officeart/2005/8/layout/vList2"/>
    <dgm:cxn modelId="{5BC09DB2-6186-405C-9382-0365CC57D13C}" type="presOf" srcId="{893AE12A-8FA1-4B09-B2D5-5B6A88C0025C}" destId="{C6F56626-EE38-4C8B-8B06-85BFA64B228F}" srcOrd="0" destOrd="0" presId="urn:microsoft.com/office/officeart/2005/8/layout/vList2"/>
    <dgm:cxn modelId="{86B63C44-CBD7-4610-BE66-1A72521C2769}" type="presOf" srcId="{3F373887-733B-4ABF-820B-6A339BC5B389}" destId="{51F1D4E3-5E3F-4D17-B0A8-3E7CCB4A8E58}" srcOrd="0" destOrd="0" presId="urn:microsoft.com/office/officeart/2005/8/layout/vList2"/>
    <dgm:cxn modelId="{62B4D22D-B3D9-4B21-9F46-94C83D075190}" type="presOf" srcId="{084EF073-F4EA-479D-8BB7-117D5AE7A0FC}" destId="{A8288FF1-345F-4072-9A83-F9A03F4004FC}" srcOrd="0" destOrd="2" presId="urn:microsoft.com/office/officeart/2005/8/layout/vList2"/>
    <dgm:cxn modelId="{68224589-F4A2-4503-9FD6-D256C85E7722}" srcId="{3F373887-733B-4ABF-820B-6A339BC5B389}" destId="{8C3DCFFA-2662-4CA8-BFA4-5CD7008242A8}" srcOrd="0" destOrd="0" parTransId="{B925592E-D35E-48A9-9280-A74582913A5E}" sibTransId="{DC6F0E4D-C2B0-4BE9-BC62-B15069DDFC4E}"/>
    <dgm:cxn modelId="{33600672-5641-4A22-A12A-8DD7970A17B8}" srcId="{4D7EB0F1-C14F-460F-834C-996C1CD5F016}" destId="{ECDFD4FD-B2A8-492D-B6AA-1CE76EB3FE52}" srcOrd="1" destOrd="0" parTransId="{B89F4728-8DE7-4BDE-8B32-D451B07976B7}" sibTransId="{780B62E4-80BD-40D4-A223-3407F26E8A75}"/>
    <dgm:cxn modelId="{897A6043-4B5E-4584-B064-18C0E583E421}" type="presOf" srcId="{4B929EF7-D1B7-4382-8C45-87413A7095C7}" destId="{55361FCC-D681-4EC2-8708-70F354A713C5}" srcOrd="0" destOrd="1" presId="urn:microsoft.com/office/officeart/2005/8/layout/vList2"/>
    <dgm:cxn modelId="{928E99AD-20E0-4A0D-AFA0-218AF1B1EFA9}" srcId="{4D7EB0F1-C14F-460F-834C-996C1CD5F016}" destId="{7DB0C905-7165-4E89-A8A2-1E328145669B}" srcOrd="0" destOrd="0" parTransId="{B8A0C3D8-78F5-48D7-9347-22E6FF797BCC}" sibTransId="{945A75DD-FC79-4BB9-B961-2B49D86BDDF4}"/>
    <dgm:cxn modelId="{C120DA02-0E70-43C8-9E3A-C487FB98B871}" type="presOf" srcId="{8C3DCFFA-2662-4CA8-BFA4-5CD7008242A8}" destId="{55361FCC-D681-4EC2-8708-70F354A713C5}" srcOrd="0" destOrd="0" presId="urn:microsoft.com/office/officeart/2005/8/layout/vList2"/>
    <dgm:cxn modelId="{A6C31676-56BD-4221-98F3-41549C0B7EAB}" type="presOf" srcId="{ECDFD4FD-B2A8-492D-B6AA-1CE76EB3FE52}" destId="{9D4B2AA0-C9E2-47F6-AE0D-A03B3471D78C}" srcOrd="0" destOrd="0" presId="urn:microsoft.com/office/officeart/2005/8/layout/vList2"/>
    <dgm:cxn modelId="{0C5B1C4D-D7B3-4680-9B0F-8E048D66BBD0}" type="presParOf" srcId="{6E6E40AE-6C31-4DB1-A990-3699EE4BE6AF}" destId="{A1A9327B-A3A4-44E2-B58A-561FA71183FF}" srcOrd="0" destOrd="0" presId="urn:microsoft.com/office/officeart/2005/8/layout/vList2"/>
    <dgm:cxn modelId="{6C3EC22E-7F9C-4F64-9520-5A5568D869D2}" type="presParOf" srcId="{6E6E40AE-6C31-4DB1-A990-3699EE4BE6AF}" destId="{C6F56626-EE38-4C8B-8B06-85BFA64B228F}" srcOrd="1" destOrd="0" presId="urn:microsoft.com/office/officeart/2005/8/layout/vList2"/>
    <dgm:cxn modelId="{2864184F-39AC-4A01-A0EE-EAB429397B45}" type="presParOf" srcId="{6E6E40AE-6C31-4DB1-A990-3699EE4BE6AF}" destId="{9D4B2AA0-C9E2-47F6-AE0D-A03B3471D78C}" srcOrd="2" destOrd="0" presId="urn:microsoft.com/office/officeart/2005/8/layout/vList2"/>
    <dgm:cxn modelId="{A4F3297E-9B2F-4FE3-A1DD-4A180BB6942D}" type="presParOf" srcId="{6E6E40AE-6C31-4DB1-A990-3699EE4BE6AF}" destId="{A8288FF1-345F-4072-9A83-F9A03F4004FC}" srcOrd="3" destOrd="0" presId="urn:microsoft.com/office/officeart/2005/8/layout/vList2"/>
    <dgm:cxn modelId="{12ED47C1-670B-4844-9710-5C3B803FB5C5}" type="presParOf" srcId="{6E6E40AE-6C31-4DB1-A990-3699EE4BE6AF}" destId="{51F1D4E3-5E3F-4D17-B0A8-3E7CCB4A8E58}" srcOrd="4" destOrd="0" presId="urn:microsoft.com/office/officeart/2005/8/layout/vList2"/>
    <dgm:cxn modelId="{94C72BC4-9148-4E5B-A5D6-30C1B6A1AC51}" type="presParOf" srcId="{6E6E40AE-6C31-4DB1-A990-3699EE4BE6AF}" destId="{55361FCC-D681-4EC2-8708-70F354A713C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4B5609-72F9-4640-AA29-B0D5C45AB567}" type="doc">
      <dgm:prSet loTypeId="urn:microsoft.com/office/officeart/2005/8/layout/radial4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3C046BEA-0E41-4351-BE4B-2A1A0FE0241B}">
      <dgm:prSet phldrT="[Текст]" custT="1"/>
      <dgm:spPr/>
      <dgm:t>
        <a:bodyPr/>
        <a:lstStyle/>
        <a:p>
          <a:r>
            <a:rPr lang="uk-UA" sz="3200" b="1" noProof="0" dirty="0" smtClean="0">
              <a:latin typeface="Myriad Pro" panose="020B0503030403020204" pitchFamily="34" charset="0"/>
            </a:rPr>
            <a:t>30-40%</a:t>
          </a:r>
          <a:endParaRPr lang="uk-UA" sz="3200" b="1" noProof="0" dirty="0">
            <a:latin typeface="Myriad Pro" panose="020B0503030403020204" pitchFamily="34" charset="0"/>
          </a:endParaRPr>
        </a:p>
      </dgm:t>
    </dgm:pt>
    <dgm:pt modelId="{0E6B3B6F-ED4E-48B1-B7F8-D6A8239FCF94}" type="parTrans" cxnId="{3CEF598E-838B-41DB-A920-620A00DDA2C7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B07E8551-BDAA-47C2-BD5E-39AC15505178}" type="sibTrans" cxnId="{3CEF598E-838B-41DB-A920-620A00DDA2C7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48E05A58-8FDD-4BCE-BB02-0004890BC448}">
      <dgm:prSet phldrT="[Текст]"/>
      <dgm:spPr/>
      <dgm:t>
        <a:bodyPr/>
        <a:lstStyle/>
        <a:p>
          <a:r>
            <a:rPr lang="uk-UA" b="1" noProof="0" dirty="0" smtClean="0">
              <a:latin typeface="Myriad Pro" panose="020B0503030403020204" pitchFamily="34" charset="0"/>
            </a:rPr>
            <a:t>Фінансовий профіль суб’єкта</a:t>
          </a:r>
          <a:br>
            <a:rPr lang="uk-UA" b="1" noProof="0" dirty="0" smtClean="0">
              <a:latin typeface="Myriad Pro" panose="020B0503030403020204" pitchFamily="34" charset="0"/>
            </a:rPr>
          </a:br>
          <a:r>
            <a:rPr lang="uk-UA" b="1" noProof="0" dirty="0" smtClean="0">
              <a:latin typeface="Myriad Pro" panose="020B0503030403020204" pitchFamily="34" charset="0"/>
            </a:rPr>
            <a:t>50-60%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F7EFB375-AB69-4500-BC4D-4725303EA3BB}" type="parTrans" cxnId="{52B35B8F-78A5-4F8E-9535-D6C0527652F5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9F81B6DC-0CB4-4ECA-AFBD-E07DA1109AC8}" type="sibTrans" cxnId="{52B35B8F-78A5-4F8E-9535-D6C0527652F5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B12ADA51-1B7C-4D9B-AE16-5B77949A7927}">
      <dgm:prSet phldrT="[Текст]"/>
      <dgm:spPr/>
      <dgm:t>
        <a:bodyPr/>
        <a:lstStyle/>
        <a:p>
          <a:r>
            <a:rPr lang="uk-UA" b="1" noProof="0" dirty="0" smtClean="0">
              <a:latin typeface="Myriad Pro" panose="020B0503030403020204" pitchFamily="34" charset="0"/>
            </a:rPr>
            <a:t>Бізнес-профіль суб’єкта</a:t>
          </a:r>
          <a:br>
            <a:rPr lang="uk-UA" b="1" noProof="0" dirty="0" smtClean="0">
              <a:latin typeface="Myriad Pro" panose="020B0503030403020204" pitchFamily="34" charset="0"/>
            </a:rPr>
          </a:br>
          <a:r>
            <a:rPr lang="uk-UA" b="1" noProof="0" dirty="0" smtClean="0">
              <a:latin typeface="Myriad Pro" panose="020B0503030403020204" pitchFamily="34" charset="0"/>
            </a:rPr>
            <a:t>10-20%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7C79B406-F81F-4E67-AB68-FB053631678F}" type="parTrans" cxnId="{AA3E43AD-BD1F-4390-9244-D694EAF63662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413BAB7A-7203-47FA-A100-B2E8640526F4}" type="sibTrans" cxnId="{AA3E43AD-BD1F-4390-9244-D694EAF63662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69A9166A-F336-4137-BBAE-53F98E036A23}">
      <dgm:prSet phldrT="[Текст]"/>
      <dgm:spPr/>
      <dgm:t>
        <a:bodyPr/>
        <a:lstStyle/>
        <a:p>
          <a:r>
            <a:rPr lang="uk-UA" b="1" noProof="0" dirty="0" smtClean="0">
              <a:latin typeface="Myriad Pro" panose="020B0503030403020204" pitchFamily="34" charset="0"/>
            </a:rPr>
            <a:t>Ринкові ризики</a:t>
          </a:r>
          <a:br>
            <a:rPr lang="uk-UA" b="1" noProof="0" dirty="0" smtClean="0">
              <a:latin typeface="Myriad Pro" panose="020B0503030403020204" pitchFamily="34" charset="0"/>
            </a:rPr>
          </a:br>
          <a:r>
            <a:rPr lang="uk-UA" b="1" noProof="0" dirty="0" smtClean="0">
              <a:latin typeface="Myriad Pro" panose="020B0503030403020204" pitchFamily="34" charset="0"/>
            </a:rPr>
            <a:t>70-80</a:t>
          </a:r>
          <a:r>
            <a:rPr lang="ru-RU" b="1" noProof="0" dirty="0" smtClean="0">
              <a:latin typeface="Myriad Pro" panose="020B0503030403020204" pitchFamily="34" charset="0"/>
            </a:rPr>
            <a:t>%</a:t>
          </a:r>
          <a:endParaRPr lang="uk-UA" b="1" noProof="0" dirty="0">
            <a:latin typeface="Myriad Pro" panose="020B0503030403020204" pitchFamily="34" charset="0"/>
          </a:endParaRPr>
        </a:p>
      </dgm:t>
    </dgm:pt>
    <dgm:pt modelId="{FD193F05-46E9-4D24-B7BC-669EF8FF444F}" type="parTrans" cxnId="{04DC2879-DD96-4B4B-958B-F8EB388D5944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0F9FD624-B5CB-49B2-8979-B2B27E3F6D50}" type="sibTrans" cxnId="{04DC2879-DD96-4B4B-958B-F8EB388D5944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43D4E19A-14D6-4236-9152-8EC43B59AF5A}" type="pres">
      <dgm:prSet presAssocID="{9F4B5609-72F9-4640-AA29-B0D5C45AB56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A9C7675-2796-4113-B9CD-EB0928F94E5F}" type="pres">
      <dgm:prSet presAssocID="{3C046BEA-0E41-4351-BE4B-2A1A0FE0241B}" presName="centerShape" presStyleLbl="node0" presStyleIdx="0" presStyleCnt="1"/>
      <dgm:spPr/>
      <dgm:t>
        <a:bodyPr/>
        <a:lstStyle/>
        <a:p>
          <a:endParaRPr lang="uk-UA"/>
        </a:p>
      </dgm:t>
    </dgm:pt>
    <dgm:pt modelId="{B9C16394-9256-4ABF-A46B-158361BB4B3F}" type="pres">
      <dgm:prSet presAssocID="{F7EFB375-AB69-4500-BC4D-4725303EA3BB}" presName="parTrans" presStyleLbl="bgSibTrans2D1" presStyleIdx="0" presStyleCnt="3"/>
      <dgm:spPr/>
      <dgm:t>
        <a:bodyPr/>
        <a:lstStyle/>
        <a:p>
          <a:endParaRPr lang="uk-UA"/>
        </a:p>
      </dgm:t>
    </dgm:pt>
    <dgm:pt modelId="{B88EDC9D-77B1-4018-9907-1F1B361B83C6}" type="pres">
      <dgm:prSet presAssocID="{48E05A58-8FDD-4BCE-BB02-0004890BC44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BD0E18-9156-4FC9-B2C2-00AF7CA68C6D}" type="pres">
      <dgm:prSet presAssocID="{7C79B406-F81F-4E67-AB68-FB053631678F}" presName="parTrans" presStyleLbl="bgSibTrans2D1" presStyleIdx="1" presStyleCnt="3"/>
      <dgm:spPr/>
      <dgm:t>
        <a:bodyPr/>
        <a:lstStyle/>
        <a:p>
          <a:endParaRPr lang="uk-UA"/>
        </a:p>
      </dgm:t>
    </dgm:pt>
    <dgm:pt modelId="{5A5C5DB1-140F-4796-B556-25E4EB8D1A23}" type="pres">
      <dgm:prSet presAssocID="{B12ADA51-1B7C-4D9B-AE16-5B77949A792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CE853D3-C2C0-4513-8BF9-67FCB6DD8179}" type="pres">
      <dgm:prSet presAssocID="{FD193F05-46E9-4D24-B7BC-669EF8FF444F}" presName="parTrans" presStyleLbl="bgSibTrans2D1" presStyleIdx="2" presStyleCnt="3"/>
      <dgm:spPr/>
      <dgm:t>
        <a:bodyPr/>
        <a:lstStyle/>
        <a:p>
          <a:endParaRPr lang="uk-UA"/>
        </a:p>
      </dgm:t>
    </dgm:pt>
    <dgm:pt modelId="{DEB63DD3-FC4F-4E08-B9C6-F91E7AC2F87A}" type="pres">
      <dgm:prSet presAssocID="{69A9166A-F336-4137-BBAE-53F98E036A2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A3E43AD-BD1F-4390-9244-D694EAF63662}" srcId="{3C046BEA-0E41-4351-BE4B-2A1A0FE0241B}" destId="{B12ADA51-1B7C-4D9B-AE16-5B77949A7927}" srcOrd="1" destOrd="0" parTransId="{7C79B406-F81F-4E67-AB68-FB053631678F}" sibTransId="{413BAB7A-7203-47FA-A100-B2E8640526F4}"/>
    <dgm:cxn modelId="{52B35B8F-78A5-4F8E-9535-D6C0527652F5}" srcId="{3C046BEA-0E41-4351-BE4B-2A1A0FE0241B}" destId="{48E05A58-8FDD-4BCE-BB02-0004890BC448}" srcOrd="0" destOrd="0" parTransId="{F7EFB375-AB69-4500-BC4D-4725303EA3BB}" sibTransId="{9F81B6DC-0CB4-4ECA-AFBD-E07DA1109AC8}"/>
    <dgm:cxn modelId="{F2921C98-65D2-4EE7-B9FE-47D76269A709}" type="presOf" srcId="{7C79B406-F81F-4E67-AB68-FB053631678F}" destId="{18BD0E18-9156-4FC9-B2C2-00AF7CA68C6D}" srcOrd="0" destOrd="0" presId="urn:microsoft.com/office/officeart/2005/8/layout/radial4"/>
    <dgm:cxn modelId="{54CD9028-C3B2-4802-A610-E4AFC3E58350}" type="presOf" srcId="{B12ADA51-1B7C-4D9B-AE16-5B77949A7927}" destId="{5A5C5DB1-140F-4796-B556-25E4EB8D1A23}" srcOrd="0" destOrd="0" presId="urn:microsoft.com/office/officeart/2005/8/layout/radial4"/>
    <dgm:cxn modelId="{4C10E2D1-EA52-4EB9-83FC-C19ABC487BF6}" type="presOf" srcId="{3C046BEA-0E41-4351-BE4B-2A1A0FE0241B}" destId="{CA9C7675-2796-4113-B9CD-EB0928F94E5F}" srcOrd="0" destOrd="0" presId="urn:microsoft.com/office/officeart/2005/8/layout/radial4"/>
    <dgm:cxn modelId="{04DC2879-DD96-4B4B-958B-F8EB388D5944}" srcId="{3C046BEA-0E41-4351-BE4B-2A1A0FE0241B}" destId="{69A9166A-F336-4137-BBAE-53F98E036A23}" srcOrd="2" destOrd="0" parTransId="{FD193F05-46E9-4D24-B7BC-669EF8FF444F}" sibTransId="{0F9FD624-B5CB-49B2-8979-B2B27E3F6D50}"/>
    <dgm:cxn modelId="{23929C4C-057D-4607-8A17-8BF8CCBB4870}" type="presOf" srcId="{69A9166A-F336-4137-BBAE-53F98E036A23}" destId="{DEB63DD3-FC4F-4E08-B9C6-F91E7AC2F87A}" srcOrd="0" destOrd="0" presId="urn:microsoft.com/office/officeart/2005/8/layout/radial4"/>
    <dgm:cxn modelId="{5920B19B-1BCC-4E17-B5D6-5FC76CE6A254}" type="presOf" srcId="{48E05A58-8FDD-4BCE-BB02-0004890BC448}" destId="{B88EDC9D-77B1-4018-9907-1F1B361B83C6}" srcOrd="0" destOrd="0" presId="urn:microsoft.com/office/officeart/2005/8/layout/radial4"/>
    <dgm:cxn modelId="{F6127A31-3FAC-47BC-8DD2-04F0079927E8}" type="presOf" srcId="{FD193F05-46E9-4D24-B7BC-669EF8FF444F}" destId="{5CE853D3-C2C0-4513-8BF9-67FCB6DD8179}" srcOrd="0" destOrd="0" presId="urn:microsoft.com/office/officeart/2005/8/layout/radial4"/>
    <dgm:cxn modelId="{10216E45-DC7F-4B0A-9819-1B1583E05BE1}" type="presOf" srcId="{F7EFB375-AB69-4500-BC4D-4725303EA3BB}" destId="{B9C16394-9256-4ABF-A46B-158361BB4B3F}" srcOrd="0" destOrd="0" presId="urn:microsoft.com/office/officeart/2005/8/layout/radial4"/>
    <dgm:cxn modelId="{7E8FFD28-5C11-401A-AA28-4260476A8171}" type="presOf" srcId="{9F4B5609-72F9-4640-AA29-B0D5C45AB567}" destId="{43D4E19A-14D6-4236-9152-8EC43B59AF5A}" srcOrd="0" destOrd="0" presId="urn:microsoft.com/office/officeart/2005/8/layout/radial4"/>
    <dgm:cxn modelId="{3CEF598E-838B-41DB-A920-620A00DDA2C7}" srcId="{9F4B5609-72F9-4640-AA29-B0D5C45AB567}" destId="{3C046BEA-0E41-4351-BE4B-2A1A0FE0241B}" srcOrd="0" destOrd="0" parTransId="{0E6B3B6F-ED4E-48B1-B7F8-D6A8239FCF94}" sibTransId="{B07E8551-BDAA-47C2-BD5E-39AC15505178}"/>
    <dgm:cxn modelId="{D33988F4-E89B-4018-B125-18D35A917FE1}" type="presParOf" srcId="{43D4E19A-14D6-4236-9152-8EC43B59AF5A}" destId="{CA9C7675-2796-4113-B9CD-EB0928F94E5F}" srcOrd="0" destOrd="0" presId="urn:microsoft.com/office/officeart/2005/8/layout/radial4"/>
    <dgm:cxn modelId="{16D1F516-A598-4765-AB9F-0AB2E143ECBF}" type="presParOf" srcId="{43D4E19A-14D6-4236-9152-8EC43B59AF5A}" destId="{B9C16394-9256-4ABF-A46B-158361BB4B3F}" srcOrd="1" destOrd="0" presId="urn:microsoft.com/office/officeart/2005/8/layout/radial4"/>
    <dgm:cxn modelId="{246F9850-8222-45FD-8375-F36C3F64D182}" type="presParOf" srcId="{43D4E19A-14D6-4236-9152-8EC43B59AF5A}" destId="{B88EDC9D-77B1-4018-9907-1F1B361B83C6}" srcOrd="2" destOrd="0" presId="urn:microsoft.com/office/officeart/2005/8/layout/radial4"/>
    <dgm:cxn modelId="{C0F4AF16-71BC-413F-BA37-6FE2E726DB92}" type="presParOf" srcId="{43D4E19A-14D6-4236-9152-8EC43B59AF5A}" destId="{18BD0E18-9156-4FC9-B2C2-00AF7CA68C6D}" srcOrd="3" destOrd="0" presId="urn:microsoft.com/office/officeart/2005/8/layout/radial4"/>
    <dgm:cxn modelId="{86F51543-DDDB-495F-9CC1-B2B2DCFD8B36}" type="presParOf" srcId="{43D4E19A-14D6-4236-9152-8EC43B59AF5A}" destId="{5A5C5DB1-140F-4796-B556-25E4EB8D1A23}" srcOrd="4" destOrd="0" presId="urn:microsoft.com/office/officeart/2005/8/layout/radial4"/>
    <dgm:cxn modelId="{2556031E-8FB7-4FF4-B223-407E2376D627}" type="presParOf" srcId="{43D4E19A-14D6-4236-9152-8EC43B59AF5A}" destId="{5CE853D3-C2C0-4513-8BF9-67FCB6DD8179}" srcOrd="5" destOrd="0" presId="urn:microsoft.com/office/officeart/2005/8/layout/radial4"/>
    <dgm:cxn modelId="{CE647A70-4CCE-4FE4-9713-7847AAA33698}" type="presParOf" srcId="{43D4E19A-14D6-4236-9152-8EC43B59AF5A}" destId="{DEB63DD3-FC4F-4E08-B9C6-F91E7AC2F87A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670AA8-7714-4F1F-9CDC-FC13DE7E3B06}" type="doc">
      <dgm:prSet loTypeId="urn:microsoft.com/office/officeart/2005/8/layout/pyramid2" loCatId="pyramid" qsTypeId="urn:microsoft.com/office/officeart/2005/8/quickstyle/simple2" qsCatId="simple" csTypeId="urn:microsoft.com/office/officeart/2005/8/colors/colorful1" csCatId="colorful" phldr="1"/>
      <dgm:spPr/>
    </dgm:pt>
    <dgm:pt modelId="{2477EEC8-856A-483B-9D05-DF6022B1677B}">
      <dgm:prSet phldrT="[Текст]"/>
      <dgm:spPr/>
      <dgm:t>
        <a:bodyPr/>
        <a:lstStyle/>
        <a:p>
          <a:r>
            <a:rPr lang="uk-UA" b="1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Кредитні рейтинги (рейтингові звіти)</a:t>
          </a:r>
          <a:endParaRPr lang="uk-UA" b="1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A0DC3CBF-B40E-4EFB-9F19-C1FB74AE7277}" type="parTrans" cxnId="{3CB380CC-8263-4862-883C-7CE076323398}">
      <dgm:prSet/>
      <dgm:spPr/>
      <dgm:t>
        <a:bodyPr/>
        <a:lstStyle/>
        <a:p>
          <a:endParaRPr lang="uk-UA" b="1">
            <a:latin typeface="Myriad Pro" panose="020B0503030403020204" pitchFamily="34" charset="0"/>
          </a:endParaRPr>
        </a:p>
      </dgm:t>
    </dgm:pt>
    <dgm:pt modelId="{BE2CFD09-BEEB-4DFF-B383-17E4D75AF5B5}" type="sibTrans" cxnId="{3CB380CC-8263-4862-883C-7CE076323398}">
      <dgm:prSet/>
      <dgm:spPr/>
      <dgm:t>
        <a:bodyPr/>
        <a:lstStyle/>
        <a:p>
          <a:endParaRPr lang="uk-UA" b="1">
            <a:latin typeface="Myriad Pro" panose="020B0503030403020204" pitchFamily="34" charset="0"/>
          </a:endParaRPr>
        </a:p>
      </dgm:t>
    </dgm:pt>
    <dgm:pt modelId="{F3DCA4B2-E90E-4AB5-9169-A1E7C8BAC0DA}">
      <dgm:prSet phldrT="[Текст]"/>
      <dgm:spPr/>
      <dgm:t>
        <a:bodyPr/>
        <a:lstStyle/>
        <a:p>
          <a:r>
            <a:rPr lang="uk-UA" b="1" dirty="0" smtClean="0">
              <a:solidFill>
                <a:schemeClr val="tx2"/>
              </a:solidFill>
              <a:latin typeface="Myriad Pro" panose="020B0503030403020204" pitchFamily="34" charset="0"/>
            </a:rPr>
            <a:t>Аудит </a:t>
          </a:r>
          <a:br>
            <a:rPr lang="uk-UA" b="1" dirty="0" smtClean="0">
              <a:solidFill>
                <a:schemeClr val="tx2"/>
              </a:solidFill>
              <a:latin typeface="Myriad Pro" panose="020B0503030403020204" pitchFamily="34" charset="0"/>
            </a:rPr>
          </a:br>
          <a:r>
            <a:rPr lang="uk-UA" b="1" dirty="0" smtClean="0">
              <a:solidFill>
                <a:schemeClr val="tx2"/>
              </a:solidFill>
              <a:latin typeface="Myriad Pro" panose="020B0503030403020204" pitchFamily="34" charset="0"/>
            </a:rPr>
            <a:t>(аудиторські висновки)</a:t>
          </a:r>
          <a:endParaRPr lang="uk-UA" b="1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3E1EC35A-0199-467F-B593-B95CC85AF38B}" type="parTrans" cxnId="{F2A9257A-F56A-43CA-AFBA-09AD8539F296}">
      <dgm:prSet/>
      <dgm:spPr/>
      <dgm:t>
        <a:bodyPr/>
        <a:lstStyle/>
        <a:p>
          <a:endParaRPr lang="uk-UA" b="1">
            <a:latin typeface="Myriad Pro" panose="020B0503030403020204" pitchFamily="34" charset="0"/>
          </a:endParaRPr>
        </a:p>
      </dgm:t>
    </dgm:pt>
    <dgm:pt modelId="{8177831F-422D-4447-998C-C6D9042A49C5}" type="sibTrans" cxnId="{F2A9257A-F56A-43CA-AFBA-09AD8539F296}">
      <dgm:prSet/>
      <dgm:spPr/>
      <dgm:t>
        <a:bodyPr/>
        <a:lstStyle/>
        <a:p>
          <a:endParaRPr lang="uk-UA" b="1">
            <a:latin typeface="Myriad Pro" panose="020B0503030403020204" pitchFamily="34" charset="0"/>
          </a:endParaRPr>
        </a:p>
      </dgm:t>
    </dgm:pt>
    <dgm:pt modelId="{86124E5F-8D18-46CD-A488-9E3912420444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tx2"/>
              </a:solidFill>
              <a:latin typeface="Myriad Pro" panose="020B0503030403020204" pitchFamily="34" charset="0"/>
            </a:rPr>
            <a:t>Інсайдерська</a:t>
          </a:r>
          <a:r>
            <a:rPr lang="uk-UA" b="1" dirty="0" smtClean="0">
              <a:solidFill>
                <a:schemeClr val="tx2"/>
              </a:solidFill>
              <a:latin typeface="Myriad Pro" panose="020B0503030403020204" pitchFamily="34" charset="0"/>
            </a:rPr>
            <a:t> інформація</a:t>
          </a:r>
          <a:endParaRPr lang="uk-UA" b="1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ADEE6221-E443-4F66-9C87-713D390284D9}" type="parTrans" cxnId="{2B44ABC8-4723-4C55-8CE4-B2EA51D1A977}">
      <dgm:prSet/>
      <dgm:spPr/>
      <dgm:t>
        <a:bodyPr/>
        <a:lstStyle/>
        <a:p>
          <a:endParaRPr lang="uk-UA" b="1">
            <a:latin typeface="Myriad Pro" panose="020B0503030403020204" pitchFamily="34" charset="0"/>
          </a:endParaRPr>
        </a:p>
      </dgm:t>
    </dgm:pt>
    <dgm:pt modelId="{5F7D4A5B-6E89-42CD-BDAD-A6735EAA05D7}" type="sibTrans" cxnId="{2B44ABC8-4723-4C55-8CE4-B2EA51D1A977}">
      <dgm:prSet/>
      <dgm:spPr/>
      <dgm:t>
        <a:bodyPr/>
        <a:lstStyle/>
        <a:p>
          <a:endParaRPr lang="uk-UA" b="1">
            <a:latin typeface="Myriad Pro" panose="020B0503030403020204" pitchFamily="34" charset="0"/>
          </a:endParaRPr>
        </a:p>
      </dgm:t>
    </dgm:pt>
    <dgm:pt modelId="{40466C0E-C23A-45C7-8EA2-B41BF8D51C41}">
      <dgm:prSet phldrT="[Текст]"/>
      <dgm:spPr/>
      <dgm:t>
        <a:bodyPr/>
        <a:lstStyle/>
        <a:p>
          <a:r>
            <a:rPr lang="en-US" b="1" dirty="0" smtClean="0">
              <a:solidFill>
                <a:schemeClr val="tx2"/>
              </a:solidFill>
              <a:latin typeface="Myriad Pro" panose="020B0503030403020204" pitchFamily="34" charset="0"/>
            </a:rPr>
            <a:t>Due diligence</a:t>
          </a:r>
          <a:br>
            <a:rPr lang="en-US" b="1" dirty="0" smtClean="0">
              <a:solidFill>
                <a:schemeClr val="tx2"/>
              </a:solidFill>
              <a:latin typeface="Myriad Pro" panose="020B0503030403020204" pitchFamily="34" charset="0"/>
            </a:rPr>
          </a:br>
          <a:r>
            <a:rPr lang="en-US" b="1" dirty="0" smtClean="0">
              <a:solidFill>
                <a:schemeClr val="tx2"/>
              </a:solidFill>
              <a:latin typeface="Myriad Pro" panose="020B0503030403020204" pitchFamily="34" charset="0"/>
            </a:rPr>
            <a:t>(</a:t>
          </a:r>
          <a:r>
            <a:rPr lang="uk-UA" b="1" dirty="0" smtClean="0">
              <a:solidFill>
                <a:schemeClr val="tx2"/>
              </a:solidFill>
              <a:latin typeface="Myriad Pro" panose="020B0503030403020204" pitchFamily="34" charset="0"/>
            </a:rPr>
            <a:t>звіт)</a:t>
          </a:r>
          <a:endParaRPr lang="uk-UA" b="1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44340629-49BF-4276-822F-9B65DC897E67}" type="parTrans" cxnId="{4C63B262-6DC9-4904-B72B-063DD9291039}">
      <dgm:prSet/>
      <dgm:spPr/>
      <dgm:t>
        <a:bodyPr/>
        <a:lstStyle/>
        <a:p>
          <a:endParaRPr lang="uk-UA"/>
        </a:p>
      </dgm:t>
    </dgm:pt>
    <dgm:pt modelId="{CE27ED4E-F630-414C-A86A-4BED3F0D5E64}" type="sibTrans" cxnId="{4C63B262-6DC9-4904-B72B-063DD9291039}">
      <dgm:prSet/>
      <dgm:spPr/>
      <dgm:t>
        <a:bodyPr/>
        <a:lstStyle/>
        <a:p>
          <a:endParaRPr lang="uk-UA"/>
        </a:p>
      </dgm:t>
    </dgm:pt>
    <dgm:pt modelId="{11BE93EA-BF92-48AC-A9BC-559F5012030B}" type="pres">
      <dgm:prSet presAssocID="{13670AA8-7714-4F1F-9CDC-FC13DE7E3B06}" presName="compositeShape" presStyleCnt="0">
        <dgm:presLayoutVars>
          <dgm:dir/>
          <dgm:resizeHandles/>
        </dgm:presLayoutVars>
      </dgm:prSet>
      <dgm:spPr/>
    </dgm:pt>
    <dgm:pt modelId="{D24F460C-3150-40FA-B737-830741AF2B0F}" type="pres">
      <dgm:prSet presAssocID="{13670AA8-7714-4F1F-9CDC-FC13DE7E3B06}" presName="pyramid" presStyleLbl="node1" presStyleIdx="0" presStyleCnt="1"/>
      <dgm:spPr/>
    </dgm:pt>
    <dgm:pt modelId="{87D8D1BE-9051-478A-AAA0-1068EFB6E114}" type="pres">
      <dgm:prSet presAssocID="{13670AA8-7714-4F1F-9CDC-FC13DE7E3B06}" presName="theList" presStyleCnt="0"/>
      <dgm:spPr/>
    </dgm:pt>
    <dgm:pt modelId="{1CA04F4A-0566-4DF8-9039-4CDC647412ED}" type="pres">
      <dgm:prSet presAssocID="{2477EEC8-856A-483B-9D05-DF6022B1677B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061624-10C9-4006-9C77-578A3ACCBA81}" type="pres">
      <dgm:prSet presAssocID="{2477EEC8-856A-483B-9D05-DF6022B1677B}" presName="aSpace" presStyleCnt="0"/>
      <dgm:spPr/>
    </dgm:pt>
    <dgm:pt modelId="{91A05CBE-40AC-4D29-96F9-4041669E0C2E}" type="pres">
      <dgm:prSet presAssocID="{F3DCA4B2-E90E-4AB5-9169-A1E7C8BAC0DA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EEAB15-FCA3-4BB0-AB46-5F4D18C50161}" type="pres">
      <dgm:prSet presAssocID="{F3DCA4B2-E90E-4AB5-9169-A1E7C8BAC0DA}" presName="aSpace" presStyleCnt="0"/>
      <dgm:spPr/>
    </dgm:pt>
    <dgm:pt modelId="{F122097B-7DC2-42FF-90B1-072650E55AB2}" type="pres">
      <dgm:prSet presAssocID="{40466C0E-C23A-45C7-8EA2-B41BF8D51C41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97F6BC-A764-42DA-878A-2F7A519EC035}" type="pres">
      <dgm:prSet presAssocID="{40466C0E-C23A-45C7-8EA2-B41BF8D51C41}" presName="aSpace" presStyleCnt="0"/>
      <dgm:spPr/>
    </dgm:pt>
    <dgm:pt modelId="{0BE0784D-F8AB-4E35-AD6C-F6EF288B000D}" type="pres">
      <dgm:prSet presAssocID="{86124E5F-8D18-46CD-A488-9E3912420444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970340-79AE-4543-B779-05C76AF68837}" type="pres">
      <dgm:prSet presAssocID="{86124E5F-8D18-46CD-A488-9E3912420444}" presName="aSpace" presStyleCnt="0"/>
      <dgm:spPr/>
    </dgm:pt>
  </dgm:ptLst>
  <dgm:cxnLst>
    <dgm:cxn modelId="{90C7D911-469E-4D25-8344-A8B119494C39}" type="presOf" srcId="{13670AA8-7714-4F1F-9CDC-FC13DE7E3B06}" destId="{11BE93EA-BF92-48AC-A9BC-559F5012030B}" srcOrd="0" destOrd="0" presId="urn:microsoft.com/office/officeart/2005/8/layout/pyramid2"/>
    <dgm:cxn modelId="{B41134B5-1966-40A4-A5EC-33B71A3AB566}" type="presOf" srcId="{F3DCA4B2-E90E-4AB5-9169-A1E7C8BAC0DA}" destId="{91A05CBE-40AC-4D29-96F9-4041669E0C2E}" srcOrd="0" destOrd="0" presId="urn:microsoft.com/office/officeart/2005/8/layout/pyramid2"/>
    <dgm:cxn modelId="{C03CF8E5-E90F-4175-B3B4-B592CD64503B}" type="presOf" srcId="{86124E5F-8D18-46CD-A488-9E3912420444}" destId="{0BE0784D-F8AB-4E35-AD6C-F6EF288B000D}" srcOrd="0" destOrd="0" presId="urn:microsoft.com/office/officeart/2005/8/layout/pyramid2"/>
    <dgm:cxn modelId="{B399A8E7-FF56-43D3-8EC3-4EFCABC31065}" type="presOf" srcId="{40466C0E-C23A-45C7-8EA2-B41BF8D51C41}" destId="{F122097B-7DC2-42FF-90B1-072650E55AB2}" srcOrd="0" destOrd="0" presId="urn:microsoft.com/office/officeart/2005/8/layout/pyramid2"/>
    <dgm:cxn modelId="{F2A9257A-F56A-43CA-AFBA-09AD8539F296}" srcId="{13670AA8-7714-4F1F-9CDC-FC13DE7E3B06}" destId="{F3DCA4B2-E90E-4AB5-9169-A1E7C8BAC0DA}" srcOrd="1" destOrd="0" parTransId="{3E1EC35A-0199-467F-B593-B95CC85AF38B}" sibTransId="{8177831F-422D-4447-998C-C6D9042A49C5}"/>
    <dgm:cxn modelId="{A393B2CA-A04C-4AC7-8D8F-894A4C9670F4}" type="presOf" srcId="{2477EEC8-856A-483B-9D05-DF6022B1677B}" destId="{1CA04F4A-0566-4DF8-9039-4CDC647412ED}" srcOrd="0" destOrd="0" presId="urn:microsoft.com/office/officeart/2005/8/layout/pyramid2"/>
    <dgm:cxn modelId="{4C63B262-6DC9-4904-B72B-063DD9291039}" srcId="{13670AA8-7714-4F1F-9CDC-FC13DE7E3B06}" destId="{40466C0E-C23A-45C7-8EA2-B41BF8D51C41}" srcOrd="2" destOrd="0" parTransId="{44340629-49BF-4276-822F-9B65DC897E67}" sibTransId="{CE27ED4E-F630-414C-A86A-4BED3F0D5E64}"/>
    <dgm:cxn modelId="{3CB380CC-8263-4862-883C-7CE076323398}" srcId="{13670AA8-7714-4F1F-9CDC-FC13DE7E3B06}" destId="{2477EEC8-856A-483B-9D05-DF6022B1677B}" srcOrd="0" destOrd="0" parTransId="{A0DC3CBF-B40E-4EFB-9F19-C1FB74AE7277}" sibTransId="{BE2CFD09-BEEB-4DFF-B383-17E4D75AF5B5}"/>
    <dgm:cxn modelId="{2B44ABC8-4723-4C55-8CE4-B2EA51D1A977}" srcId="{13670AA8-7714-4F1F-9CDC-FC13DE7E3B06}" destId="{86124E5F-8D18-46CD-A488-9E3912420444}" srcOrd="3" destOrd="0" parTransId="{ADEE6221-E443-4F66-9C87-713D390284D9}" sibTransId="{5F7D4A5B-6E89-42CD-BDAD-A6735EAA05D7}"/>
    <dgm:cxn modelId="{4BD2E5A6-3C8C-4815-A964-E759139ED485}" type="presParOf" srcId="{11BE93EA-BF92-48AC-A9BC-559F5012030B}" destId="{D24F460C-3150-40FA-B737-830741AF2B0F}" srcOrd="0" destOrd="0" presId="urn:microsoft.com/office/officeart/2005/8/layout/pyramid2"/>
    <dgm:cxn modelId="{FB02D7F4-B3E9-419A-BF65-DF703597EE9E}" type="presParOf" srcId="{11BE93EA-BF92-48AC-A9BC-559F5012030B}" destId="{87D8D1BE-9051-478A-AAA0-1068EFB6E114}" srcOrd="1" destOrd="0" presId="urn:microsoft.com/office/officeart/2005/8/layout/pyramid2"/>
    <dgm:cxn modelId="{F1EB5082-67FC-489E-B6D1-001F93D5E107}" type="presParOf" srcId="{87D8D1BE-9051-478A-AAA0-1068EFB6E114}" destId="{1CA04F4A-0566-4DF8-9039-4CDC647412ED}" srcOrd="0" destOrd="0" presId="urn:microsoft.com/office/officeart/2005/8/layout/pyramid2"/>
    <dgm:cxn modelId="{D9336AAD-D094-4543-840C-2ABB4552CF94}" type="presParOf" srcId="{87D8D1BE-9051-478A-AAA0-1068EFB6E114}" destId="{47061624-10C9-4006-9C77-578A3ACCBA81}" srcOrd="1" destOrd="0" presId="urn:microsoft.com/office/officeart/2005/8/layout/pyramid2"/>
    <dgm:cxn modelId="{D3EE1B82-536D-4423-B559-37834C76F7CF}" type="presParOf" srcId="{87D8D1BE-9051-478A-AAA0-1068EFB6E114}" destId="{91A05CBE-40AC-4D29-96F9-4041669E0C2E}" srcOrd="2" destOrd="0" presId="urn:microsoft.com/office/officeart/2005/8/layout/pyramid2"/>
    <dgm:cxn modelId="{9BE68712-0A7F-4887-B0CD-986E8CFA982D}" type="presParOf" srcId="{87D8D1BE-9051-478A-AAA0-1068EFB6E114}" destId="{75EEAB15-FCA3-4BB0-AB46-5F4D18C50161}" srcOrd="3" destOrd="0" presId="urn:microsoft.com/office/officeart/2005/8/layout/pyramid2"/>
    <dgm:cxn modelId="{B4C70EE8-9053-4A8B-B1BD-EEA8530D7FF2}" type="presParOf" srcId="{87D8D1BE-9051-478A-AAA0-1068EFB6E114}" destId="{F122097B-7DC2-42FF-90B1-072650E55AB2}" srcOrd="4" destOrd="0" presId="urn:microsoft.com/office/officeart/2005/8/layout/pyramid2"/>
    <dgm:cxn modelId="{4807C814-A8B8-4600-A1C8-012776CFCD69}" type="presParOf" srcId="{87D8D1BE-9051-478A-AAA0-1068EFB6E114}" destId="{AB97F6BC-A764-42DA-878A-2F7A519EC035}" srcOrd="5" destOrd="0" presId="urn:microsoft.com/office/officeart/2005/8/layout/pyramid2"/>
    <dgm:cxn modelId="{A3D4A488-4F7C-40DA-8B4C-AC4AAB73E681}" type="presParOf" srcId="{87D8D1BE-9051-478A-AAA0-1068EFB6E114}" destId="{0BE0784D-F8AB-4E35-AD6C-F6EF288B000D}" srcOrd="6" destOrd="0" presId="urn:microsoft.com/office/officeart/2005/8/layout/pyramid2"/>
    <dgm:cxn modelId="{3C498ABA-7B0B-4AC1-AA8A-3E931B63D4E1}" type="presParOf" srcId="{87D8D1BE-9051-478A-AAA0-1068EFB6E114}" destId="{CE970340-79AE-4543-B779-05C76AF6883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D005F2-BD5C-42B7-92EE-E606F1868885}" type="doc">
      <dgm:prSet loTypeId="urn:microsoft.com/office/officeart/2005/8/layout/h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D96304B-06E8-4DE8-AC7F-AA9652463280}">
      <dgm:prSet phldrT="[Текст]"/>
      <dgm:spPr/>
      <dgm:t>
        <a:bodyPr/>
        <a:lstStyle/>
        <a:p>
          <a:r>
            <a:rPr lang="uk-UA" b="1" dirty="0" smtClean="0">
              <a:latin typeface="Myriad Pro" panose="020B0503030403020204" pitchFamily="34" charset="0"/>
            </a:rPr>
            <a:t>Проблеми</a:t>
          </a:r>
          <a:endParaRPr lang="uk-UA" b="1" dirty="0">
            <a:latin typeface="Myriad Pro" panose="020B0503030403020204" pitchFamily="34" charset="0"/>
          </a:endParaRPr>
        </a:p>
      </dgm:t>
    </dgm:pt>
    <dgm:pt modelId="{DA323F08-3D58-420F-9E85-26D6456DB221}" type="parTrans" cxnId="{B8C46113-7E3C-4F21-8408-0686AA4DEBE0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A2396FED-84C0-4DE2-B700-CB9E35246AAB}" type="sibTrans" cxnId="{B8C46113-7E3C-4F21-8408-0686AA4DEBE0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2D8F64D6-C347-4EDF-AFAD-8808B47D3280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Відсутність якісних загальнодоступних джерел інформації</a:t>
          </a:r>
          <a:endParaRPr lang="uk-UA" b="0" dirty="0">
            <a:latin typeface="Myriad Pro" panose="020B0503030403020204" pitchFamily="34" charset="0"/>
          </a:endParaRPr>
        </a:p>
      </dgm:t>
    </dgm:pt>
    <dgm:pt modelId="{862B87E2-91D3-450C-83AA-9965DC6571A8}" type="parTrans" cxnId="{B99837D5-96A0-4A7C-B13D-FDF76212AA1E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B42E98D6-8299-4327-99BD-DABAB2202639}" type="sibTrans" cxnId="{B99837D5-96A0-4A7C-B13D-FDF76212AA1E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6BF64FF7-3E36-4DCE-91E7-92364C6CADA4}">
      <dgm:prSet phldrT="[Текст]"/>
      <dgm:spPr/>
      <dgm:t>
        <a:bodyPr/>
        <a:lstStyle/>
        <a:p>
          <a:r>
            <a:rPr lang="uk-UA" b="1" dirty="0" smtClean="0">
              <a:latin typeface="Myriad Pro" panose="020B0503030403020204" pitchFamily="34" charset="0"/>
            </a:rPr>
            <a:t>Шляхи вирішення</a:t>
          </a:r>
          <a:endParaRPr lang="uk-UA" b="1" dirty="0">
            <a:latin typeface="Myriad Pro" panose="020B0503030403020204" pitchFamily="34" charset="0"/>
          </a:endParaRPr>
        </a:p>
      </dgm:t>
    </dgm:pt>
    <dgm:pt modelId="{3FA08572-895B-433F-97E1-519059BF3A40}" type="parTrans" cxnId="{DA999288-A285-4474-8F84-8FDB2AD479F4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F17541B9-B68D-43F2-B8EA-FFCC7080225F}" type="sibTrans" cxnId="{DA999288-A285-4474-8F84-8FDB2AD479F4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BC69E123-AAEB-4DD4-A83B-B785FB90FBD3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Підвищення регуляторних вимог до розкриття інформації</a:t>
          </a:r>
          <a:endParaRPr lang="uk-UA" b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AAA6BED0-3E02-4F02-A966-5FCCC404C28B}" type="parTrans" cxnId="{8801A3F8-52AC-4413-BED8-2665CFAB9D00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4A82431D-FD0E-4B48-AB15-1E9A2752834B}" type="sibTrans" cxnId="{8801A3F8-52AC-4413-BED8-2665CFAB9D00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52944A65-3F31-4B23-AC50-2A2C8F68CF58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Формальний підхід емітентів до розкриття інформації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1171E802-57FC-4740-AB23-1708A0E970E3}" type="parTrans" cxnId="{5A25566F-8C41-45EF-BB57-60AF748DC079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2298FC0B-2646-4832-B8E3-562643C83DCE}" type="sibTrans" cxnId="{5A25566F-8C41-45EF-BB57-60AF748DC079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660B8E82-EE63-4501-949B-C91DBA80E7A6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Низька зацікавленість емітентів в повному і якісному розкритті інформації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08C765D0-7C6F-451A-936C-5AC42C2A2CF3}" type="parTrans" cxnId="{B7DA35EA-D9B9-4E18-9263-A060FDF62D0D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C22738FC-3E13-4BA8-9019-524F19645FC1}" type="sibTrans" cxnId="{B7DA35EA-D9B9-4E18-9263-A060FDF62D0D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49B56BC2-938D-42BE-8725-B6F06FDAEAF0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Власні ініціативи емітентів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429E8ECD-86CC-4D64-B414-84F1B6DDE1A2}" type="parTrans" cxnId="{80F10F3E-DD25-432C-A2C6-C31EA80395E5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F5566D3B-BE4E-4535-97A9-B97F9DB07122}" type="sibTrans" cxnId="{80F10F3E-DD25-432C-A2C6-C31EA80395E5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226F953E-17BB-478F-8A47-775C12B4D124}">
      <dgm:prSet phldrT="[Текст]"/>
      <dgm:spPr/>
      <dgm:t>
        <a:bodyPr/>
        <a:lstStyle/>
        <a:p>
          <a:r>
            <a:rPr lang="uk-UA" b="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Впровадження кращих </a:t>
          </a:r>
          <a:r>
            <a:rPr lang="uk-UA" b="0" noProof="0" smtClean="0">
              <a:solidFill>
                <a:schemeClr val="tx2"/>
              </a:solidFill>
              <a:latin typeface="Myriad Pro" panose="020B0503030403020204" pitchFamily="34" charset="0"/>
            </a:rPr>
            <a:t>практик </a:t>
          </a:r>
          <a:r>
            <a:rPr lang="en-US" b="0" noProof="0" smtClean="0">
              <a:solidFill>
                <a:schemeClr val="tx2"/>
              </a:solidFill>
              <a:latin typeface="Myriad Pro" panose="020B0503030403020204" pitchFamily="34" charset="0"/>
            </a:rPr>
            <a:t>IR</a:t>
          </a:r>
          <a:r>
            <a:rPr lang="uk-UA" b="0" noProof="0" smtClean="0">
              <a:solidFill>
                <a:schemeClr val="tx2"/>
              </a:solidFill>
              <a:latin typeface="Myriad Pro" panose="020B0503030403020204" pitchFamily="34" charset="0"/>
            </a:rPr>
            <a:t> </a:t>
          </a:r>
          <a:endParaRPr lang="uk-UA" b="0" noProof="0" dirty="0">
            <a:solidFill>
              <a:schemeClr val="tx2"/>
            </a:solidFill>
            <a:latin typeface="Myriad Pro" panose="020B0503030403020204" pitchFamily="34" charset="0"/>
          </a:endParaRPr>
        </a:p>
      </dgm:t>
    </dgm:pt>
    <dgm:pt modelId="{1ADFF705-E9F8-482E-9259-94BBC456C543}" type="parTrans" cxnId="{1B15B86D-D20A-416F-9EBC-B0892D88DB1F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C2F4D13C-7C29-418A-807E-4D7CFFFC0438}" type="sibTrans" cxnId="{1B15B86D-D20A-416F-9EBC-B0892D88DB1F}">
      <dgm:prSet/>
      <dgm:spPr/>
      <dgm:t>
        <a:bodyPr/>
        <a:lstStyle/>
        <a:p>
          <a:endParaRPr lang="uk-UA">
            <a:latin typeface="Myriad Pro" panose="020B0503030403020204" pitchFamily="34" charset="0"/>
          </a:endParaRPr>
        </a:p>
      </dgm:t>
    </dgm:pt>
    <dgm:pt modelId="{78FF9261-D4D4-4F70-B387-EEA63520254C}" type="pres">
      <dgm:prSet presAssocID="{9FD005F2-BD5C-42B7-92EE-E606F18688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E61BCCD-B6CA-4BF8-BF4E-1A9FEFF57788}" type="pres">
      <dgm:prSet presAssocID="{5D96304B-06E8-4DE8-AC7F-AA9652463280}" presName="composite" presStyleCnt="0"/>
      <dgm:spPr/>
    </dgm:pt>
    <dgm:pt modelId="{A1C401DC-A8E3-4DD1-9C65-AA5D2725509F}" type="pres">
      <dgm:prSet presAssocID="{5D96304B-06E8-4DE8-AC7F-AA965246328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FFE5AA0-1C24-42CA-A2F6-A96FA91EDDF8}" type="pres">
      <dgm:prSet presAssocID="{5D96304B-06E8-4DE8-AC7F-AA965246328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FCCD073-BFCE-44B6-B035-BF7BDB2FF773}" type="pres">
      <dgm:prSet presAssocID="{A2396FED-84C0-4DE2-B700-CB9E35246AAB}" presName="space" presStyleCnt="0"/>
      <dgm:spPr/>
    </dgm:pt>
    <dgm:pt modelId="{C461EEA7-A93C-477E-A622-B5036C40D535}" type="pres">
      <dgm:prSet presAssocID="{6BF64FF7-3E36-4DCE-91E7-92364C6CADA4}" presName="composite" presStyleCnt="0"/>
      <dgm:spPr/>
    </dgm:pt>
    <dgm:pt modelId="{493CDC84-1DAC-42B6-9EC8-14327FAD8C99}" type="pres">
      <dgm:prSet presAssocID="{6BF64FF7-3E36-4DCE-91E7-92364C6CADA4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643737E-B2BB-4422-B591-86BC35B2C4F3}" type="pres">
      <dgm:prSet presAssocID="{6BF64FF7-3E36-4DCE-91E7-92364C6CADA4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A999288-A285-4474-8F84-8FDB2AD479F4}" srcId="{9FD005F2-BD5C-42B7-92EE-E606F1868885}" destId="{6BF64FF7-3E36-4DCE-91E7-92364C6CADA4}" srcOrd="1" destOrd="0" parTransId="{3FA08572-895B-433F-97E1-519059BF3A40}" sibTransId="{F17541B9-B68D-43F2-B8EA-FFCC7080225F}"/>
    <dgm:cxn modelId="{7B91C5C8-6755-4FA2-8E52-EA254498B68A}" type="presOf" srcId="{226F953E-17BB-478F-8A47-775C12B4D124}" destId="{F643737E-B2BB-4422-B591-86BC35B2C4F3}" srcOrd="0" destOrd="2" presId="urn:microsoft.com/office/officeart/2005/8/layout/hList1"/>
    <dgm:cxn modelId="{6EB54290-A7C7-4FCC-8F52-E517E7682428}" type="presOf" srcId="{BC69E123-AAEB-4DD4-A83B-B785FB90FBD3}" destId="{F643737E-B2BB-4422-B591-86BC35B2C4F3}" srcOrd="0" destOrd="0" presId="urn:microsoft.com/office/officeart/2005/8/layout/hList1"/>
    <dgm:cxn modelId="{5A25566F-8C41-45EF-BB57-60AF748DC079}" srcId="{5D96304B-06E8-4DE8-AC7F-AA9652463280}" destId="{52944A65-3F31-4B23-AC50-2A2C8F68CF58}" srcOrd="1" destOrd="0" parTransId="{1171E802-57FC-4740-AB23-1708A0E970E3}" sibTransId="{2298FC0B-2646-4832-B8E3-562643C83DCE}"/>
    <dgm:cxn modelId="{2033AFA7-4DD3-4F6A-8E52-D677B16FBE91}" type="presOf" srcId="{2D8F64D6-C347-4EDF-AFAD-8808B47D3280}" destId="{BFFE5AA0-1C24-42CA-A2F6-A96FA91EDDF8}" srcOrd="0" destOrd="0" presId="urn:microsoft.com/office/officeart/2005/8/layout/hList1"/>
    <dgm:cxn modelId="{9A6E6058-3881-4603-A222-8999328FE382}" type="presOf" srcId="{52944A65-3F31-4B23-AC50-2A2C8F68CF58}" destId="{BFFE5AA0-1C24-42CA-A2F6-A96FA91EDDF8}" srcOrd="0" destOrd="1" presId="urn:microsoft.com/office/officeart/2005/8/layout/hList1"/>
    <dgm:cxn modelId="{80F10F3E-DD25-432C-A2C6-C31EA80395E5}" srcId="{6BF64FF7-3E36-4DCE-91E7-92364C6CADA4}" destId="{49B56BC2-938D-42BE-8725-B6F06FDAEAF0}" srcOrd="1" destOrd="0" parTransId="{429E8ECD-86CC-4D64-B414-84F1B6DDE1A2}" sibTransId="{F5566D3B-BE4E-4535-97A9-B97F9DB07122}"/>
    <dgm:cxn modelId="{B0D1723B-5B68-4611-B7DA-07B4CDD26150}" type="presOf" srcId="{6BF64FF7-3E36-4DCE-91E7-92364C6CADA4}" destId="{493CDC84-1DAC-42B6-9EC8-14327FAD8C99}" srcOrd="0" destOrd="0" presId="urn:microsoft.com/office/officeart/2005/8/layout/hList1"/>
    <dgm:cxn modelId="{B99837D5-96A0-4A7C-B13D-FDF76212AA1E}" srcId="{5D96304B-06E8-4DE8-AC7F-AA9652463280}" destId="{2D8F64D6-C347-4EDF-AFAD-8808B47D3280}" srcOrd="0" destOrd="0" parTransId="{862B87E2-91D3-450C-83AA-9965DC6571A8}" sibTransId="{B42E98D6-8299-4327-99BD-DABAB2202639}"/>
    <dgm:cxn modelId="{F6DDA43C-DB16-4E66-B62D-85E5ABE513BA}" type="presOf" srcId="{49B56BC2-938D-42BE-8725-B6F06FDAEAF0}" destId="{F643737E-B2BB-4422-B591-86BC35B2C4F3}" srcOrd="0" destOrd="1" presId="urn:microsoft.com/office/officeart/2005/8/layout/hList1"/>
    <dgm:cxn modelId="{B7DA35EA-D9B9-4E18-9263-A060FDF62D0D}" srcId="{5D96304B-06E8-4DE8-AC7F-AA9652463280}" destId="{660B8E82-EE63-4501-949B-C91DBA80E7A6}" srcOrd="2" destOrd="0" parTransId="{08C765D0-7C6F-451A-936C-5AC42C2A2CF3}" sibTransId="{C22738FC-3E13-4BA8-9019-524F19645FC1}"/>
    <dgm:cxn modelId="{1B15B86D-D20A-416F-9EBC-B0892D88DB1F}" srcId="{6BF64FF7-3E36-4DCE-91E7-92364C6CADA4}" destId="{226F953E-17BB-478F-8A47-775C12B4D124}" srcOrd="2" destOrd="0" parTransId="{1ADFF705-E9F8-482E-9259-94BBC456C543}" sibTransId="{C2F4D13C-7C29-418A-807E-4D7CFFFC0438}"/>
    <dgm:cxn modelId="{B8C46113-7E3C-4F21-8408-0686AA4DEBE0}" srcId="{9FD005F2-BD5C-42B7-92EE-E606F1868885}" destId="{5D96304B-06E8-4DE8-AC7F-AA9652463280}" srcOrd="0" destOrd="0" parTransId="{DA323F08-3D58-420F-9E85-26D6456DB221}" sibTransId="{A2396FED-84C0-4DE2-B700-CB9E35246AAB}"/>
    <dgm:cxn modelId="{72CC2407-E403-4827-BD37-F0C3DB68DE03}" type="presOf" srcId="{660B8E82-EE63-4501-949B-C91DBA80E7A6}" destId="{BFFE5AA0-1C24-42CA-A2F6-A96FA91EDDF8}" srcOrd="0" destOrd="2" presId="urn:microsoft.com/office/officeart/2005/8/layout/hList1"/>
    <dgm:cxn modelId="{9846F0E1-B1B8-4DD8-A768-8B20E80B808B}" type="presOf" srcId="{9FD005F2-BD5C-42B7-92EE-E606F1868885}" destId="{78FF9261-D4D4-4F70-B387-EEA63520254C}" srcOrd="0" destOrd="0" presId="urn:microsoft.com/office/officeart/2005/8/layout/hList1"/>
    <dgm:cxn modelId="{4C7EA5F6-C015-4F98-95AF-B5D603B04676}" type="presOf" srcId="{5D96304B-06E8-4DE8-AC7F-AA9652463280}" destId="{A1C401DC-A8E3-4DD1-9C65-AA5D2725509F}" srcOrd="0" destOrd="0" presId="urn:microsoft.com/office/officeart/2005/8/layout/hList1"/>
    <dgm:cxn modelId="{8801A3F8-52AC-4413-BED8-2665CFAB9D00}" srcId="{6BF64FF7-3E36-4DCE-91E7-92364C6CADA4}" destId="{BC69E123-AAEB-4DD4-A83B-B785FB90FBD3}" srcOrd="0" destOrd="0" parTransId="{AAA6BED0-3E02-4F02-A966-5FCCC404C28B}" sibTransId="{4A82431D-FD0E-4B48-AB15-1E9A2752834B}"/>
    <dgm:cxn modelId="{DA216CB4-A143-4A8C-A07D-A7F8003923EA}" type="presParOf" srcId="{78FF9261-D4D4-4F70-B387-EEA63520254C}" destId="{EE61BCCD-B6CA-4BF8-BF4E-1A9FEFF57788}" srcOrd="0" destOrd="0" presId="urn:microsoft.com/office/officeart/2005/8/layout/hList1"/>
    <dgm:cxn modelId="{0BE17CFD-F460-41E8-A28C-B11920310459}" type="presParOf" srcId="{EE61BCCD-B6CA-4BF8-BF4E-1A9FEFF57788}" destId="{A1C401DC-A8E3-4DD1-9C65-AA5D2725509F}" srcOrd="0" destOrd="0" presId="urn:microsoft.com/office/officeart/2005/8/layout/hList1"/>
    <dgm:cxn modelId="{C1285D7D-11B4-468C-9D98-A73E04355E71}" type="presParOf" srcId="{EE61BCCD-B6CA-4BF8-BF4E-1A9FEFF57788}" destId="{BFFE5AA0-1C24-42CA-A2F6-A96FA91EDDF8}" srcOrd="1" destOrd="0" presId="urn:microsoft.com/office/officeart/2005/8/layout/hList1"/>
    <dgm:cxn modelId="{ECA78613-DA2E-43C1-84D5-E5164952EE31}" type="presParOf" srcId="{78FF9261-D4D4-4F70-B387-EEA63520254C}" destId="{AFCCD073-BFCE-44B6-B035-BF7BDB2FF773}" srcOrd="1" destOrd="0" presId="urn:microsoft.com/office/officeart/2005/8/layout/hList1"/>
    <dgm:cxn modelId="{11AC1E9E-FA60-4289-BD40-029E21DAFBAF}" type="presParOf" srcId="{78FF9261-D4D4-4F70-B387-EEA63520254C}" destId="{C461EEA7-A93C-477E-A622-B5036C40D535}" srcOrd="2" destOrd="0" presId="urn:microsoft.com/office/officeart/2005/8/layout/hList1"/>
    <dgm:cxn modelId="{9D1A5430-C9EB-44CE-8BF1-600D62DFF0A9}" type="presParOf" srcId="{C461EEA7-A93C-477E-A622-B5036C40D535}" destId="{493CDC84-1DAC-42B6-9EC8-14327FAD8C99}" srcOrd="0" destOrd="0" presId="urn:microsoft.com/office/officeart/2005/8/layout/hList1"/>
    <dgm:cxn modelId="{BACEED5D-84CF-40FF-84B7-20E74F20523E}" type="presParOf" srcId="{C461EEA7-A93C-477E-A622-B5036C40D535}" destId="{F643737E-B2BB-4422-B591-86BC35B2C4F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9327B-A3A4-44E2-B58A-561FA71183FF}">
      <dsp:nvSpPr>
        <dsp:cNvPr id="0" name=""/>
        <dsp:cNvSpPr/>
      </dsp:nvSpPr>
      <dsp:spPr>
        <a:xfrm>
          <a:off x="0" y="70589"/>
          <a:ext cx="7920880" cy="5651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noProof="0" dirty="0" smtClean="0">
              <a:latin typeface="Myriad Pro" panose="020B0503030403020204" pitchFamily="34" charset="0"/>
            </a:rPr>
            <a:t>Офіційні ресурси розкриття інформації</a:t>
          </a:r>
          <a:endParaRPr lang="uk-UA" sz="2300" b="1" kern="1200" noProof="0" dirty="0">
            <a:latin typeface="Myriad Pro" panose="020B0503030403020204" pitchFamily="34" charset="0"/>
          </a:endParaRPr>
        </a:p>
      </dsp:txBody>
      <dsp:txXfrm>
        <a:off x="27586" y="98175"/>
        <a:ext cx="7865708" cy="509938"/>
      </dsp:txXfrm>
    </dsp:sp>
    <dsp:sp modelId="{C6F56626-EE38-4C8B-8B06-85BFA64B228F}">
      <dsp:nvSpPr>
        <dsp:cNvPr id="0" name=""/>
        <dsp:cNvSpPr/>
      </dsp:nvSpPr>
      <dsp:spPr>
        <a:xfrm>
          <a:off x="0" y="635699"/>
          <a:ext cx="7920880" cy="1166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Низька якість інформації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Неоднорідність інформації по секторам: реальний сектор, фінансовий, муніципальний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Кредитний ризик - 50-60%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0" y="635699"/>
        <a:ext cx="7920880" cy="1166445"/>
      </dsp:txXfrm>
    </dsp:sp>
    <dsp:sp modelId="{9D4B2AA0-C9E2-47F6-AE0D-A03B3471D78C}">
      <dsp:nvSpPr>
        <dsp:cNvPr id="0" name=""/>
        <dsp:cNvSpPr/>
      </dsp:nvSpPr>
      <dsp:spPr>
        <a:xfrm>
          <a:off x="0" y="1802144"/>
          <a:ext cx="7920880" cy="5651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noProof="0" dirty="0" smtClean="0">
              <a:latin typeface="Myriad Pro" panose="020B0503030403020204" pitchFamily="34" charset="0"/>
            </a:rPr>
            <a:t>Інформація по запиту від суб’єкта</a:t>
          </a:r>
          <a:endParaRPr lang="uk-UA" sz="2300" b="1" kern="1200" noProof="0" dirty="0">
            <a:latin typeface="Myriad Pro" panose="020B0503030403020204" pitchFamily="34" charset="0"/>
          </a:endParaRPr>
        </a:p>
      </dsp:txBody>
      <dsp:txXfrm>
        <a:off x="27586" y="1829730"/>
        <a:ext cx="7865708" cy="509938"/>
      </dsp:txXfrm>
    </dsp:sp>
    <dsp:sp modelId="{A8288FF1-345F-4072-9A83-F9A03F4004FC}">
      <dsp:nvSpPr>
        <dsp:cNvPr id="0" name=""/>
        <dsp:cNvSpPr/>
      </dsp:nvSpPr>
      <dsp:spPr>
        <a:xfrm>
          <a:off x="0" y="2367254"/>
          <a:ext cx="7920880" cy="92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Висока якість інформації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Обмежений доступ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Кредитний ризик - 10-20%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0" y="2367254"/>
        <a:ext cx="7920880" cy="928395"/>
      </dsp:txXfrm>
    </dsp:sp>
    <dsp:sp modelId="{51F1D4E3-5E3F-4D17-B0A8-3E7CCB4A8E58}">
      <dsp:nvSpPr>
        <dsp:cNvPr id="0" name=""/>
        <dsp:cNvSpPr/>
      </dsp:nvSpPr>
      <dsp:spPr>
        <a:xfrm>
          <a:off x="0" y="3295649"/>
          <a:ext cx="7920880" cy="5651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noProof="0" dirty="0" err="1" smtClean="0">
              <a:latin typeface="Myriad Pro" panose="020B0503030403020204" pitchFamily="34" charset="0"/>
            </a:rPr>
            <a:t>Інсайдерська</a:t>
          </a:r>
          <a:r>
            <a:rPr lang="uk-UA" sz="2300" b="1" kern="1200" noProof="0" dirty="0" smtClean="0">
              <a:latin typeface="Myriad Pro" panose="020B0503030403020204" pitchFamily="34" charset="0"/>
            </a:rPr>
            <a:t> інформація</a:t>
          </a:r>
          <a:endParaRPr lang="uk-UA" sz="2300" b="1" kern="1200" noProof="0" dirty="0">
            <a:latin typeface="Myriad Pro" panose="020B0503030403020204" pitchFamily="34" charset="0"/>
          </a:endParaRPr>
        </a:p>
      </dsp:txBody>
      <dsp:txXfrm>
        <a:off x="27586" y="3323235"/>
        <a:ext cx="7865708" cy="509938"/>
      </dsp:txXfrm>
    </dsp:sp>
    <dsp:sp modelId="{55361FCC-D681-4EC2-8708-70F354A713C5}">
      <dsp:nvSpPr>
        <dsp:cNvPr id="0" name=""/>
        <dsp:cNvSpPr/>
      </dsp:nvSpPr>
      <dsp:spPr>
        <a:xfrm>
          <a:off x="0" y="3860759"/>
          <a:ext cx="7920880" cy="92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Висока якість інформації</a:t>
          </a:r>
          <a:endParaRPr lang="uk-UA" sz="1800" b="1" kern="1200" noProof="0" dirty="0">
            <a:latin typeface="Myriad Pro" panose="020B0503030403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Обмежений доступ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Кредитний ризик </a:t>
          </a: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-  </a:t>
          </a:r>
          <a:r>
            <a:rPr lang="uk-UA" sz="18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10%</a:t>
          </a:r>
          <a:endParaRPr lang="uk-UA" sz="18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0" y="3860759"/>
        <a:ext cx="7920880" cy="9283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9C7675-2796-4113-B9CD-EB0928F94E5F}">
      <dsp:nvSpPr>
        <dsp:cNvPr id="0" name=""/>
        <dsp:cNvSpPr/>
      </dsp:nvSpPr>
      <dsp:spPr>
        <a:xfrm>
          <a:off x="2825947" y="2832790"/>
          <a:ext cx="2090427" cy="20904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noProof="0" dirty="0" smtClean="0">
              <a:latin typeface="Myriad Pro" panose="020B0503030403020204" pitchFamily="34" charset="0"/>
            </a:rPr>
            <a:t>30-40%</a:t>
          </a:r>
          <a:endParaRPr lang="uk-UA" sz="3200" b="1" kern="1200" noProof="0" dirty="0">
            <a:latin typeface="Myriad Pro" panose="020B0503030403020204" pitchFamily="34" charset="0"/>
          </a:endParaRPr>
        </a:p>
      </dsp:txBody>
      <dsp:txXfrm>
        <a:off x="3132083" y="3138926"/>
        <a:ext cx="1478155" cy="1478155"/>
      </dsp:txXfrm>
    </dsp:sp>
    <dsp:sp modelId="{B9C16394-9256-4ABF-A46B-158361BB4B3F}">
      <dsp:nvSpPr>
        <dsp:cNvPr id="0" name=""/>
        <dsp:cNvSpPr/>
      </dsp:nvSpPr>
      <dsp:spPr>
        <a:xfrm rot="12900000">
          <a:off x="1173797" y="2364791"/>
          <a:ext cx="1923397" cy="59577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88EDC9D-77B1-4018-9907-1F1B361B83C6}">
      <dsp:nvSpPr>
        <dsp:cNvPr id="0" name=""/>
        <dsp:cNvSpPr/>
      </dsp:nvSpPr>
      <dsp:spPr>
        <a:xfrm>
          <a:off x="354765" y="1316707"/>
          <a:ext cx="1985905" cy="15887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>
              <a:latin typeface="Myriad Pro" panose="020B0503030403020204" pitchFamily="34" charset="0"/>
            </a:rPr>
            <a:t>Фінансовий профіль суб’єкта</a:t>
          </a:r>
          <a:br>
            <a:rPr lang="uk-UA" sz="2400" b="1" kern="1200" noProof="0" dirty="0" smtClean="0">
              <a:latin typeface="Myriad Pro" panose="020B0503030403020204" pitchFamily="34" charset="0"/>
            </a:rPr>
          </a:br>
          <a:r>
            <a:rPr lang="uk-UA" sz="2400" b="1" kern="1200" noProof="0" dirty="0" smtClean="0">
              <a:latin typeface="Myriad Pro" panose="020B0503030403020204" pitchFamily="34" charset="0"/>
            </a:rPr>
            <a:t>50-60%</a:t>
          </a:r>
          <a:endParaRPr lang="uk-UA" sz="2400" b="1" kern="1200" noProof="0" dirty="0">
            <a:latin typeface="Myriad Pro" panose="020B0503030403020204" pitchFamily="34" charset="0"/>
          </a:endParaRPr>
        </a:p>
      </dsp:txBody>
      <dsp:txXfrm>
        <a:off x="401297" y="1363239"/>
        <a:ext cx="1892841" cy="1495660"/>
      </dsp:txXfrm>
    </dsp:sp>
    <dsp:sp modelId="{18BD0E18-9156-4FC9-B2C2-00AF7CA68C6D}">
      <dsp:nvSpPr>
        <dsp:cNvPr id="0" name=""/>
        <dsp:cNvSpPr/>
      </dsp:nvSpPr>
      <dsp:spPr>
        <a:xfrm rot="16200000">
          <a:off x="2909462" y="1461261"/>
          <a:ext cx="1923397" cy="59577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A5C5DB1-140F-4796-B556-25E4EB8D1A23}">
      <dsp:nvSpPr>
        <dsp:cNvPr id="0" name=""/>
        <dsp:cNvSpPr/>
      </dsp:nvSpPr>
      <dsp:spPr>
        <a:xfrm>
          <a:off x="2878208" y="3086"/>
          <a:ext cx="1985905" cy="15887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>
              <a:latin typeface="Myriad Pro" panose="020B0503030403020204" pitchFamily="34" charset="0"/>
            </a:rPr>
            <a:t>Бізнес-профіль суб’єкта</a:t>
          </a:r>
          <a:br>
            <a:rPr lang="uk-UA" sz="2400" b="1" kern="1200" noProof="0" dirty="0" smtClean="0">
              <a:latin typeface="Myriad Pro" panose="020B0503030403020204" pitchFamily="34" charset="0"/>
            </a:rPr>
          </a:br>
          <a:r>
            <a:rPr lang="uk-UA" sz="2400" b="1" kern="1200" noProof="0" dirty="0" smtClean="0">
              <a:latin typeface="Myriad Pro" panose="020B0503030403020204" pitchFamily="34" charset="0"/>
            </a:rPr>
            <a:t>10-20%</a:t>
          </a:r>
          <a:endParaRPr lang="uk-UA" sz="2400" b="1" kern="1200" noProof="0" dirty="0">
            <a:latin typeface="Myriad Pro" panose="020B0503030403020204" pitchFamily="34" charset="0"/>
          </a:endParaRPr>
        </a:p>
      </dsp:txBody>
      <dsp:txXfrm>
        <a:off x="2924740" y="49618"/>
        <a:ext cx="1892841" cy="1495660"/>
      </dsp:txXfrm>
    </dsp:sp>
    <dsp:sp modelId="{5CE853D3-C2C0-4513-8BF9-67FCB6DD8179}">
      <dsp:nvSpPr>
        <dsp:cNvPr id="0" name=""/>
        <dsp:cNvSpPr/>
      </dsp:nvSpPr>
      <dsp:spPr>
        <a:xfrm rot="19500000">
          <a:off x="4645128" y="2364791"/>
          <a:ext cx="1923397" cy="59577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EB63DD3-FC4F-4E08-B9C6-F91E7AC2F87A}">
      <dsp:nvSpPr>
        <dsp:cNvPr id="0" name=""/>
        <dsp:cNvSpPr/>
      </dsp:nvSpPr>
      <dsp:spPr>
        <a:xfrm>
          <a:off x="5401651" y="1316707"/>
          <a:ext cx="1985905" cy="15887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>
              <a:latin typeface="Myriad Pro" panose="020B0503030403020204" pitchFamily="34" charset="0"/>
            </a:rPr>
            <a:t>Ринкові ризики</a:t>
          </a:r>
          <a:br>
            <a:rPr lang="uk-UA" sz="2400" b="1" kern="1200" noProof="0" dirty="0" smtClean="0">
              <a:latin typeface="Myriad Pro" panose="020B0503030403020204" pitchFamily="34" charset="0"/>
            </a:rPr>
          </a:br>
          <a:r>
            <a:rPr lang="uk-UA" sz="2400" b="1" kern="1200" noProof="0" dirty="0" smtClean="0">
              <a:latin typeface="Myriad Pro" panose="020B0503030403020204" pitchFamily="34" charset="0"/>
            </a:rPr>
            <a:t>70-80</a:t>
          </a:r>
          <a:r>
            <a:rPr lang="ru-RU" sz="2400" b="1" kern="1200" noProof="0" dirty="0" smtClean="0">
              <a:latin typeface="Myriad Pro" panose="020B0503030403020204" pitchFamily="34" charset="0"/>
            </a:rPr>
            <a:t>%</a:t>
          </a:r>
          <a:endParaRPr lang="uk-UA" sz="2400" b="1" kern="1200" noProof="0" dirty="0">
            <a:latin typeface="Myriad Pro" panose="020B0503030403020204" pitchFamily="34" charset="0"/>
          </a:endParaRPr>
        </a:p>
      </dsp:txBody>
      <dsp:txXfrm>
        <a:off x="5448183" y="1363239"/>
        <a:ext cx="1892841" cy="1495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4F460C-3150-40FA-B737-830741AF2B0F}">
      <dsp:nvSpPr>
        <dsp:cNvPr id="0" name=""/>
        <dsp:cNvSpPr/>
      </dsp:nvSpPr>
      <dsp:spPr>
        <a:xfrm>
          <a:off x="191082" y="0"/>
          <a:ext cx="4968552" cy="4968552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CA04F4A-0566-4DF8-9039-4CDC647412ED}">
      <dsp:nvSpPr>
        <dsp:cNvPr id="0" name=""/>
        <dsp:cNvSpPr/>
      </dsp:nvSpPr>
      <dsp:spPr>
        <a:xfrm>
          <a:off x="2675358" y="497340"/>
          <a:ext cx="3229558" cy="8830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Кредитні рейтинги (рейтингові звіти)</a:t>
          </a:r>
          <a:endParaRPr lang="uk-UA" sz="2100" b="1" kern="120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2718467" y="540449"/>
        <a:ext cx="3143340" cy="796864"/>
      </dsp:txXfrm>
    </dsp:sp>
    <dsp:sp modelId="{91A05CBE-40AC-4D29-96F9-4041669E0C2E}">
      <dsp:nvSpPr>
        <dsp:cNvPr id="0" name=""/>
        <dsp:cNvSpPr/>
      </dsp:nvSpPr>
      <dsp:spPr>
        <a:xfrm>
          <a:off x="2675358" y="1490808"/>
          <a:ext cx="3229558" cy="8830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Аудит </a:t>
          </a:r>
          <a:br>
            <a:rPr lang="uk-UA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</a:br>
          <a:r>
            <a:rPr lang="uk-UA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(аудиторські висновки)</a:t>
          </a:r>
          <a:endParaRPr lang="uk-UA" sz="2100" b="1" kern="120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2718467" y="1533917"/>
        <a:ext cx="3143340" cy="796864"/>
      </dsp:txXfrm>
    </dsp:sp>
    <dsp:sp modelId="{F122097B-7DC2-42FF-90B1-072650E55AB2}">
      <dsp:nvSpPr>
        <dsp:cNvPr id="0" name=""/>
        <dsp:cNvSpPr/>
      </dsp:nvSpPr>
      <dsp:spPr>
        <a:xfrm>
          <a:off x="2675358" y="2484275"/>
          <a:ext cx="3229558" cy="8830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Due diligence</a:t>
          </a:r>
          <a:br>
            <a:rPr lang="en-US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</a:br>
          <a:r>
            <a:rPr lang="en-US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(</a:t>
          </a:r>
          <a:r>
            <a:rPr lang="uk-UA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звіт)</a:t>
          </a:r>
          <a:endParaRPr lang="uk-UA" sz="2100" b="1" kern="120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2718467" y="2527384"/>
        <a:ext cx="3143340" cy="796864"/>
      </dsp:txXfrm>
    </dsp:sp>
    <dsp:sp modelId="{0BE0784D-F8AB-4E35-AD6C-F6EF288B000D}">
      <dsp:nvSpPr>
        <dsp:cNvPr id="0" name=""/>
        <dsp:cNvSpPr/>
      </dsp:nvSpPr>
      <dsp:spPr>
        <a:xfrm>
          <a:off x="2675358" y="3477743"/>
          <a:ext cx="3229558" cy="8830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err="1" smtClean="0">
              <a:solidFill>
                <a:schemeClr val="tx2"/>
              </a:solidFill>
              <a:latin typeface="Myriad Pro" panose="020B0503030403020204" pitchFamily="34" charset="0"/>
            </a:rPr>
            <a:t>Інсайдерська</a:t>
          </a:r>
          <a:r>
            <a:rPr lang="uk-UA" sz="2100" b="1" kern="1200" dirty="0" smtClean="0">
              <a:solidFill>
                <a:schemeClr val="tx2"/>
              </a:solidFill>
              <a:latin typeface="Myriad Pro" panose="020B0503030403020204" pitchFamily="34" charset="0"/>
            </a:rPr>
            <a:t> інформація</a:t>
          </a:r>
          <a:endParaRPr lang="uk-UA" sz="2100" b="1" kern="120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2718467" y="3520852"/>
        <a:ext cx="3143340" cy="7968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C401DC-A8E3-4DD1-9C65-AA5D2725509F}">
      <dsp:nvSpPr>
        <dsp:cNvPr id="0" name=""/>
        <dsp:cNvSpPr/>
      </dsp:nvSpPr>
      <dsp:spPr>
        <a:xfrm>
          <a:off x="38" y="251321"/>
          <a:ext cx="367492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>
              <a:latin typeface="Myriad Pro" panose="020B0503030403020204" pitchFamily="34" charset="0"/>
            </a:rPr>
            <a:t>Проблеми</a:t>
          </a:r>
          <a:endParaRPr lang="uk-UA" sz="2500" b="1" kern="1200" dirty="0">
            <a:latin typeface="Myriad Pro" panose="020B0503030403020204" pitchFamily="34" charset="0"/>
          </a:endParaRPr>
        </a:p>
      </dsp:txBody>
      <dsp:txXfrm>
        <a:off x="38" y="251321"/>
        <a:ext cx="3674929" cy="720000"/>
      </dsp:txXfrm>
    </dsp:sp>
    <dsp:sp modelId="{BFFE5AA0-1C24-42CA-A2F6-A96FA91EDDF8}">
      <dsp:nvSpPr>
        <dsp:cNvPr id="0" name=""/>
        <dsp:cNvSpPr/>
      </dsp:nvSpPr>
      <dsp:spPr>
        <a:xfrm>
          <a:off x="38" y="971321"/>
          <a:ext cx="3674929" cy="39116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Відсутність якісних загальнодоступних джерел інформації</a:t>
          </a:r>
          <a:endParaRPr lang="uk-UA" sz="2500" b="0" kern="1200" dirty="0">
            <a:latin typeface="Myriad Pro" panose="020B0503030403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Формальний підхід емітентів до розкриття інформації</a:t>
          </a:r>
          <a:endParaRPr lang="uk-UA" sz="25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Низька зацікавленість емітентів в повному і якісному розкритті інформації</a:t>
          </a:r>
          <a:endParaRPr lang="uk-UA" sz="25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38" y="971321"/>
        <a:ext cx="3674929" cy="3911625"/>
      </dsp:txXfrm>
    </dsp:sp>
    <dsp:sp modelId="{493CDC84-1DAC-42B6-9EC8-14327FAD8C99}">
      <dsp:nvSpPr>
        <dsp:cNvPr id="0" name=""/>
        <dsp:cNvSpPr/>
      </dsp:nvSpPr>
      <dsp:spPr>
        <a:xfrm>
          <a:off x="4189457" y="251321"/>
          <a:ext cx="3674929" cy="72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b="1" kern="1200" dirty="0" smtClean="0">
              <a:latin typeface="Myriad Pro" panose="020B0503030403020204" pitchFamily="34" charset="0"/>
            </a:rPr>
            <a:t>Шляхи вирішення</a:t>
          </a:r>
          <a:endParaRPr lang="uk-UA" sz="2500" b="1" kern="1200" dirty="0">
            <a:latin typeface="Myriad Pro" panose="020B0503030403020204" pitchFamily="34" charset="0"/>
          </a:endParaRPr>
        </a:p>
      </dsp:txBody>
      <dsp:txXfrm>
        <a:off x="4189457" y="251321"/>
        <a:ext cx="3674929" cy="720000"/>
      </dsp:txXfrm>
    </dsp:sp>
    <dsp:sp modelId="{F643737E-B2BB-4422-B591-86BC35B2C4F3}">
      <dsp:nvSpPr>
        <dsp:cNvPr id="0" name=""/>
        <dsp:cNvSpPr/>
      </dsp:nvSpPr>
      <dsp:spPr>
        <a:xfrm>
          <a:off x="4189457" y="971321"/>
          <a:ext cx="3674929" cy="39116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Підвищення регуляторних вимог до розкриття інформації</a:t>
          </a:r>
          <a:endParaRPr lang="uk-UA" sz="2500" b="0" kern="120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Власні ініціативи емітентів</a:t>
          </a:r>
          <a:endParaRPr lang="uk-UA" sz="25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500" b="0" kern="1200" noProof="0" dirty="0" smtClean="0">
              <a:solidFill>
                <a:schemeClr val="tx2"/>
              </a:solidFill>
              <a:latin typeface="Myriad Pro" panose="020B0503030403020204" pitchFamily="34" charset="0"/>
            </a:rPr>
            <a:t>Впровадження кращих </a:t>
          </a:r>
          <a:r>
            <a:rPr lang="uk-UA" sz="2500" b="0" kern="1200" noProof="0" smtClean="0">
              <a:solidFill>
                <a:schemeClr val="tx2"/>
              </a:solidFill>
              <a:latin typeface="Myriad Pro" panose="020B0503030403020204" pitchFamily="34" charset="0"/>
            </a:rPr>
            <a:t>практик </a:t>
          </a:r>
          <a:r>
            <a:rPr lang="en-US" sz="2500" b="0" kern="1200" noProof="0" smtClean="0">
              <a:solidFill>
                <a:schemeClr val="tx2"/>
              </a:solidFill>
              <a:latin typeface="Myriad Pro" panose="020B0503030403020204" pitchFamily="34" charset="0"/>
            </a:rPr>
            <a:t>IR</a:t>
          </a:r>
          <a:r>
            <a:rPr lang="uk-UA" sz="2500" b="0" kern="1200" noProof="0" smtClean="0">
              <a:solidFill>
                <a:schemeClr val="tx2"/>
              </a:solidFill>
              <a:latin typeface="Myriad Pro" panose="020B0503030403020204" pitchFamily="34" charset="0"/>
            </a:rPr>
            <a:t> </a:t>
          </a:r>
          <a:endParaRPr lang="uk-UA" sz="2500" b="0" kern="1200" noProof="0" dirty="0">
            <a:solidFill>
              <a:schemeClr val="tx2"/>
            </a:solidFill>
            <a:latin typeface="Myriad Pro" panose="020B0503030403020204" pitchFamily="34" charset="0"/>
          </a:endParaRPr>
        </a:p>
      </dsp:txBody>
      <dsp:txXfrm>
        <a:off x="4189457" y="971321"/>
        <a:ext cx="3674929" cy="3911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918E4-0DD9-4C1A-ADBF-1B5489A0E4F5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3C582-87E2-4265-ADE3-D8844CC3CD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05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717" cy="4805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142775" y="0"/>
            <a:ext cx="3170717" cy="4805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8B273-38FE-459B-974F-F02BCFBDCD5F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31179" y="4561109"/>
            <a:ext cx="5852843" cy="432007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119144"/>
            <a:ext cx="3170717" cy="4805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142775" y="9119144"/>
            <a:ext cx="3170717" cy="4805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F5990-B9AC-436D-A954-70C5BD4FB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238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55DB-E91C-41F5-B224-3EA77B7D8F15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3156-A227-4A83-BAF3-C6E31C2771C5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910BF-2DD3-4DE9-B1E8-71A71B16204D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9118-640C-4239-9A02-CEC1AFE5495D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D1EF-E223-4A82-AFA2-75F9A7733994}" type="datetime1">
              <a:rPr lang="ru-RU" smtClean="0"/>
              <a:t>10.06.2016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0F7-9EBD-48A3-92FC-7B31CCA70E1B}" type="datetime1">
              <a:rPr lang="ru-RU" smtClean="0"/>
              <a:t>10.06.2016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3433-9EDA-4034-9A3B-1BB52D63CD76}" type="datetime1">
              <a:rPr lang="ru-RU" smtClean="0"/>
              <a:t>10.06.2016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D1DFD-3D10-4D9A-9FAE-6D5B6D367C54}" type="datetime1">
              <a:rPr lang="ru-RU" smtClean="0"/>
              <a:t>10.06.2016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99292-91D5-4CF2-B7C3-1D251CBABFDC}" type="datetime1">
              <a:rPr lang="ru-RU" smtClean="0"/>
              <a:t>10.06.2016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5FF1-47B5-42F0-8BBE-F7EA7BB8A416}" type="datetime1">
              <a:rPr lang="ru-RU" smtClean="0"/>
              <a:t>10.06.2016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A24D-A774-4AFC-BFF0-5EC470A26B30}" type="datetime1">
              <a:rPr lang="ru-RU" smtClean="0"/>
              <a:t>10.06.2016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ru-RU" smtClean="0"/>
              <a:t>Рейтингові та інформаційні послуги для міст / регіонів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9912A35-2E15-492C-9744-BBF0CF25E1FD}" type="datetime1">
              <a:rPr lang="ru-RU" smtClean="0"/>
              <a:t>10.06.2016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7543800" cy="1440160"/>
          </a:xfrm>
          <a:ln>
            <a:solidFill>
              <a:schemeClr val="accent2"/>
            </a:solidFill>
          </a:ln>
        </p:spPr>
        <p:txBody>
          <a:bodyPr anchor="ctr" anchorCtr="0"/>
          <a:lstStyle/>
          <a:p>
            <a:pPr algn="ctr"/>
            <a:r>
              <a:rPr lang="uk-UA" sz="3200" b="1" cap="all" dirty="0" smtClean="0">
                <a:latin typeface="Myriad Pro" panose="020B0503030403020204" pitchFamily="34" charset="0"/>
                <a:cs typeface="Times New Roman" pitchFamily="18" charset="0"/>
              </a:rPr>
              <a:t>Джерела інформації для оцінки кредитних ризиків та прийняття інвестиційних рішень</a:t>
            </a:r>
            <a:endParaRPr lang="uk-UA" sz="3200" b="1" cap="all" dirty="0">
              <a:latin typeface="Myriad Pro" panose="020B0503030403020204" pitchFamily="34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47" y="332655"/>
            <a:ext cx="7066306" cy="576000"/>
          </a:xfrm>
          <a:prstGeom prst="rect">
            <a:avLst/>
          </a:prstGeom>
        </p:spPr>
      </p:pic>
      <p:pic>
        <p:nvPicPr>
          <p:cNvPr id="1028" name="Picture 4" descr="http://privateinvestigatorthailand.com/wp-content/uploads/2016/01/Information-mag-glass-1024x1024-1200x56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920678"/>
            <a:ext cx="8362452" cy="39373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506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sp>
        <p:nvSpPr>
          <p:cNvPr id="2" name="AutoShape 2" descr="Картинки по запросу н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344057" cy="36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Заголовок 3"/>
          <p:cNvSpPr txBox="1">
            <a:spLocks/>
          </p:cNvSpPr>
          <p:nvPr/>
        </p:nvSpPr>
        <p:spPr>
          <a:xfrm>
            <a:off x="1619672" y="700018"/>
            <a:ext cx="5904656" cy="53968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Якість і повнота інформації для </a:t>
            </a: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оцінки кредитних ризиків</a:t>
            </a:r>
            <a:endParaRPr lang="uk-UA" b="1" cap="small" dirty="0" smtClean="0">
              <a:solidFill>
                <a:srgbClr val="003366"/>
              </a:solidFill>
              <a:latin typeface="Myriad Pro" panose="020B0503030403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50430548"/>
              </p:ext>
            </p:extLst>
          </p:nvPr>
        </p:nvGraphicFramePr>
        <p:xfrm>
          <a:off x="251520" y="1484784"/>
          <a:ext cx="7920880" cy="4859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2106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sp>
        <p:nvSpPr>
          <p:cNvPr id="2" name="AutoShape 2" descr="Картинки по запросу н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344057" cy="36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Заголовок 3"/>
          <p:cNvSpPr txBox="1">
            <a:spLocks/>
          </p:cNvSpPr>
          <p:nvPr/>
        </p:nvSpPr>
        <p:spPr>
          <a:xfrm>
            <a:off x="1619672" y="700018"/>
            <a:ext cx="5904656" cy="53968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Можливість сформувати </a:t>
            </a: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кредитний </a:t>
            </a: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профіль </a:t>
            </a:r>
            <a:r>
              <a:rPr lang="uk-UA" b="1" cap="small" dirty="0" err="1" smtClean="0">
                <a:solidFill>
                  <a:srgbClr val="003366"/>
                </a:solidFill>
                <a:latin typeface="Myriad Pro" panose="020B0503030403020204" pitchFamily="34" charset="0"/>
              </a:rPr>
              <a:t>суб</a:t>
            </a:r>
            <a:r>
              <a:rPr lang="en-US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’</a:t>
            </a:r>
            <a:r>
              <a:rPr lang="uk-UA" b="1" cap="small" dirty="0" err="1" smtClean="0">
                <a:solidFill>
                  <a:srgbClr val="003366"/>
                </a:solidFill>
                <a:latin typeface="Myriad Pro" panose="020B0503030403020204" pitchFamily="34" charset="0"/>
              </a:rPr>
              <a:t>єкта</a:t>
            </a: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 на основі публічних джерел інформації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274973582"/>
              </p:ext>
            </p:extLst>
          </p:nvPr>
        </p:nvGraphicFramePr>
        <p:xfrm>
          <a:off x="430076" y="1383016"/>
          <a:ext cx="7742323" cy="492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2164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2" name="AutoShape 2" descr="Картинки по запросу н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344057" cy="36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Заголовок 3"/>
          <p:cNvSpPr txBox="1">
            <a:spLocks/>
          </p:cNvSpPr>
          <p:nvPr/>
        </p:nvSpPr>
        <p:spPr>
          <a:xfrm>
            <a:off x="1619672" y="836712"/>
            <a:ext cx="5059444" cy="5760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Інструменти оптимізації </a:t>
            </a: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кредитних ризиків</a:t>
            </a:r>
            <a:endParaRPr lang="uk-UA" b="1" cap="small" dirty="0" smtClean="0">
              <a:solidFill>
                <a:srgbClr val="003366"/>
              </a:solidFill>
              <a:latin typeface="Myriad Pro" panose="020B0503030403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67516792"/>
              </p:ext>
            </p:extLst>
          </p:nvPr>
        </p:nvGraphicFramePr>
        <p:xfrm>
          <a:off x="1443800" y="1628800"/>
          <a:ext cx="60960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061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sp>
        <p:nvSpPr>
          <p:cNvPr id="2" name="AutoShape 2" descr="Картинки по запросу н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344057" cy="36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Заголовок 3"/>
          <p:cNvSpPr txBox="1">
            <a:spLocks/>
          </p:cNvSpPr>
          <p:nvPr/>
        </p:nvSpPr>
        <p:spPr>
          <a:xfrm>
            <a:off x="1619672" y="1052736"/>
            <a:ext cx="5059444" cy="38830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Статистика кредитних рейтингів</a:t>
            </a:r>
            <a:endParaRPr lang="uk-UA" b="1" cap="small" dirty="0" smtClean="0">
              <a:solidFill>
                <a:srgbClr val="003366"/>
              </a:solidFill>
              <a:latin typeface="Myriad Pro" panose="020B0503030403020204" pitchFamily="34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684938"/>
              </p:ext>
            </p:extLst>
          </p:nvPr>
        </p:nvGraphicFramePr>
        <p:xfrm>
          <a:off x="251520" y="2060848"/>
          <a:ext cx="784887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592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sp>
        <p:nvSpPr>
          <p:cNvPr id="2" name="AutoShape 2" descr="Картинки по запросу н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2344057" cy="36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619672" y="700018"/>
            <a:ext cx="5904656" cy="53968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20000"/>
              </a:spcBef>
              <a:buClr>
                <a:schemeClr val="accent1"/>
              </a:buClr>
            </a:pPr>
            <a:r>
              <a:rPr lang="uk-UA" b="1" cap="small" dirty="0" smtClean="0">
                <a:solidFill>
                  <a:srgbClr val="003366"/>
                </a:solidFill>
                <a:latin typeface="Myriad Pro" panose="020B0503030403020204" pitchFamily="34" charset="0"/>
              </a:rPr>
              <a:t>Проблеми оцінки кредитних ризиків для прийняття інвестиційних рішень та шляхи їх рішення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28191814"/>
              </p:ext>
            </p:extLst>
          </p:nvPr>
        </p:nvGraphicFramePr>
        <p:xfrm>
          <a:off x="307974" y="1391076"/>
          <a:ext cx="7864425" cy="5134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214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sp>
        <p:nvSpPr>
          <p:cNvPr id="14" name="Заголовок 3"/>
          <p:cNvSpPr txBox="1">
            <a:spLocks/>
          </p:cNvSpPr>
          <p:nvPr/>
        </p:nvSpPr>
        <p:spPr>
          <a:xfrm>
            <a:off x="485800" y="4066439"/>
            <a:ext cx="7543799" cy="209886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dirty="0" err="1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вул</a:t>
            </a:r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. Антоновича, 172, оф.1014,</a:t>
            </a:r>
            <a:b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м. </a:t>
            </a:r>
            <a:r>
              <a:rPr lang="ru-RU" dirty="0" err="1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Київ</a:t>
            </a:r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, 03680, </a:t>
            </a:r>
            <a:r>
              <a:rPr lang="ru-RU" dirty="0" err="1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Україна</a:t>
            </a:r>
            <a:endParaRPr lang="ru-RU" dirty="0">
              <a:solidFill>
                <a:srgbClr val="003366"/>
              </a:solidFill>
              <a:latin typeface="Myriad Pro" panose="020B0503030403020204" pitchFamily="34" charset="0"/>
              <a:cs typeface="Times New Roman" pitchFamily="18" charset="0"/>
            </a:endParaRPr>
          </a:p>
          <a:p>
            <a:pPr algn="ctr"/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тел.: +380 44 362 90 84</a:t>
            </a:r>
            <a:b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факс: +380 44 521 20 15</a:t>
            </a:r>
          </a:p>
          <a:p>
            <a:pPr algn="ctr"/>
            <a:r>
              <a:rPr lang="ru-RU" dirty="0" err="1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www.ibi.com.ua</a:t>
            </a:r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e-</a:t>
            </a:r>
            <a:r>
              <a:rPr lang="ru-RU" dirty="0" err="1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mail</a:t>
            </a:r>
            <a:r>
              <a:rPr lang="ru-RU" dirty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office@ibi.com.ua</a:t>
            </a:r>
            <a:endParaRPr lang="ru-RU" dirty="0">
              <a:solidFill>
                <a:srgbClr val="003366"/>
              </a:solidFill>
              <a:latin typeface="Myriad Pro" panose="020B0503030403020204" pitchFamily="34" charset="0"/>
              <a:cs typeface="Times New Roman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485800" y="548680"/>
            <a:ext cx="7543800" cy="1754207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5400" b="1" cap="all" dirty="0" smtClean="0">
                <a:solidFill>
                  <a:srgbClr val="003366"/>
                </a:solidFill>
                <a:latin typeface="Myriad Pro" panose="020B0503030403020204" pitchFamily="34" charset="0"/>
                <a:cs typeface="Times New Roman" pitchFamily="18" charset="0"/>
              </a:rPr>
              <a:t>Дякуємо за увагу!</a:t>
            </a:r>
            <a:endParaRPr lang="uk-UA" sz="5400" b="1" cap="all" dirty="0">
              <a:solidFill>
                <a:srgbClr val="003366"/>
              </a:solidFill>
              <a:latin typeface="Myriad Pro" panose="020B0503030403020204" pitchFamily="34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896663"/>
            <a:ext cx="706630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19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IBI-CR+">
      <a:dk1>
        <a:srgbClr val="FFFFFF"/>
      </a:dk1>
      <a:lt1>
        <a:srgbClr val="FFFFFF"/>
      </a:lt1>
      <a:dk2>
        <a:srgbClr val="4F5A66"/>
      </a:dk2>
      <a:lt2>
        <a:srgbClr val="FFFFFF"/>
      </a:lt2>
      <a:accent1>
        <a:srgbClr val="6A7888"/>
      </a:accent1>
      <a:accent2>
        <a:srgbClr val="D86877"/>
      </a:accent2>
      <a:accent3>
        <a:srgbClr val="AFBEBF"/>
      </a:accent3>
      <a:accent4>
        <a:srgbClr val="8CC5D3"/>
      </a:accent4>
      <a:accent5>
        <a:srgbClr val="4F5A66"/>
      </a:accent5>
      <a:accent6>
        <a:srgbClr val="BE3144"/>
      </a:accent6>
      <a:hlink>
        <a:srgbClr val="AFBEBF"/>
      </a:hlink>
      <a:folHlink>
        <a:srgbClr val="8CC5D3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4183</TotalTime>
  <Words>177</Words>
  <Application>Microsoft Office PowerPoint</Application>
  <PresentationFormat>Экран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Myriad Pro</vt:lpstr>
      <vt:lpstr>Times New Roman</vt:lpstr>
      <vt:lpstr>Соседство</vt:lpstr>
      <vt:lpstr>Джерела інформації для оцінки кредитних ризиків та прийняття інвестиційних рішень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>Игорь Андрусик</Manager>
  <Company>IBI-Rating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Загальна презентація IBI-Rating</dc:title>
  <dc:subject>Загальна презентація IBI-Rating</dc:subject>
  <dc:creator>Владислав Губин</dc:creator>
  <cp:lastModifiedBy>Игорь Андрусик</cp:lastModifiedBy>
  <cp:revision>433</cp:revision>
  <cp:lastPrinted>2015-10-27T08:30:25Z</cp:lastPrinted>
  <dcterms:created xsi:type="dcterms:W3CDTF">2013-09-11T10:38:26Z</dcterms:created>
  <dcterms:modified xsi:type="dcterms:W3CDTF">2016-06-10T04:32:22Z</dcterms:modified>
</cp:coreProperties>
</file>