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61" r:id="rId2"/>
    <p:sldId id="256" r:id="rId3"/>
    <p:sldId id="257" r:id="rId4"/>
    <p:sldId id="258" r:id="rId5"/>
    <p:sldId id="267" r:id="rId6"/>
    <p:sldId id="268" r:id="rId7"/>
    <p:sldId id="269" r:id="rId8"/>
    <p:sldId id="271" r:id="rId9"/>
    <p:sldId id="273" r:id="rId10"/>
    <p:sldId id="277" r:id="rId11"/>
    <p:sldId id="274" r:id="rId12"/>
    <p:sldId id="275" r:id="rId13"/>
    <p:sldId id="276" r:id="rId14"/>
    <p:sldId id="278" r:id="rId15"/>
    <p:sldId id="279" r:id="rId16"/>
    <p:sldId id="285" r:id="rId17"/>
    <p:sldId id="280" r:id="rId18"/>
    <p:sldId id="286" r:id="rId19"/>
    <p:sldId id="281" r:id="rId20"/>
    <p:sldId id="282" r:id="rId21"/>
    <p:sldId id="283" r:id="rId22"/>
    <p:sldId id="284" r:id="rId23"/>
    <p:sldId id="287" r:id="rId24"/>
    <p:sldId id="288" r:id="rId25"/>
    <p:sldId id="263" r:id="rId26"/>
    <p:sldId id="270" r:id="rId27"/>
    <p:sldId id="289" r:id="rId28"/>
    <p:sldId id="290" r:id="rId29"/>
    <p:sldId id="262" r:id="rId30"/>
    <p:sldId id="259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FFF"/>
    <a:srgbClr val="004D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595" autoAdjust="0"/>
  </p:normalViewPr>
  <p:slideViewPr>
    <p:cSldViewPr>
      <p:cViewPr>
        <p:scale>
          <a:sx n="100" d="100"/>
          <a:sy n="100" d="100"/>
        </p:scale>
        <p:origin x="-112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343A3-FC97-014B-AA43-0CC187200BF9}" type="doc">
      <dgm:prSet loTypeId="urn:microsoft.com/office/officeart/2005/8/layout/process4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31E13A-08AD-0A42-B620-ED7F1CF27CCA}">
      <dgm:prSet/>
      <dgm:spPr>
        <a:solidFill>
          <a:srgbClr val="0000FF"/>
        </a:solidFill>
      </dgm:spPr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Венчурні</a:t>
          </a:r>
          <a:endParaRPr lang="uk-UA" dirty="0">
            <a:solidFill>
              <a:schemeClr val="tx1"/>
            </a:solidFill>
          </a:endParaRPr>
        </a:p>
      </dgm:t>
    </dgm:pt>
    <dgm:pt modelId="{4A2262EA-3F3A-6C45-A466-ED97235DF87F}" type="parTrans" cxnId="{10A64B2C-A8E8-7843-A7F1-30189A37B4CE}">
      <dgm:prSet/>
      <dgm:spPr/>
      <dgm:t>
        <a:bodyPr/>
        <a:lstStyle/>
        <a:p>
          <a:endParaRPr lang="en-US"/>
        </a:p>
      </dgm:t>
    </dgm:pt>
    <dgm:pt modelId="{46F0E376-9620-0240-933B-5708964DDA54}" type="sibTrans" cxnId="{10A64B2C-A8E8-7843-A7F1-30189A37B4CE}">
      <dgm:prSet/>
      <dgm:spPr/>
      <dgm:t>
        <a:bodyPr/>
        <a:lstStyle/>
        <a:p>
          <a:endParaRPr lang="en-US"/>
        </a:p>
      </dgm:t>
    </dgm:pt>
    <dgm:pt modelId="{3E911966-EA17-7F49-889A-25788B5B4B52}">
      <dgm:prSet/>
      <dgm:spPr>
        <a:solidFill>
          <a:srgbClr val="3F8FFF"/>
        </a:solidFill>
      </dgm:spPr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Недиверсифіковані</a:t>
          </a:r>
          <a:endParaRPr lang="uk-UA" dirty="0">
            <a:solidFill>
              <a:schemeClr val="tx1"/>
            </a:solidFill>
          </a:endParaRPr>
        </a:p>
      </dgm:t>
    </dgm:pt>
    <dgm:pt modelId="{39F24035-1710-3546-A7F8-37C7DAC46AA3}" type="parTrans" cxnId="{CB65CDBA-9311-A94C-98EB-40CC00D42789}">
      <dgm:prSet/>
      <dgm:spPr/>
      <dgm:t>
        <a:bodyPr/>
        <a:lstStyle/>
        <a:p>
          <a:endParaRPr lang="en-US"/>
        </a:p>
      </dgm:t>
    </dgm:pt>
    <dgm:pt modelId="{BEACF072-CA8E-0046-A19F-BE2EF4712C97}" type="sibTrans" cxnId="{CB65CDBA-9311-A94C-98EB-40CC00D42789}">
      <dgm:prSet/>
      <dgm:spPr/>
      <dgm:t>
        <a:bodyPr/>
        <a:lstStyle/>
        <a:p>
          <a:endParaRPr lang="en-US"/>
        </a:p>
      </dgm:t>
    </dgm:pt>
    <dgm:pt modelId="{4B8FC0DE-065E-0740-9AD8-EAE3B2A6609B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Диверсифіковані</a:t>
          </a:r>
          <a:endParaRPr lang="uk-UA" dirty="0">
            <a:solidFill>
              <a:schemeClr val="tx1"/>
            </a:solidFill>
          </a:endParaRPr>
        </a:p>
      </dgm:t>
    </dgm:pt>
    <dgm:pt modelId="{CEAD549F-6F3F-3E47-82AD-667ADFA60AEE}" type="parTrans" cxnId="{872D76EC-119A-B34E-8CC4-F27935F29B35}">
      <dgm:prSet/>
      <dgm:spPr/>
      <dgm:t>
        <a:bodyPr/>
        <a:lstStyle/>
        <a:p>
          <a:endParaRPr lang="en-US"/>
        </a:p>
      </dgm:t>
    </dgm:pt>
    <dgm:pt modelId="{EAA5840F-3829-7747-819E-FB16A6BE2ABA}" type="sibTrans" cxnId="{872D76EC-119A-B34E-8CC4-F27935F29B35}">
      <dgm:prSet/>
      <dgm:spPr/>
      <dgm:t>
        <a:bodyPr/>
        <a:lstStyle/>
        <a:p>
          <a:endParaRPr lang="en-US"/>
        </a:p>
      </dgm:t>
    </dgm:pt>
    <dgm:pt modelId="{8C7E5E81-105B-BB41-9FBC-44B9D945DD74}" type="pres">
      <dgm:prSet presAssocID="{302343A3-FC97-014B-AA43-0CC187200BF9}" presName="Name0" presStyleCnt="0">
        <dgm:presLayoutVars>
          <dgm:dir/>
          <dgm:animLvl val="lvl"/>
          <dgm:resizeHandles val="exact"/>
        </dgm:presLayoutVars>
      </dgm:prSet>
      <dgm:spPr/>
    </dgm:pt>
    <dgm:pt modelId="{57FD8F25-FF20-8548-A790-0C06080B449F}" type="pres">
      <dgm:prSet presAssocID="{4B8FC0DE-065E-0740-9AD8-EAE3B2A6609B}" presName="boxAndChildren" presStyleCnt="0"/>
      <dgm:spPr/>
    </dgm:pt>
    <dgm:pt modelId="{F834E890-2410-CC40-A936-1D2C5DE4970E}" type="pres">
      <dgm:prSet presAssocID="{4B8FC0DE-065E-0740-9AD8-EAE3B2A6609B}" presName="parentTextBox" presStyleLbl="node1" presStyleIdx="0" presStyleCnt="3" custLinFactNeighborX="0" custLinFactNeighborY="-10805"/>
      <dgm:spPr/>
    </dgm:pt>
    <dgm:pt modelId="{EEC78463-985E-3140-B443-9843B4EBA185}" type="pres">
      <dgm:prSet presAssocID="{BEACF072-CA8E-0046-A19F-BE2EF4712C97}" presName="sp" presStyleCnt="0"/>
      <dgm:spPr/>
    </dgm:pt>
    <dgm:pt modelId="{214DE1D0-FBB3-3546-AAA2-2E9558D9E589}" type="pres">
      <dgm:prSet presAssocID="{3E911966-EA17-7F49-889A-25788B5B4B52}" presName="arrowAndChildren" presStyleCnt="0"/>
      <dgm:spPr/>
    </dgm:pt>
    <dgm:pt modelId="{5A56EDC0-69C8-774B-9F51-8BA5554ABD36}" type="pres">
      <dgm:prSet presAssocID="{3E911966-EA17-7F49-889A-25788B5B4B52}" presName="parentTextArrow" presStyleLbl="node1" presStyleIdx="1" presStyleCnt="3" custLinFactNeighborX="0" custLinFactNeighborY="-3536"/>
      <dgm:spPr/>
    </dgm:pt>
    <dgm:pt modelId="{9FF77625-172C-8741-AE3A-A9923F41E3C4}" type="pres">
      <dgm:prSet presAssocID="{46F0E376-9620-0240-933B-5708964DDA54}" presName="sp" presStyleCnt="0"/>
      <dgm:spPr/>
    </dgm:pt>
    <dgm:pt modelId="{5954A5A2-B110-E840-B2C0-47DAB6814CF1}" type="pres">
      <dgm:prSet presAssocID="{C031E13A-08AD-0A42-B620-ED7F1CF27CCA}" presName="arrowAndChildren" presStyleCnt="0"/>
      <dgm:spPr/>
    </dgm:pt>
    <dgm:pt modelId="{229AED6C-088B-EA41-89C4-F109F50D2FF6}" type="pres">
      <dgm:prSet presAssocID="{C031E13A-08AD-0A42-B620-ED7F1CF27CCA}" presName="parentTextArrow" presStyleLbl="node1" presStyleIdx="2" presStyleCnt="3"/>
      <dgm:spPr/>
    </dgm:pt>
  </dgm:ptLst>
  <dgm:cxnLst>
    <dgm:cxn modelId="{10A64B2C-A8E8-7843-A7F1-30189A37B4CE}" srcId="{302343A3-FC97-014B-AA43-0CC187200BF9}" destId="{C031E13A-08AD-0A42-B620-ED7F1CF27CCA}" srcOrd="0" destOrd="0" parTransId="{4A2262EA-3F3A-6C45-A466-ED97235DF87F}" sibTransId="{46F0E376-9620-0240-933B-5708964DDA54}"/>
    <dgm:cxn modelId="{E1A2D884-7836-144E-AE13-4FA1B687F8D9}" type="presOf" srcId="{C031E13A-08AD-0A42-B620-ED7F1CF27CCA}" destId="{229AED6C-088B-EA41-89C4-F109F50D2FF6}" srcOrd="0" destOrd="0" presId="urn:microsoft.com/office/officeart/2005/8/layout/process4"/>
    <dgm:cxn modelId="{CB65CDBA-9311-A94C-98EB-40CC00D42789}" srcId="{302343A3-FC97-014B-AA43-0CC187200BF9}" destId="{3E911966-EA17-7F49-889A-25788B5B4B52}" srcOrd="1" destOrd="0" parTransId="{39F24035-1710-3546-A7F8-37C7DAC46AA3}" sibTransId="{BEACF072-CA8E-0046-A19F-BE2EF4712C97}"/>
    <dgm:cxn modelId="{872D76EC-119A-B34E-8CC4-F27935F29B35}" srcId="{302343A3-FC97-014B-AA43-0CC187200BF9}" destId="{4B8FC0DE-065E-0740-9AD8-EAE3B2A6609B}" srcOrd="2" destOrd="0" parTransId="{CEAD549F-6F3F-3E47-82AD-667ADFA60AEE}" sibTransId="{EAA5840F-3829-7747-819E-FB16A6BE2ABA}"/>
    <dgm:cxn modelId="{A6A48732-AAB9-D545-8CC2-462796F6422F}" type="presOf" srcId="{302343A3-FC97-014B-AA43-0CC187200BF9}" destId="{8C7E5E81-105B-BB41-9FBC-44B9D945DD74}" srcOrd="0" destOrd="0" presId="urn:microsoft.com/office/officeart/2005/8/layout/process4"/>
    <dgm:cxn modelId="{55C84F0B-0C1A-4F44-ACBD-C13FA575356E}" type="presOf" srcId="{4B8FC0DE-065E-0740-9AD8-EAE3B2A6609B}" destId="{F834E890-2410-CC40-A936-1D2C5DE4970E}" srcOrd="0" destOrd="0" presId="urn:microsoft.com/office/officeart/2005/8/layout/process4"/>
    <dgm:cxn modelId="{86D495E9-030E-0C4C-8548-B85327EF29C9}" type="presOf" srcId="{3E911966-EA17-7F49-889A-25788B5B4B52}" destId="{5A56EDC0-69C8-774B-9F51-8BA5554ABD36}" srcOrd="0" destOrd="0" presId="urn:microsoft.com/office/officeart/2005/8/layout/process4"/>
    <dgm:cxn modelId="{B8C94197-DE82-5E40-9724-7BD94D570016}" type="presParOf" srcId="{8C7E5E81-105B-BB41-9FBC-44B9D945DD74}" destId="{57FD8F25-FF20-8548-A790-0C06080B449F}" srcOrd="0" destOrd="0" presId="urn:microsoft.com/office/officeart/2005/8/layout/process4"/>
    <dgm:cxn modelId="{23997022-732B-3045-A942-2241E613BF07}" type="presParOf" srcId="{57FD8F25-FF20-8548-A790-0C06080B449F}" destId="{F834E890-2410-CC40-A936-1D2C5DE4970E}" srcOrd="0" destOrd="0" presId="urn:microsoft.com/office/officeart/2005/8/layout/process4"/>
    <dgm:cxn modelId="{67EBE6F7-27BD-B94E-9BBE-98873367B8B7}" type="presParOf" srcId="{8C7E5E81-105B-BB41-9FBC-44B9D945DD74}" destId="{EEC78463-985E-3140-B443-9843B4EBA185}" srcOrd="1" destOrd="0" presId="urn:microsoft.com/office/officeart/2005/8/layout/process4"/>
    <dgm:cxn modelId="{1C0BE592-050B-0442-9D71-A46F71A36582}" type="presParOf" srcId="{8C7E5E81-105B-BB41-9FBC-44B9D945DD74}" destId="{214DE1D0-FBB3-3546-AAA2-2E9558D9E589}" srcOrd="2" destOrd="0" presId="urn:microsoft.com/office/officeart/2005/8/layout/process4"/>
    <dgm:cxn modelId="{75CD7B13-01F6-6F41-881A-CA7E5D61486B}" type="presParOf" srcId="{214DE1D0-FBB3-3546-AAA2-2E9558D9E589}" destId="{5A56EDC0-69C8-774B-9F51-8BA5554ABD36}" srcOrd="0" destOrd="0" presId="urn:microsoft.com/office/officeart/2005/8/layout/process4"/>
    <dgm:cxn modelId="{3C046D87-BF1A-564F-BCD3-3BAB882E47FB}" type="presParOf" srcId="{8C7E5E81-105B-BB41-9FBC-44B9D945DD74}" destId="{9FF77625-172C-8741-AE3A-A9923F41E3C4}" srcOrd="3" destOrd="0" presId="urn:microsoft.com/office/officeart/2005/8/layout/process4"/>
    <dgm:cxn modelId="{1B10A06D-8F82-574D-9F00-1394ED4D4F92}" type="presParOf" srcId="{8C7E5E81-105B-BB41-9FBC-44B9D945DD74}" destId="{5954A5A2-B110-E840-B2C0-47DAB6814CF1}" srcOrd="4" destOrd="0" presId="urn:microsoft.com/office/officeart/2005/8/layout/process4"/>
    <dgm:cxn modelId="{67AF0214-CAD6-8F42-93A5-4C253AA6A815}" type="presParOf" srcId="{5954A5A2-B110-E840-B2C0-47DAB6814CF1}" destId="{229AED6C-088B-EA41-89C4-F109F50D2F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343A3-FC97-014B-AA43-0CC187200BF9}" type="doc">
      <dgm:prSet loTypeId="urn:microsoft.com/office/officeart/2005/8/layout/process4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31E13A-08AD-0A42-B620-ED7F1CF27CCA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Закриті</a:t>
          </a:r>
          <a:endParaRPr lang="uk-UA" dirty="0">
            <a:solidFill>
              <a:schemeClr val="tx1"/>
            </a:solidFill>
          </a:endParaRPr>
        </a:p>
      </dgm:t>
    </dgm:pt>
    <dgm:pt modelId="{4A2262EA-3F3A-6C45-A466-ED97235DF87F}" type="parTrans" cxnId="{10A64B2C-A8E8-7843-A7F1-30189A37B4CE}">
      <dgm:prSet/>
      <dgm:spPr/>
      <dgm:t>
        <a:bodyPr/>
        <a:lstStyle/>
        <a:p>
          <a:endParaRPr lang="en-US"/>
        </a:p>
      </dgm:t>
    </dgm:pt>
    <dgm:pt modelId="{46F0E376-9620-0240-933B-5708964DDA54}" type="sibTrans" cxnId="{10A64B2C-A8E8-7843-A7F1-30189A37B4CE}">
      <dgm:prSet/>
      <dgm:spPr/>
      <dgm:t>
        <a:bodyPr/>
        <a:lstStyle/>
        <a:p>
          <a:endParaRPr lang="en-US"/>
        </a:p>
      </dgm:t>
    </dgm:pt>
    <dgm:pt modelId="{3E911966-EA17-7F49-889A-25788B5B4B5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Інтервальні</a:t>
          </a:r>
          <a:endParaRPr lang="uk-UA" dirty="0">
            <a:solidFill>
              <a:schemeClr val="tx1"/>
            </a:solidFill>
          </a:endParaRPr>
        </a:p>
      </dgm:t>
    </dgm:pt>
    <dgm:pt modelId="{39F24035-1710-3546-A7F8-37C7DAC46AA3}" type="parTrans" cxnId="{CB65CDBA-9311-A94C-98EB-40CC00D42789}">
      <dgm:prSet/>
      <dgm:spPr/>
      <dgm:t>
        <a:bodyPr/>
        <a:lstStyle/>
        <a:p>
          <a:endParaRPr lang="en-US"/>
        </a:p>
      </dgm:t>
    </dgm:pt>
    <dgm:pt modelId="{BEACF072-CA8E-0046-A19F-BE2EF4712C97}" type="sibTrans" cxnId="{CB65CDBA-9311-A94C-98EB-40CC00D42789}">
      <dgm:prSet/>
      <dgm:spPr/>
      <dgm:t>
        <a:bodyPr/>
        <a:lstStyle/>
        <a:p>
          <a:endParaRPr lang="en-US"/>
        </a:p>
      </dgm:t>
    </dgm:pt>
    <dgm:pt modelId="{4B8FC0DE-065E-0740-9AD8-EAE3B2A6609B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Відкриті</a:t>
          </a:r>
          <a:endParaRPr lang="uk-UA" dirty="0">
            <a:solidFill>
              <a:schemeClr val="tx1"/>
            </a:solidFill>
          </a:endParaRPr>
        </a:p>
      </dgm:t>
    </dgm:pt>
    <dgm:pt modelId="{CEAD549F-6F3F-3E47-82AD-667ADFA60AEE}" type="parTrans" cxnId="{872D76EC-119A-B34E-8CC4-F27935F29B35}">
      <dgm:prSet/>
      <dgm:spPr/>
      <dgm:t>
        <a:bodyPr/>
        <a:lstStyle/>
        <a:p>
          <a:endParaRPr lang="en-US"/>
        </a:p>
      </dgm:t>
    </dgm:pt>
    <dgm:pt modelId="{EAA5840F-3829-7747-819E-FB16A6BE2ABA}" type="sibTrans" cxnId="{872D76EC-119A-B34E-8CC4-F27935F29B35}">
      <dgm:prSet/>
      <dgm:spPr/>
      <dgm:t>
        <a:bodyPr/>
        <a:lstStyle/>
        <a:p>
          <a:endParaRPr lang="en-US"/>
        </a:p>
      </dgm:t>
    </dgm:pt>
    <dgm:pt modelId="{8C7E5E81-105B-BB41-9FBC-44B9D945DD74}" type="pres">
      <dgm:prSet presAssocID="{302343A3-FC97-014B-AA43-0CC187200BF9}" presName="Name0" presStyleCnt="0">
        <dgm:presLayoutVars>
          <dgm:dir/>
          <dgm:animLvl val="lvl"/>
          <dgm:resizeHandles val="exact"/>
        </dgm:presLayoutVars>
      </dgm:prSet>
      <dgm:spPr/>
    </dgm:pt>
    <dgm:pt modelId="{57FD8F25-FF20-8548-A790-0C06080B449F}" type="pres">
      <dgm:prSet presAssocID="{4B8FC0DE-065E-0740-9AD8-EAE3B2A6609B}" presName="boxAndChildren" presStyleCnt="0"/>
      <dgm:spPr/>
    </dgm:pt>
    <dgm:pt modelId="{F834E890-2410-CC40-A936-1D2C5DE4970E}" type="pres">
      <dgm:prSet presAssocID="{4B8FC0DE-065E-0740-9AD8-EAE3B2A6609B}" presName="parentTextBox" presStyleLbl="node1" presStyleIdx="0" presStyleCnt="3" custLinFactNeighborX="0" custLinFactNeighborY="-10805"/>
      <dgm:spPr/>
      <dgm:t>
        <a:bodyPr/>
        <a:lstStyle/>
        <a:p>
          <a:endParaRPr lang="en-US"/>
        </a:p>
      </dgm:t>
    </dgm:pt>
    <dgm:pt modelId="{EEC78463-985E-3140-B443-9843B4EBA185}" type="pres">
      <dgm:prSet presAssocID="{BEACF072-CA8E-0046-A19F-BE2EF4712C97}" presName="sp" presStyleCnt="0"/>
      <dgm:spPr/>
    </dgm:pt>
    <dgm:pt modelId="{214DE1D0-FBB3-3546-AAA2-2E9558D9E589}" type="pres">
      <dgm:prSet presAssocID="{3E911966-EA17-7F49-889A-25788B5B4B52}" presName="arrowAndChildren" presStyleCnt="0"/>
      <dgm:spPr/>
    </dgm:pt>
    <dgm:pt modelId="{5A56EDC0-69C8-774B-9F51-8BA5554ABD36}" type="pres">
      <dgm:prSet presAssocID="{3E911966-EA17-7F49-889A-25788B5B4B52}" presName="parentTextArrow" presStyleLbl="node1" presStyleIdx="1" presStyleCnt="3" custLinFactNeighborX="0" custLinFactNeighborY="-3536"/>
      <dgm:spPr/>
      <dgm:t>
        <a:bodyPr/>
        <a:lstStyle/>
        <a:p>
          <a:endParaRPr lang="en-US"/>
        </a:p>
      </dgm:t>
    </dgm:pt>
    <dgm:pt modelId="{9FF77625-172C-8741-AE3A-A9923F41E3C4}" type="pres">
      <dgm:prSet presAssocID="{46F0E376-9620-0240-933B-5708964DDA54}" presName="sp" presStyleCnt="0"/>
      <dgm:spPr/>
    </dgm:pt>
    <dgm:pt modelId="{5954A5A2-B110-E840-B2C0-47DAB6814CF1}" type="pres">
      <dgm:prSet presAssocID="{C031E13A-08AD-0A42-B620-ED7F1CF27CCA}" presName="arrowAndChildren" presStyleCnt="0"/>
      <dgm:spPr/>
    </dgm:pt>
    <dgm:pt modelId="{229AED6C-088B-EA41-89C4-F109F50D2FF6}" type="pres">
      <dgm:prSet presAssocID="{C031E13A-08AD-0A42-B620-ED7F1CF27CCA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E314095F-0E2B-F348-8751-0858C76437AE}" type="presOf" srcId="{302343A3-FC97-014B-AA43-0CC187200BF9}" destId="{8C7E5E81-105B-BB41-9FBC-44B9D945DD74}" srcOrd="0" destOrd="0" presId="urn:microsoft.com/office/officeart/2005/8/layout/process4"/>
    <dgm:cxn modelId="{2DB7DA4F-ACCB-0E48-8256-D52EA83535C3}" type="presOf" srcId="{4B8FC0DE-065E-0740-9AD8-EAE3B2A6609B}" destId="{F834E890-2410-CC40-A936-1D2C5DE4970E}" srcOrd="0" destOrd="0" presId="urn:microsoft.com/office/officeart/2005/8/layout/process4"/>
    <dgm:cxn modelId="{CB65CDBA-9311-A94C-98EB-40CC00D42789}" srcId="{302343A3-FC97-014B-AA43-0CC187200BF9}" destId="{3E911966-EA17-7F49-889A-25788B5B4B52}" srcOrd="1" destOrd="0" parTransId="{39F24035-1710-3546-A7F8-37C7DAC46AA3}" sibTransId="{BEACF072-CA8E-0046-A19F-BE2EF4712C97}"/>
    <dgm:cxn modelId="{10A64B2C-A8E8-7843-A7F1-30189A37B4CE}" srcId="{302343A3-FC97-014B-AA43-0CC187200BF9}" destId="{C031E13A-08AD-0A42-B620-ED7F1CF27CCA}" srcOrd="0" destOrd="0" parTransId="{4A2262EA-3F3A-6C45-A466-ED97235DF87F}" sibTransId="{46F0E376-9620-0240-933B-5708964DDA54}"/>
    <dgm:cxn modelId="{41FF30A9-7040-354D-AFB4-D91496C00106}" type="presOf" srcId="{C031E13A-08AD-0A42-B620-ED7F1CF27CCA}" destId="{229AED6C-088B-EA41-89C4-F109F50D2FF6}" srcOrd="0" destOrd="0" presId="urn:microsoft.com/office/officeart/2005/8/layout/process4"/>
    <dgm:cxn modelId="{C2C86AEC-7EC9-C945-A290-F9067FAA1D1A}" type="presOf" srcId="{3E911966-EA17-7F49-889A-25788B5B4B52}" destId="{5A56EDC0-69C8-774B-9F51-8BA5554ABD36}" srcOrd="0" destOrd="0" presId="urn:microsoft.com/office/officeart/2005/8/layout/process4"/>
    <dgm:cxn modelId="{872D76EC-119A-B34E-8CC4-F27935F29B35}" srcId="{302343A3-FC97-014B-AA43-0CC187200BF9}" destId="{4B8FC0DE-065E-0740-9AD8-EAE3B2A6609B}" srcOrd="2" destOrd="0" parTransId="{CEAD549F-6F3F-3E47-82AD-667ADFA60AEE}" sibTransId="{EAA5840F-3829-7747-819E-FB16A6BE2ABA}"/>
    <dgm:cxn modelId="{E616FE2C-6726-DC4F-B3BE-BA7A71EA870C}" type="presParOf" srcId="{8C7E5E81-105B-BB41-9FBC-44B9D945DD74}" destId="{57FD8F25-FF20-8548-A790-0C06080B449F}" srcOrd="0" destOrd="0" presId="urn:microsoft.com/office/officeart/2005/8/layout/process4"/>
    <dgm:cxn modelId="{B90CC771-C93C-D443-AEB7-8CEE17A72500}" type="presParOf" srcId="{57FD8F25-FF20-8548-A790-0C06080B449F}" destId="{F834E890-2410-CC40-A936-1D2C5DE4970E}" srcOrd="0" destOrd="0" presId="urn:microsoft.com/office/officeart/2005/8/layout/process4"/>
    <dgm:cxn modelId="{A7D88EDF-B65D-564E-B735-508EC24095A9}" type="presParOf" srcId="{8C7E5E81-105B-BB41-9FBC-44B9D945DD74}" destId="{EEC78463-985E-3140-B443-9843B4EBA185}" srcOrd="1" destOrd="0" presId="urn:microsoft.com/office/officeart/2005/8/layout/process4"/>
    <dgm:cxn modelId="{63FE55ED-B1F8-B746-8C41-A99F31C54080}" type="presParOf" srcId="{8C7E5E81-105B-BB41-9FBC-44B9D945DD74}" destId="{214DE1D0-FBB3-3546-AAA2-2E9558D9E589}" srcOrd="2" destOrd="0" presId="urn:microsoft.com/office/officeart/2005/8/layout/process4"/>
    <dgm:cxn modelId="{8B91286F-EC5C-8443-B3EA-9E60443684BF}" type="presParOf" srcId="{214DE1D0-FBB3-3546-AAA2-2E9558D9E589}" destId="{5A56EDC0-69C8-774B-9F51-8BA5554ABD36}" srcOrd="0" destOrd="0" presId="urn:microsoft.com/office/officeart/2005/8/layout/process4"/>
    <dgm:cxn modelId="{722F4B8C-1DA4-B841-80DF-58903EBA3C00}" type="presParOf" srcId="{8C7E5E81-105B-BB41-9FBC-44B9D945DD74}" destId="{9FF77625-172C-8741-AE3A-A9923F41E3C4}" srcOrd="3" destOrd="0" presId="urn:microsoft.com/office/officeart/2005/8/layout/process4"/>
    <dgm:cxn modelId="{3958AC3E-E287-A547-9269-F197CC653D94}" type="presParOf" srcId="{8C7E5E81-105B-BB41-9FBC-44B9D945DD74}" destId="{5954A5A2-B110-E840-B2C0-47DAB6814CF1}" srcOrd="4" destOrd="0" presId="urn:microsoft.com/office/officeart/2005/8/layout/process4"/>
    <dgm:cxn modelId="{FF1B54A7-0CAC-384C-8946-A90384940DB5}" type="presParOf" srcId="{5954A5A2-B110-E840-B2C0-47DAB6814CF1}" destId="{229AED6C-088B-EA41-89C4-F109F50D2FF6}" srcOrd="0" destOrd="0" presId="urn:microsoft.com/office/officeart/2005/8/layout/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4E890-2410-CC40-A936-1D2C5DE4970E}">
      <dsp:nvSpPr>
        <dsp:cNvPr id="0" name=""/>
        <dsp:cNvSpPr/>
      </dsp:nvSpPr>
      <dsp:spPr>
        <a:xfrm>
          <a:off x="0" y="3744415"/>
          <a:ext cx="5832648" cy="12741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>
              <a:solidFill>
                <a:schemeClr val="tx1"/>
              </a:solidFill>
            </a:rPr>
            <a:t>Диверсифіковані</a:t>
          </a:r>
          <a:endParaRPr lang="uk-UA" sz="4500" kern="1200" dirty="0">
            <a:solidFill>
              <a:schemeClr val="tx1"/>
            </a:solidFill>
          </a:endParaRPr>
        </a:p>
      </dsp:txBody>
      <dsp:txXfrm>
        <a:off x="0" y="3744415"/>
        <a:ext cx="5832648" cy="1274189"/>
      </dsp:txXfrm>
    </dsp:sp>
    <dsp:sp modelId="{5A56EDC0-69C8-774B-9F51-8BA5554ABD36}">
      <dsp:nvSpPr>
        <dsp:cNvPr id="0" name=""/>
        <dsp:cNvSpPr/>
      </dsp:nvSpPr>
      <dsp:spPr>
        <a:xfrm rot="10800000">
          <a:off x="0" y="1872206"/>
          <a:ext cx="5832648" cy="1959702"/>
        </a:xfrm>
        <a:prstGeom prst="upArrowCallout">
          <a:avLst/>
        </a:prstGeom>
        <a:solidFill>
          <a:srgbClr val="3F8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>
              <a:solidFill>
                <a:schemeClr val="tx1"/>
              </a:solidFill>
            </a:rPr>
            <a:t>Недиверсифіковані</a:t>
          </a:r>
          <a:endParaRPr lang="uk-UA" sz="4500" kern="1200" dirty="0">
            <a:solidFill>
              <a:schemeClr val="tx1"/>
            </a:solidFill>
          </a:endParaRPr>
        </a:p>
      </dsp:txBody>
      <dsp:txXfrm rot="10800000">
        <a:off x="0" y="1872206"/>
        <a:ext cx="5832648" cy="1273356"/>
      </dsp:txXfrm>
    </dsp:sp>
    <dsp:sp modelId="{229AED6C-088B-EA41-89C4-F109F50D2FF6}">
      <dsp:nvSpPr>
        <dsp:cNvPr id="0" name=""/>
        <dsp:cNvSpPr/>
      </dsp:nvSpPr>
      <dsp:spPr>
        <a:xfrm rot="10800000">
          <a:off x="0" y="911"/>
          <a:ext cx="5832648" cy="1959702"/>
        </a:xfrm>
        <a:prstGeom prst="upArrowCallout">
          <a:avLst/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>
              <a:solidFill>
                <a:schemeClr val="tx1"/>
              </a:solidFill>
            </a:rPr>
            <a:t>Венчурні</a:t>
          </a:r>
          <a:endParaRPr lang="uk-UA" sz="4500" kern="1200" dirty="0">
            <a:solidFill>
              <a:schemeClr val="tx1"/>
            </a:solidFill>
          </a:endParaRPr>
        </a:p>
      </dsp:txBody>
      <dsp:txXfrm rot="10800000">
        <a:off x="0" y="911"/>
        <a:ext cx="5832648" cy="1273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4E890-2410-CC40-A936-1D2C5DE4970E}">
      <dsp:nvSpPr>
        <dsp:cNvPr id="0" name=""/>
        <dsp:cNvSpPr/>
      </dsp:nvSpPr>
      <dsp:spPr>
        <a:xfrm>
          <a:off x="0" y="3744415"/>
          <a:ext cx="5832648" cy="1274189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>
              <a:solidFill>
                <a:schemeClr val="tx1"/>
              </a:solidFill>
            </a:rPr>
            <a:t>Відкриті</a:t>
          </a:r>
          <a:endParaRPr lang="uk-UA" sz="4500" kern="1200" dirty="0">
            <a:solidFill>
              <a:schemeClr val="tx1"/>
            </a:solidFill>
          </a:endParaRPr>
        </a:p>
      </dsp:txBody>
      <dsp:txXfrm>
        <a:off x="0" y="3744415"/>
        <a:ext cx="5832648" cy="1274189"/>
      </dsp:txXfrm>
    </dsp:sp>
    <dsp:sp modelId="{5A56EDC0-69C8-774B-9F51-8BA5554ABD36}">
      <dsp:nvSpPr>
        <dsp:cNvPr id="0" name=""/>
        <dsp:cNvSpPr/>
      </dsp:nvSpPr>
      <dsp:spPr>
        <a:xfrm rot="10800000">
          <a:off x="0" y="1872206"/>
          <a:ext cx="5832648" cy="1959702"/>
        </a:xfrm>
        <a:prstGeom prst="upArrowCallou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>
              <a:solidFill>
                <a:schemeClr val="tx1"/>
              </a:solidFill>
            </a:rPr>
            <a:t>Інтервальні</a:t>
          </a:r>
          <a:endParaRPr lang="uk-UA" sz="4500" kern="1200" dirty="0">
            <a:solidFill>
              <a:schemeClr val="tx1"/>
            </a:solidFill>
          </a:endParaRPr>
        </a:p>
      </dsp:txBody>
      <dsp:txXfrm rot="10800000">
        <a:off x="0" y="1872206"/>
        <a:ext cx="5832648" cy="1273356"/>
      </dsp:txXfrm>
    </dsp:sp>
    <dsp:sp modelId="{229AED6C-088B-EA41-89C4-F109F50D2FF6}">
      <dsp:nvSpPr>
        <dsp:cNvPr id="0" name=""/>
        <dsp:cNvSpPr/>
      </dsp:nvSpPr>
      <dsp:spPr>
        <a:xfrm rot="10800000">
          <a:off x="0" y="911"/>
          <a:ext cx="5832648" cy="1959702"/>
        </a:xfrm>
        <a:prstGeom prst="upArrowCallou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>
              <a:solidFill>
                <a:schemeClr val="tx1"/>
              </a:solidFill>
            </a:rPr>
            <a:t>Закриті</a:t>
          </a:r>
          <a:endParaRPr lang="uk-UA" sz="4500" kern="1200" dirty="0">
            <a:solidFill>
              <a:schemeClr val="tx1"/>
            </a:solidFill>
          </a:endParaRPr>
        </a:p>
      </dsp:txBody>
      <dsp:txXfrm rot="10800000">
        <a:off x="0" y="911"/>
        <a:ext cx="5832648" cy="1273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5F1279-96B1-4C12-9639-E6E0D0E02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11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Тема презентации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/>
              <a:t>Подтема презентации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0986A-B878-4B5D-B27A-AFF776EBEFB1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72300" y="115888"/>
            <a:ext cx="2171700" cy="6010275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5888"/>
            <a:ext cx="6362700" cy="6010275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80515-9EB2-4C59-9FB6-A47A83D57470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7F82B-BB92-427C-9AC9-680C7D949DA9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B35B1-BFFA-4768-9E5B-0EDF1407B5D0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7DFAF-31B0-4E96-9B5E-50036CD8F57B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C95E1-24CF-42F8-A06E-1635C11E9D81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82F17-F5CE-4620-9C02-2859408443CA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C3C3E-A62D-47DD-A56E-D520CEE16A01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4DA3A-E775-4836-BA14-0CCAD5CD1101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83EE7-9E63-4B40-9888-3E77425BD3D1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15888"/>
            <a:ext cx="76200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 СЛАЙДА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Текст презентации</a:t>
            </a:r>
          </a:p>
          <a:p>
            <a:pPr lvl="0"/>
            <a:r>
              <a:rPr lang="ru-RU" smtClean="0"/>
              <a:t>С булетами</a:t>
            </a:r>
          </a:p>
          <a:p>
            <a:pPr lvl="0"/>
            <a:r>
              <a:rPr lang="ru-RU" smtClean="0"/>
              <a:t>И еще всяким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2400"/>
            </a:lvl1pPr>
          </a:lstStyle>
          <a:p>
            <a:pPr>
              <a:defRPr/>
            </a:pPr>
            <a:fld id="{41780FA5-6C4D-4F82-B05A-4B3C80F9A9EC}" type="slidenum">
              <a:rPr lang="en-US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4D9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4D9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3618C553-9B81-4933-AFFC-A6F85640938C}" type="slidenum">
              <a:rPr lang="en-US" sz="2400"/>
              <a:pPr algn="r"/>
              <a:t>10</a:t>
            </a:fld>
            <a:endParaRPr lang="ru-RU" sz="2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Державних Паперів</a:t>
            </a:r>
            <a:endParaRPr lang="en-US" sz="28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Облігації МінФіну (ОВДП, українські євробонди)</a:t>
            </a:r>
          </a:p>
          <a:p>
            <a:pPr eaLnBrk="1" hangingPunct="1"/>
            <a:r>
              <a:rPr lang="uk-UA" smtClean="0"/>
              <a:t>Муніципальні облігації</a:t>
            </a:r>
          </a:p>
          <a:p>
            <a:pPr eaLnBrk="1" hangingPunct="1"/>
            <a:r>
              <a:rPr lang="uk-UA" smtClean="0"/>
              <a:t>Гарантовані державою облігації</a:t>
            </a:r>
          </a:p>
          <a:p>
            <a:pPr eaLnBrk="1" hangingPunct="1"/>
            <a:r>
              <a:rPr lang="uk-UA" smtClean="0"/>
              <a:t>Депозити в державних банках (?)</a:t>
            </a:r>
          </a:p>
          <a:p>
            <a:pPr eaLnBrk="1" hangingPunct="1"/>
            <a:r>
              <a:rPr lang="uk-UA" smtClean="0"/>
              <a:t>Облігації держпідприємств та держорганізацій (?)</a:t>
            </a:r>
          </a:p>
          <a:p>
            <a:pPr eaLnBrk="1" hangingPunct="1"/>
            <a:r>
              <a:rPr lang="uk-UA" smtClean="0"/>
              <a:t>Облігації іноземних держав та міжнародних організацій</a:t>
            </a:r>
          </a:p>
          <a:p>
            <a:pPr eaLnBrk="1" hangingPunct="1"/>
            <a:r>
              <a:rPr lang="uk-UA" smtClean="0"/>
              <a:t>Похідні фінансові інструменти від облігацій</a:t>
            </a:r>
            <a:endParaRPr lang="en-US" smtClean="0"/>
          </a:p>
          <a:p>
            <a:pPr eaLnBrk="1" hangingPunct="1"/>
            <a:r>
              <a:rPr lang="uk-UA" smtClean="0"/>
              <a:t>Інвестиції в біржові фонди такого ж класу</a:t>
            </a:r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8DFF8680-B7F1-4CEB-B892-2222D57033C4}" type="slidenum">
              <a:rPr lang="en-US" sz="2400"/>
              <a:pPr algn="r"/>
              <a:t>11</a:t>
            </a:fld>
            <a:endParaRPr lang="ru-RU" sz="2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Облігацій</a:t>
            </a:r>
            <a:endParaRPr lang="en-US" sz="28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Активи Фонду Державних Паперів, а також банківські та корпоративні боргові інструменти</a:t>
            </a:r>
          </a:p>
          <a:p>
            <a:pPr eaLnBrk="1" hangingPunct="1"/>
            <a:r>
              <a:rPr lang="uk-UA" smtClean="0"/>
              <a:t>Іпотечні облігації</a:t>
            </a:r>
          </a:p>
          <a:p>
            <a:pPr eaLnBrk="1" hangingPunct="1"/>
            <a:r>
              <a:rPr lang="uk-UA" smtClean="0"/>
              <a:t>Клас - Fixed-income та похідні фінансові інструменти від них</a:t>
            </a:r>
          </a:p>
          <a:p>
            <a:pPr eaLnBrk="1" hangingPunct="1"/>
            <a:r>
              <a:rPr lang="uk-UA" smtClean="0"/>
              <a:t>50% ліміт на папери МінФіну</a:t>
            </a:r>
          </a:p>
          <a:p>
            <a:pPr eaLnBrk="1" hangingPunct="1"/>
            <a:r>
              <a:rPr lang="uk-UA" smtClean="0"/>
              <a:t>10% ліміт на інших емітентів </a:t>
            </a:r>
          </a:p>
          <a:p>
            <a:pPr eaLnBrk="1" hangingPunct="1"/>
            <a:r>
              <a:rPr lang="uk-UA" smtClean="0"/>
              <a:t>15(20)% ліміт на банки</a:t>
            </a:r>
          </a:p>
          <a:p>
            <a:pPr eaLnBrk="1" hangingPunct="1"/>
            <a:r>
              <a:rPr lang="uk-UA" smtClean="0"/>
              <a:t>Інвестиції в біржові фонди такого ж класу</a:t>
            </a:r>
          </a:p>
          <a:p>
            <a:pPr eaLnBrk="1" hangingPunct="1">
              <a:buFontTx/>
              <a:buNone/>
            </a:pPr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269575D8-8B45-4B56-A915-B4EE7E78EAE4}" type="slidenum">
              <a:rPr lang="en-US" sz="2400"/>
              <a:pPr algn="r"/>
              <a:t>12</a:t>
            </a:fld>
            <a:endParaRPr lang="ru-RU" sz="2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Акцій</a:t>
            </a:r>
            <a:endParaRPr lang="en-US" sz="28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dirty="0" smtClean="0"/>
              <a:t>Клас - Акції та похідні фінансові інструменти від них</a:t>
            </a:r>
          </a:p>
          <a:p>
            <a:pPr eaLnBrk="1" hangingPunct="1"/>
            <a:r>
              <a:rPr lang="uk-UA" dirty="0" smtClean="0"/>
              <a:t>Ліміт на емітента </a:t>
            </a:r>
            <a:r>
              <a:rPr lang="en-US" dirty="0" smtClean="0"/>
              <a:t>10%</a:t>
            </a:r>
          </a:p>
          <a:p>
            <a:pPr eaLnBrk="1" hangingPunct="1"/>
            <a:r>
              <a:rPr lang="uk-UA" dirty="0" smtClean="0"/>
              <a:t>Ліміт </a:t>
            </a:r>
            <a:r>
              <a:rPr lang="uk-UA" dirty="0" smtClean="0"/>
              <a:t>на </a:t>
            </a:r>
            <a:r>
              <a:rPr lang="uk-UA" dirty="0" smtClean="0"/>
              <a:t>групу афілійованих емітентів </a:t>
            </a:r>
            <a:r>
              <a:rPr lang="uk-UA" dirty="0" smtClean="0"/>
              <a:t>25</a:t>
            </a:r>
            <a:r>
              <a:rPr lang="uk-UA" dirty="0" smtClean="0"/>
              <a:t>%</a:t>
            </a:r>
            <a:endParaRPr lang="uk-UA" dirty="0" smtClean="0"/>
          </a:p>
          <a:p>
            <a:pPr eaLnBrk="1" hangingPunct="1"/>
            <a:r>
              <a:rPr lang="uk-UA" dirty="0" smtClean="0"/>
              <a:t>Іноземні акції, що мають обіг на визначених Регулятором біржових майданчиках</a:t>
            </a:r>
          </a:p>
          <a:p>
            <a:pPr eaLnBrk="1" hangingPunct="1"/>
            <a:r>
              <a:rPr lang="uk-UA" dirty="0"/>
              <a:t>Українські депозитарні розписки </a:t>
            </a:r>
            <a:r>
              <a:rPr lang="uk-UA" dirty="0">
                <a:sym typeface="Wingdings" pitchFamily="2" charset="2"/>
              </a:rPr>
              <a:t></a:t>
            </a:r>
            <a:endParaRPr lang="uk-UA" dirty="0"/>
          </a:p>
          <a:p>
            <a:pPr eaLnBrk="1" hangingPunct="1"/>
            <a:r>
              <a:rPr lang="uk-UA" dirty="0"/>
              <a:t>15(20)% ліміт на банки</a:t>
            </a:r>
          </a:p>
          <a:p>
            <a:pPr eaLnBrk="1" hangingPunct="1"/>
            <a:r>
              <a:rPr lang="uk-UA" dirty="0" smtClean="0"/>
              <a:t>Інвестиції в біржові фонди такого ж класу</a:t>
            </a:r>
          </a:p>
          <a:p>
            <a:pPr eaLnBrk="1" hangingPunct="1"/>
            <a:endParaRPr lang="uk-UA" dirty="0" smtClean="0"/>
          </a:p>
          <a:p>
            <a:pPr eaLnBrk="1" hangingPunct="1">
              <a:buFontTx/>
              <a:buNone/>
            </a:pPr>
            <a:endParaRPr lang="uk-UA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822007E3-FE48-4B94-83FC-78678ED2C772}" type="slidenum">
              <a:rPr lang="en-US" sz="2400"/>
              <a:pPr algn="r"/>
              <a:t>13</a:t>
            </a:fld>
            <a:endParaRPr lang="ru-RU" sz="240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Фондів</a:t>
            </a:r>
            <a:endParaRPr lang="en-US" sz="28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Єдиний клас фондів, що мають право інвестувати в цінні папери інших ІСІ</a:t>
            </a:r>
          </a:p>
          <a:p>
            <a:pPr eaLnBrk="1" hangingPunct="1"/>
            <a:r>
              <a:rPr lang="uk-UA" smtClean="0"/>
              <a:t>Активи тільки акції та сертифікати ІСІ, крім класу фондів фондів</a:t>
            </a:r>
          </a:p>
          <a:p>
            <a:pPr eaLnBrk="1" hangingPunct="1"/>
            <a:r>
              <a:rPr lang="uk-UA" smtClean="0"/>
              <a:t>Забороняється інвестувати в цінні папери фондів, що знаходяться під управлінням цієї ж КУА</a:t>
            </a:r>
          </a:p>
          <a:p>
            <a:pPr eaLnBrk="1" hangingPunct="1"/>
            <a:r>
              <a:rPr lang="uk-UA" smtClean="0"/>
              <a:t>Ліміт на один фонд 10%</a:t>
            </a:r>
          </a:p>
          <a:p>
            <a:pPr eaLnBrk="1" hangingPunct="1"/>
            <a:r>
              <a:rPr lang="uk-UA" smtClean="0"/>
              <a:t>Частка активів, що знаходяться під управлінням одної КУА не більше 20(25)%</a:t>
            </a:r>
          </a:p>
          <a:p>
            <a:pPr eaLnBrk="1" hangingPunct="1"/>
            <a:r>
              <a:rPr lang="uk-UA" smtClean="0"/>
              <a:t>Обмеження на інвестиції в венчурні фонди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97F906F5-5B7F-4B1C-9CAD-961C9939BA02}" type="slidenum">
              <a:rPr lang="en-US" sz="2400"/>
              <a:pPr algn="r"/>
              <a:t>14</a:t>
            </a:fld>
            <a:endParaRPr lang="ru-RU" sz="2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Індексні Фонди</a:t>
            </a:r>
            <a:endParaRPr lang="en-US" sz="28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Зазвичай пасивні фонди, активи яких по складу та структурі копіюють кошик признаного індексу </a:t>
            </a:r>
          </a:p>
          <a:p>
            <a:pPr eaLnBrk="1" hangingPunct="1"/>
            <a:r>
              <a:rPr lang="uk-UA" smtClean="0"/>
              <a:t>Популярна думка, що індекс на великому горизонті “перемагає” будь-яких інших управляючих</a:t>
            </a:r>
          </a:p>
          <a:p>
            <a:pPr eaLnBrk="1" hangingPunct="1"/>
            <a:r>
              <a:rPr lang="uk-UA" smtClean="0"/>
              <a:t>Диверсифікація полягає в повторі визначеного в Регламенті фонду індексу з допустимою похибкою</a:t>
            </a:r>
          </a:p>
          <a:p>
            <a:pPr eaLnBrk="1" hangingPunct="1"/>
            <a:r>
              <a:rPr lang="uk-UA" smtClean="0"/>
              <a:t>Методика розрахунку даного індексу повинна бути загальнодоступною</a:t>
            </a:r>
          </a:p>
          <a:p>
            <a:pPr eaLnBrk="1" hangingPunct="1"/>
            <a:r>
              <a:rPr lang="uk-UA" smtClean="0"/>
              <a:t>Значення даного індексу повинні бути загальнодоступними</a:t>
            </a:r>
          </a:p>
          <a:p>
            <a:pPr eaLnBrk="1" hangingPunct="1"/>
            <a:r>
              <a:rPr lang="uk-UA" smtClean="0"/>
              <a:t>Депозитів немає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BFFBB2DD-7289-4B09-BE7C-09ECDFFED4BC}" type="slidenum">
              <a:rPr lang="en-US" sz="2400"/>
              <a:pPr algn="r"/>
              <a:t>15</a:t>
            </a:fld>
            <a:endParaRPr lang="ru-RU" sz="2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Банківських Металів</a:t>
            </a:r>
            <a:endParaRPr lang="en-US" sz="28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mtClean="0"/>
              <a:t>Дуже популярний у світі в останні роки клас фондів 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Попит на “вічні цінності”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Банківські метали у визначенні НацБанку – золото, срібло, платина, паладій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Активи - метали в зливках, монети, “металічні” рахунки у банках та похідні фінансові інструменти від банківських металів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Диверсифікація по металах відсутня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Обмеження “металічних” депозитів в 1-му банку в 25%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На зберігання фізичного металу в спеціалізованих сховищах диверсифікації сховищ немає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Інвестиції в біржові фонди такого ж класу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27E44E84-230D-4595-9D23-81B18F70A1FC}" type="slidenum">
              <a:rPr lang="en-US" sz="2400"/>
              <a:pPr algn="r"/>
              <a:t>16</a:t>
            </a:fld>
            <a:endParaRPr lang="ru-RU" sz="2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Недиверсифіковані Фонди</a:t>
            </a:r>
            <a:endParaRPr 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sz="1800" b="1" smtClean="0"/>
              <a:t>Недиверсифіковані фонди (3):</a:t>
            </a: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мають спеціалізацію - активи одного класу та грошові кошти (депозити)</a:t>
            </a: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диверсифікація відсутня (хоч 100% </a:t>
            </a:r>
            <a:r>
              <a:rPr lang="en-US" sz="1800" smtClean="0">
                <a:solidFill>
                  <a:schemeClr val="tx1"/>
                </a:solidFill>
              </a:rPr>
              <a:t>UNAF)</a:t>
            </a:r>
            <a:endParaRPr lang="uk-UA" sz="1800" smtClean="0">
              <a:solidFill>
                <a:schemeClr val="tx1"/>
              </a:solidFill>
            </a:endParaRP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активи даного класу від 0% до 100%</a:t>
            </a: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похідні інструменти на активи з цього класу без обмежень</a:t>
            </a:r>
          </a:p>
          <a:p>
            <a:pPr eaLnBrk="1" hangingPunct="1">
              <a:buFontTx/>
              <a:buNone/>
            </a:pPr>
            <a:endParaRPr lang="uk-UA" smtClean="0"/>
          </a:p>
          <a:p>
            <a:pPr eaLnBrk="1" hangingPunct="1">
              <a:buFontTx/>
              <a:buNone/>
            </a:pPr>
            <a:r>
              <a:rPr lang="uk-UA" sz="1800" b="1" smtClean="0"/>
              <a:t>Венчурні фонди (4):</a:t>
            </a: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реалізація проектів вузьким колом інвесторів</a:t>
            </a: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можливе приватно-державне партнерство</a:t>
            </a:r>
          </a:p>
          <a:p>
            <a:pPr eaLnBrk="1" hangingPunct="1"/>
            <a:r>
              <a:rPr lang="uk-UA" sz="1800" smtClean="0">
                <a:solidFill>
                  <a:schemeClr val="tx1"/>
                </a:solidFill>
              </a:rPr>
              <a:t> обмеження: </a:t>
            </a:r>
          </a:p>
          <a:p>
            <a:pPr lvl="1" eaLnBrk="1" hangingPunct="1">
              <a:lnSpc>
                <a:spcPct val="80000"/>
              </a:lnSpc>
              <a:buFontTx/>
              <a:buChar char="o"/>
            </a:pPr>
            <a:r>
              <a:rPr lang="uk-UA" sz="2000" smtClean="0"/>
              <a:t> тільки приватне розміщення </a:t>
            </a:r>
          </a:p>
          <a:p>
            <a:pPr lvl="1" eaLnBrk="1" hangingPunct="1">
              <a:lnSpc>
                <a:spcPct val="80000"/>
              </a:lnSpc>
              <a:buFontTx/>
              <a:buChar char="o"/>
            </a:pPr>
            <a:r>
              <a:rPr lang="uk-UA" sz="2000" smtClean="0"/>
              <a:t> тільки КІФ</a:t>
            </a:r>
            <a:endParaRPr lang="en-US" sz="2000" smtClean="0"/>
          </a:p>
          <a:p>
            <a:pPr lvl="1" eaLnBrk="1" hangingPunct="1">
              <a:lnSpc>
                <a:spcPct val="80000"/>
              </a:lnSpc>
              <a:buFontTx/>
              <a:buChar char="o"/>
            </a:pPr>
            <a:r>
              <a:rPr lang="uk-UA" sz="2000" smtClean="0"/>
              <a:t> тільки закритого типу</a:t>
            </a:r>
          </a:p>
          <a:p>
            <a:pPr lvl="1" eaLnBrk="1" hangingPunct="1">
              <a:lnSpc>
                <a:spcPct val="80000"/>
              </a:lnSpc>
              <a:buFontTx/>
              <a:buChar char="o"/>
            </a:pPr>
            <a:r>
              <a:rPr lang="uk-UA" sz="2000" smtClean="0"/>
              <a:t> вхід “фізиків” від 1 500 мзп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9E99515C-E4E3-42B2-867A-56A0AF680F7F}" type="slidenum">
              <a:rPr lang="en-US" sz="2400"/>
              <a:pPr algn="r"/>
              <a:t>17</a:t>
            </a:fld>
            <a:endParaRPr lang="ru-RU" sz="240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1152525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Недиверсифіковані Фонди</a:t>
            </a:r>
            <a:r>
              <a:rPr lang="en-US" sz="2800" smtClean="0"/>
              <a:t> </a:t>
            </a:r>
            <a:r>
              <a:rPr lang="uk-UA" sz="2800" smtClean="0"/>
              <a:t>Облігацій</a:t>
            </a:r>
            <a:endParaRPr lang="en-US" sz="28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eaLnBrk="1" hangingPunct="1"/>
            <a:r>
              <a:rPr lang="uk-UA" smtClean="0"/>
              <a:t>Активи тільки Fixed-income та похідні фінансові інструменти від них</a:t>
            </a:r>
          </a:p>
          <a:p>
            <a:pPr eaLnBrk="1" hangingPunct="1"/>
            <a:r>
              <a:rPr lang="uk-UA" smtClean="0"/>
              <a:t>Певні обмеження на інвестиції в іноземні боргові зобов’язання</a:t>
            </a:r>
          </a:p>
          <a:p>
            <a:pPr eaLnBrk="1" hangingPunct="1"/>
            <a:r>
              <a:rPr lang="uk-UA" smtClean="0"/>
              <a:t>Немає обмежень на емітентів</a:t>
            </a:r>
          </a:p>
          <a:p>
            <a:pPr eaLnBrk="1" hangingPunct="1"/>
            <a:r>
              <a:rPr lang="uk-UA" smtClean="0"/>
              <a:t>Немає обмежень на частку похідних інструментів</a:t>
            </a:r>
          </a:p>
          <a:p>
            <a:pPr eaLnBrk="1" hangingPunct="1"/>
            <a:r>
              <a:rPr lang="uk-UA" smtClean="0"/>
              <a:t>Інвестиції в біржові фонди такого ж класу</a:t>
            </a:r>
          </a:p>
          <a:p>
            <a:pPr eaLnBrk="1" hangingPunct="1"/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B8ECE27E-7DEF-4F27-9690-A1A833904C0C}" type="slidenum">
              <a:rPr lang="en-US" sz="2400"/>
              <a:pPr algn="r"/>
              <a:t>18</a:t>
            </a:fld>
            <a:endParaRPr lang="ru-RU" sz="2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100806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Недиверсифіковані Фонди Акцій</a:t>
            </a:r>
            <a:endParaRPr lang="en-US" sz="28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eaLnBrk="1" hangingPunct="1"/>
            <a:r>
              <a:rPr lang="uk-UA" smtClean="0"/>
              <a:t>Активи тільки акції та похідні фінансові інструменти від них</a:t>
            </a:r>
          </a:p>
          <a:p>
            <a:pPr eaLnBrk="1" hangingPunct="1"/>
            <a:r>
              <a:rPr lang="uk-UA" smtClean="0"/>
              <a:t>Певні обмеження на інвестиції в іноземні акції</a:t>
            </a:r>
          </a:p>
          <a:p>
            <a:pPr eaLnBrk="1" hangingPunct="1"/>
            <a:r>
              <a:rPr lang="uk-UA" smtClean="0"/>
              <a:t>Немає обмежень на емітентів</a:t>
            </a:r>
          </a:p>
          <a:p>
            <a:pPr eaLnBrk="1" hangingPunct="1"/>
            <a:r>
              <a:rPr lang="uk-UA" smtClean="0"/>
              <a:t>Немає обмежень на частку похідних інструментів</a:t>
            </a:r>
          </a:p>
          <a:p>
            <a:pPr eaLnBrk="1" hangingPunct="1"/>
            <a:r>
              <a:rPr lang="uk-UA" smtClean="0"/>
              <a:t>Інвестиції в біржові фонди такого ж класу</a:t>
            </a:r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32CD3B36-B644-45DC-865B-DA0FA09BE66B}" type="slidenum">
              <a:rPr lang="en-US" sz="2400"/>
              <a:pPr algn="r"/>
              <a:t>19</a:t>
            </a:fld>
            <a:endParaRPr lang="ru-RU" sz="240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Прямих Інвестицій</a:t>
            </a:r>
            <a:endParaRPr lang="en-US" sz="28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Класичний фонд прямих інвестицій</a:t>
            </a:r>
          </a:p>
          <a:p>
            <a:pPr eaLnBrk="1" hangingPunct="1"/>
            <a:r>
              <a:rPr lang="uk-UA" smtClean="0"/>
              <a:t>Має право інвестувати в акції, боргові інструменти, а також в частки ТОВ</a:t>
            </a:r>
          </a:p>
          <a:p>
            <a:pPr eaLnBrk="1" hangingPunct="1"/>
            <a:r>
              <a:rPr lang="uk-UA" smtClean="0"/>
              <a:t>Допускаються позики компаніям, в яких фонд володіє істотною часткою</a:t>
            </a:r>
          </a:p>
          <a:p>
            <a:pPr eaLnBrk="1" hangingPunct="1"/>
            <a:r>
              <a:rPr lang="uk-UA" smtClean="0"/>
              <a:t>Обмеження можуть встановлюватись Регламентом</a:t>
            </a:r>
          </a:p>
          <a:p>
            <a:pPr eaLnBrk="1" hangingPunct="1"/>
            <a:r>
              <a:rPr lang="uk-UA" smtClean="0"/>
              <a:t>Використання похідних інструментів обмежено</a:t>
            </a:r>
          </a:p>
          <a:p>
            <a:pPr eaLnBrk="1" hangingPunct="1"/>
            <a:r>
              <a:rPr lang="uk-UA" smtClean="0"/>
              <a:t>Обмеження на інвестиції в іноземні активи</a:t>
            </a:r>
          </a:p>
          <a:p>
            <a:pPr eaLnBrk="1" hangingPunct="1"/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196975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smtClean="0"/>
              <a:t>КОНЦЕПЦІЯ КЛАСИФІКАЦІЇ</a:t>
            </a:r>
            <a:br>
              <a:rPr lang="ru-RU" sz="3200" smtClean="0"/>
            </a:br>
            <a:r>
              <a:rPr lang="ru-RU" sz="3200" smtClean="0"/>
              <a:t>ІНВЕСТИЦІЙНИХ ФОНДІВ</a:t>
            </a:r>
            <a:br>
              <a:rPr lang="ru-RU" sz="3200" smtClean="0"/>
            </a:br>
            <a:r>
              <a:rPr lang="ru-RU" sz="2000" smtClean="0"/>
              <a:t/>
            </a:r>
            <a:br>
              <a:rPr lang="ru-RU" sz="2000" smtClean="0"/>
            </a:br>
            <a:r>
              <a:rPr lang="uk-UA" sz="2000" smtClean="0"/>
              <a:t>пропозиції</a:t>
            </a:r>
            <a:r>
              <a:rPr lang="ru-RU" sz="2000" smtClean="0"/>
              <a:t> до законопроекту «Про ІСІ»</a:t>
            </a:r>
            <a:endParaRPr lang="en-US" sz="2000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476875"/>
            <a:ext cx="6400800" cy="542925"/>
          </a:xfrm>
        </p:spPr>
        <p:txBody>
          <a:bodyPr/>
          <a:lstStyle/>
          <a:p>
            <a:pPr eaLnBrk="1" hangingPunct="1"/>
            <a:r>
              <a:rPr lang="ru-RU" sz="1800" smtClean="0"/>
              <a:t> 16-19 </a:t>
            </a:r>
            <a:r>
              <a:rPr lang="uk-UA" sz="1800" smtClean="0"/>
              <a:t>Червня</a:t>
            </a:r>
            <a:r>
              <a:rPr lang="ru-RU" sz="1800" smtClean="0"/>
              <a:t> 2011, Ялта</a:t>
            </a:r>
            <a:endParaRPr lang="en-US" sz="1800" smtClean="0"/>
          </a:p>
        </p:txBody>
      </p:sp>
      <p:pic>
        <p:nvPicPr>
          <p:cNvPr id="15365" name="Picture 5" descr="MyPho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500438"/>
            <a:ext cx="1254125" cy="1254125"/>
          </a:xfrm>
          <a:prstGeom prst="rect">
            <a:avLst/>
          </a:prstGeom>
          <a:noFill/>
        </p:spPr>
      </p:pic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2195513" y="3644900"/>
            <a:ext cx="62611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uk-UA" sz="1800"/>
              <a:t>Козак Тарас,</a:t>
            </a:r>
            <a:br>
              <a:rPr lang="uk-UA" sz="1800"/>
            </a:br>
            <a:r>
              <a:rPr lang="uk-UA" sz="1800"/>
              <a:t>Президент ІГ УНІВЕР</a:t>
            </a:r>
            <a:br>
              <a:rPr lang="uk-UA" sz="1800"/>
            </a:br>
            <a:endParaRPr lang="uk-UA"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16BF56C2-F79C-4E7C-9FEA-19E424B68563}" type="slidenum">
              <a:rPr lang="en-US" sz="2400"/>
              <a:pPr algn="r"/>
              <a:t>20</a:t>
            </a:fld>
            <a:endParaRPr lang="ru-RU" sz="2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Кредитні Фонди</a:t>
            </a:r>
            <a:endParaRPr lang="en-US" sz="28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Права вимоги по кредитах та позичках</a:t>
            </a:r>
          </a:p>
          <a:p>
            <a:pPr eaLnBrk="1" hangingPunct="1"/>
            <a:r>
              <a:rPr lang="uk-UA" smtClean="0"/>
              <a:t>Майнові права, що були предметом застави по непогашених кредитах</a:t>
            </a:r>
          </a:p>
          <a:p>
            <a:pPr eaLnBrk="1" hangingPunct="1"/>
            <a:r>
              <a:rPr lang="uk-UA" smtClean="0"/>
              <a:t>Інші боргові інструменти</a:t>
            </a:r>
          </a:p>
          <a:p>
            <a:pPr eaLnBrk="1" hangingPunct="1"/>
            <a:r>
              <a:rPr lang="uk-UA" smtClean="0"/>
              <a:t>Похідні фінансові інструменти від боргових інструментів</a:t>
            </a:r>
          </a:p>
          <a:p>
            <a:pPr eaLnBrk="1" hangingPunct="1"/>
            <a:r>
              <a:rPr lang="uk-UA" smtClean="0"/>
              <a:t>Обмеження депозитів в одному банку в 25%</a:t>
            </a:r>
          </a:p>
          <a:p>
            <a:pPr eaLnBrk="1" hangingPunct="1"/>
            <a:r>
              <a:rPr lang="uk-UA" smtClean="0"/>
              <a:t>Інвестиції в біржові фонди такого ж класу</a:t>
            </a:r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F53CAC0D-8774-4847-A6E9-E3EE16309697}" type="slidenum">
              <a:rPr lang="en-US" sz="2400"/>
              <a:pPr algn="r"/>
              <a:t>21</a:t>
            </a:fld>
            <a:endParaRPr lang="ru-RU" sz="240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Товарних Ринків</a:t>
            </a:r>
            <a:endParaRPr lang="en-US" sz="28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Подібний до Фонду Банківських Металів</a:t>
            </a:r>
          </a:p>
          <a:p>
            <a:pPr eaLnBrk="1" hangingPunct="1"/>
            <a:r>
              <a:rPr lang="uk-UA" smtClean="0"/>
              <a:t>Активи біржові товари (в т.ч. банківські метали) та похідні інструменти від біржових товарів</a:t>
            </a:r>
          </a:p>
          <a:p>
            <a:pPr eaLnBrk="1" hangingPunct="1"/>
            <a:r>
              <a:rPr lang="uk-UA" smtClean="0"/>
              <a:t>Майнові права на біржові товари</a:t>
            </a:r>
          </a:p>
          <a:p>
            <a:pPr eaLnBrk="1" hangingPunct="1"/>
            <a:r>
              <a:rPr lang="uk-UA" smtClean="0"/>
              <a:t>Іноземна валюта</a:t>
            </a:r>
          </a:p>
          <a:p>
            <a:pPr eaLnBrk="1" hangingPunct="1"/>
            <a:r>
              <a:rPr lang="uk-UA" smtClean="0"/>
              <a:t>Обмеження депозитів в одному банку в 25%</a:t>
            </a:r>
          </a:p>
          <a:p>
            <a:pPr eaLnBrk="1" hangingPunct="1"/>
            <a:r>
              <a:rPr lang="uk-UA" smtClean="0"/>
              <a:t>Інвестиції в біржові фонди такого ж класу</a:t>
            </a:r>
          </a:p>
          <a:p>
            <a:pPr eaLnBrk="1" hangingPunct="1"/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B220EBA8-5061-4D2B-9538-AFCE8BC110CF}" type="slidenum">
              <a:rPr lang="en-US" sz="2400"/>
              <a:pPr algn="r"/>
              <a:t>22</a:t>
            </a:fld>
            <a:endParaRPr lang="ru-RU" sz="240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Хедж Фонди</a:t>
            </a:r>
            <a:endParaRPr lang="en-US" sz="28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Надризиковані фонди</a:t>
            </a:r>
          </a:p>
          <a:p>
            <a:pPr eaLnBrk="1" hangingPunct="1"/>
            <a:r>
              <a:rPr lang="uk-UA" smtClean="0"/>
              <a:t>Дуже популярні фонди в світі в останні роки</a:t>
            </a:r>
          </a:p>
          <a:p>
            <a:pPr eaLnBrk="1" hangingPunct="1"/>
            <a:r>
              <a:rPr lang="uk-UA" smtClean="0"/>
              <a:t>Можуть створювати різні стратегії, в т.ч. заробляти на падінні ринків</a:t>
            </a:r>
          </a:p>
          <a:p>
            <a:pPr eaLnBrk="1" hangingPunct="1"/>
            <a:r>
              <a:rPr lang="uk-UA" smtClean="0"/>
              <a:t>Активи тільки цінні папери, товари та інструменти, що мають обіг на біржах (фондових та товарних) та похідні фінансові інструменти від них</a:t>
            </a:r>
          </a:p>
          <a:p>
            <a:pPr eaLnBrk="1" hangingPunct="1"/>
            <a:r>
              <a:rPr lang="uk-UA" smtClean="0"/>
              <a:t>Будь-які біржові фонди</a:t>
            </a:r>
          </a:p>
          <a:p>
            <a:pPr eaLnBrk="1" hangingPunct="1"/>
            <a:r>
              <a:rPr lang="uk-UA" smtClean="0"/>
              <a:t>Іноземна валюта</a:t>
            </a:r>
          </a:p>
          <a:p>
            <a:pPr eaLnBrk="1" hangingPunct="1"/>
            <a:r>
              <a:rPr lang="uk-UA" smtClean="0"/>
              <a:t>Обмеження депозитів в одному банку в 25%</a:t>
            </a:r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1FD93873-1A1D-4AAC-959A-4EEFD9D5E41B}" type="slidenum">
              <a:rPr lang="en-US" sz="2400"/>
              <a:pPr algn="r"/>
              <a:t>23</a:t>
            </a:fld>
            <a:endParaRPr lang="ru-RU" sz="2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Рентні Фонди Нерухомості</a:t>
            </a:r>
            <a:endParaRPr lang="en-US" sz="28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Активи нерухомість, земля, майнові права, а також корпоративні права компаній, які володіють такими активами</a:t>
            </a:r>
          </a:p>
          <a:p>
            <a:pPr eaLnBrk="1" hangingPunct="1"/>
            <a:r>
              <a:rPr lang="uk-UA" smtClean="0"/>
              <a:t>Займаються купівлею-продажем нерухомості та здачею її в оренду</a:t>
            </a:r>
          </a:p>
          <a:p>
            <a:pPr eaLnBrk="1" hangingPunct="1"/>
            <a:r>
              <a:rPr lang="uk-UA" smtClean="0"/>
              <a:t>Обмеження депозитів в одному банку в 25%</a:t>
            </a:r>
          </a:p>
          <a:p>
            <a:pPr eaLnBrk="1" hangingPunct="1"/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E027DD54-0367-44D3-93D9-28820ED7C20F}" type="slidenum">
              <a:rPr lang="en-US" sz="2400"/>
              <a:pPr algn="r"/>
              <a:t>24</a:t>
            </a:fld>
            <a:endParaRPr lang="ru-RU" sz="240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Девелоперські Фонди Нерухомості</a:t>
            </a:r>
            <a:endParaRPr lang="en-US" sz="28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Активи як у рентних фондів нерухомості, а також права на будівництво</a:t>
            </a:r>
          </a:p>
          <a:p>
            <a:pPr eaLnBrk="1" hangingPunct="1"/>
            <a:r>
              <a:rPr lang="uk-UA" smtClean="0"/>
              <a:t>Займаються будівництвом нерухомості та здачею її в оренду</a:t>
            </a:r>
          </a:p>
          <a:p>
            <a:pPr eaLnBrk="1" hangingPunct="1"/>
            <a:r>
              <a:rPr lang="uk-UA" smtClean="0"/>
              <a:t>Обмеження депозитів в одному банку в 25%</a:t>
            </a:r>
          </a:p>
          <a:p>
            <a:pPr eaLnBrk="1" hangingPunct="1"/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36EDF465-C7A5-43E3-91FD-608E0F7532EA}" type="slidenum">
              <a:rPr lang="en-US" sz="2400"/>
              <a:pPr algn="r"/>
              <a:t>25</a:t>
            </a:fld>
            <a:endParaRPr lang="ru-RU" sz="240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Пропозиція по вторинному обігу</a:t>
            </a:r>
            <a:endParaRPr lang="en-US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indent="12700" eaLnBrk="1" hangingPunct="1">
              <a:buFontTx/>
              <a:buNone/>
            </a:pPr>
            <a:r>
              <a:rPr lang="uk-UA" dirty="0" smtClean="0"/>
              <a:t>Цінні папери всіх типів фондів (як акції КІФів, так і сертифікати ПІФів) протягом усьго строку діяльності можуть мати вторинний обіг на фондовій біржі</a:t>
            </a:r>
          </a:p>
          <a:p>
            <a:pPr indent="12700" eaLnBrk="1" hangingPunct="1">
              <a:buFontTx/>
              <a:buNone/>
            </a:pPr>
            <a:r>
              <a:rPr lang="uk-UA" dirty="0" smtClean="0"/>
              <a:t> </a:t>
            </a:r>
          </a:p>
          <a:p>
            <a:pPr indent="12700" eaLnBrk="1" hangingPunct="1">
              <a:buFont typeface="Arial" charset="0"/>
              <a:buChar char="+"/>
            </a:pPr>
            <a:r>
              <a:rPr lang="uk-UA" dirty="0" smtClean="0"/>
              <a:t> додаткова ліквідність для інвестора</a:t>
            </a:r>
          </a:p>
          <a:p>
            <a:pPr indent="12700" eaLnBrk="1" hangingPunct="1">
              <a:buFont typeface="Arial" charset="0"/>
              <a:buChar char="+"/>
            </a:pPr>
            <a:r>
              <a:rPr lang="uk-UA" dirty="0" smtClean="0"/>
              <a:t> швидкі та зручні для інвестора розрахунки</a:t>
            </a:r>
          </a:p>
          <a:p>
            <a:pPr indent="12700" eaLnBrk="1" hangingPunct="1">
              <a:buFont typeface="Arial" charset="0"/>
              <a:buChar char="+"/>
            </a:pPr>
            <a:r>
              <a:rPr lang="uk-UA" dirty="0" smtClean="0"/>
              <a:t> збільшення об’ємів організованого ринку</a:t>
            </a:r>
          </a:p>
          <a:p>
            <a:pPr indent="12700" eaLnBrk="1" hangingPunct="1">
              <a:buFont typeface="Arial" charset="0"/>
              <a:buChar char="+"/>
            </a:pPr>
            <a:r>
              <a:rPr lang="uk-UA" dirty="0" smtClean="0"/>
              <a:t> менше паперової роботи</a:t>
            </a:r>
          </a:p>
          <a:p>
            <a:pPr indent="12700" eaLnBrk="1" hangingPunct="1">
              <a:buFont typeface="Arial" charset="0"/>
              <a:buChar char="+"/>
            </a:pPr>
            <a:endParaRPr lang="uk-UA" dirty="0" smtClean="0"/>
          </a:p>
          <a:p>
            <a:pPr indent="12700" eaLnBrk="1" hangingPunct="1">
              <a:buFont typeface="Arial" charset="0"/>
              <a:buChar char="+"/>
            </a:pPr>
            <a:endParaRPr lang="uk-UA" dirty="0" smtClean="0"/>
          </a:p>
          <a:p>
            <a:pPr indent="12700" eaLnBrk="1" hangingPunct="1">
              <a:buFont typeface="Arial" charset="0"/>
              <a:buNone/>
            </a:pPr>
            <a:r>
              <a:rPr lang="uk-UA" sz="1800" b="1" u="sng" dirty="0" smtClean="0"/>
              <a:t>__  </a:t>
            </a:r>
            <a:endParaRPr lang="en-US" sz="1800" b="1" u="sng" dirty="0" smtClean="0"/>
          </a:p>
        </p:txBody>
      </p:sp>
      <p:sp>
        <p:nvSpPr>
          <p:cNvPr id="38916" name="AutoShape 6"/>
          <p:cNvSpPr>
            <a:spLocks noChangeArrowheads="1"/>
          </p:cNvSpPr>
          <p:nvPr/>
        </p:nvSpPr>
        <p:spPr bwMode="auto">
          <a:xfrm>
            <a:off x="1403350" y="4581525"/>
            <a:ext cx="2447925" cy="936625"/>
          </a:xfrm>
          <a:prstGeom prst="cloudCallout">
            <a:avLst>
              <a:gd name="adj1" fmla="val -54671"/>
              <a:gd name="adj2" fmla="val 6254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b="0">
                <a:solidFill>
                  <a:srgbClr val="004D90"/>
                </a:solidFill>
              </a:rPr>
              <a:t>???</a:t>
            </a:r>
            <a:endParaRPr lang="ru-RU" b="0">
              <a:solidFill>
                <a:srgbClr val="004D9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65D50D10-EF2E-4E07-BEB1-19DD4046D349}" type="slidenum">
              <a:rPr lang="en-US" sz="2400"/>
              <a:pPr algn="r"/>
              <a:t>26</a:t>
            </a:fld>
            <a:endParaRPr lang="ru-RU" sz="240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Біржові Фонди</a:t>
            </a:r>
            <a:endParaRPr 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836613"/>
            <a:ext cx="8229600" cy="6021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dirty="0" smtClean="0"/>
              <a:t>Біржові Фонди (Exchange Traded Funds, ETF) стали популярними у світі у зв’язку зі зростанням технологій біржової торгівлі</a:t>
            </a:r>
          </a:p>
          <a:p>
            <a:pPr eaLnBrk="1" hangingPunct="1">
              <a:lnSpc>
                <a:spcPct val="90000"/>
              </a:lnSpc>
            </a:pPr>
            <a:r>
              <a:rPr lang="uk-UA" dirty="0" smtClean="0"/>
              <a:t>Особливість біржових фондів у можливості входу та виходу з нього не грошовими коштами, а безпосередньо активами фонду в тій же пропорції, у якій ці активи знаходяться в фонді</a:t>
            </a:r>
          </a:p>
          <a:p>
            <a:pPr eaLnBrk="1" hangingPunct="1">
              <a:lnSpc>
                <a:spcPct val="90000"/>
              </a:lnSpc>
            </a:pPr>
            <a:r>
              <a:rPr lang="uk-UA" dirty="0" smtClean="0"/>
              <a:t>Зазвичай ця можливість є тільки в андерайтерів при первинному розміщенні та викупі сертифікатів</a:t>
            </a:r>
          </a:p>
          <a:p>
            <a:pPr eaLnBrk="1" hangingPunct="1">
              <a:lnSpc>
                <a:spcPct val="90000"/>
              </a:lnSpc>
            </a:pPr>
            <a:r>
              <a:rPr lang="uk-UA" dirty="0" smtClean="0"/>
              <a:t>Вторинний обіг тільки на біржі</a:t>
            </a:r>
          </a:p>
          <a:p>
            <a:pPr eaLnBrk="1" hangingPunct="1">
              <a:lnSpc>
                <a:spcPct val="90000"/>
              </a:lnSpc>
            </a:pPr>
            <a:r>
              <a:rPr lang="uk-UA" dirty="0" smtClean="0"/>
              <a:t>Біржовий фонд - окрема характеристика спеціалізованих диверсифікованих фондів</a:t>
            </a:r>
          </a:p>
          <a:p>
            <a:pPr eaLnBrk="1" hangingPunct="1">
              <a:lnSpc>
                <a:spcPct val="90000"/>
              </a:lnSpc>
            </a:pPr>
            <a:r>
              <a:rPr lang="uk-UA" dirty="0" smtClean="0"/>
              <a:t>Біржовими можуть бути індексні фонди або фонди банківських металів</a:t>
            </a:r>
          </a:p>
          <a:p>
            <a:pPr eaLnBrk="1" hangingPunct="1">
              <a:lnSpc>
                <a:spcPct val="90000"/>
              </a:lnSpc>
            </a:pPr>
            <a:r>
              <a:rPr lang="uk-UA" dirty="0" smtClean="0"/>
              <a:t>Інвестувати у ці фонди можуть інші ІСІ (не тільки фонди фондів)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65D50D10-EF2E-4E07-BEB1-19DD4046D349}" type="slidenum">
              <a:rPr lang="en-US" sz="2400"/>
              <a:pPr algn="r"/>
              <a:t>27</a:t>
            </a:fld>
            <a:endParaRPr lang="ru-RU" sz="240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dirty="0" smtClean="0"/>
              <a:t>Перетворення фондів (1)</a:t>
            </a:r>
            <a:endParaRPr lang="en-US" dirty="0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54083011"/>
              </p:ext>
            </p:extLst>
          </p:nvPr>
        </p:nvGraphicFramePr>
        <p:xfrm>
          <a:off x="1763689" y="980728"/>
          <a:ext cx="5832648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7590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65D50D10-EF2E-4E07-BEB1-19DD4046D349}" type="slidenum">
              <a:rPr lang="en-US" sz="2400"/>
              <a:pPr algn="r"/>
              <a:t>28</a:t>
            </a:fld>
            <a:endParaRPr lang="ru-RU" sz="240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dirty="0" smtClean="0"/>
              <a:t>Перетворення фондів (2)</a:t>
            </a:r>
            <a:endParaRPr lang="en-US" dirty="0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7680309"/>
              </p:ext>
            </p:extLst>
          </p:nvPr>
        </p:nvGraphicFramePr>
        <p:xfrm>
          <a:off x="1763689" y="1008112"/>
          <a:ext cx="5832648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71999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uk-UA" sz="3200" smtClean="0">
                <a:solidFill>
                  <a:srgbClr val="004D90"/>
                </a:solidFill>
              </a:rPr>
              <a:t>Дякую за увагу</a:t>
            </a:r>
            <a:r>
              <a:rPr lang="ru-RU" sz="3200" smtClean="0">
                <a:solidFill>
                  <a:srgbClr val="004D90"/>
                </a:solidFill>
              </a:rPr>
              <a:t>!</a:t>
            </a:r>
            <a:br>
              <a:rPr lang="ru-RU" sz="3200" smtClean="0">
                <a:solidFill>
                  <a:srgbClr val="004D90"/>
                </a:solidFill>
              </a:rPr>
            </a:br>
            <a:r>
              <a:rPr lang="ru-RU" sz="3200" smtClean="0">
                <a:solidFill>
                  <a:srgbClr val="004D90"/>
                </a:solidFill>
              </a:rPr>
              <a:t/>
            </a:r>
            <a:br>
              <a:rPr lang="ru-RU" sz="3200" smtClean="0">
                <a:solidFill>
                  <a:srgbClr val="004D90"/>
                </a:solidFill>
              </a:rPr>
            </a:br>
            <a:r>
              <a:rPr lang="uk-UA" sz="3200" smtClean="0">
                <a:solidFill>
                  <a:srgbClr val="004D90"/>
                </a:solidFill>
              </a:rPr>
              <a:t>Запитання</a:t>
            </a:r>
            <a:r>
              <a:rPr lang="ru-RU" sz="3200" smtClean="0">
                <a:solidFill>
                  <a:srgbClr val="004D9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Номер слайда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ECE933E-D5E5-4E75-A4BE-6A87A5107B58}" type="slidenum">
              <a:rPr lang="en-US" smtClean="0"/>
              <a:pPr/>
              <a:t>3</a:t>
            </a:fld>
            <a:endParaRPr lang="ru-RU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mtClean="0"/>
              <a:t>Що маємо:</a:t>
            </a:r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4D90"/>
              </a:buClr>
              <a:buFont typeface="Wingdings" pitchFamily="2" charset="2"/>
              <a:buChar char="ь"/>
            </a:pPr>
            <a:r>
              <a:rPr lang="uk-UA" sz="2000" b="1" smtClean="0"/>
              <a:t>Форма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Корпоративні (КІФ – юридична особа)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Пайові (ПІФ – не є юридичною особою)</a:t>
            </a:r>
          </a:p>
          <a:p>
            <a:pPr eaLnBrk="1" hangingPunct="1">
              <a:lnSpc>
                <a:spcPct val="90000"/>
              </a:lnSpc>
              <a:buClr>
                <a:srgbClr val="004D90"/>
              </a:buClr>
              <a:buFont typeface="Wingdings" pitchFamily="2" charset="2"/>
              <a:buChar char="ь"/>
            </a:pPr>
            <a:r>
              <a:rPr lang="uk-UA" sz="2000" b="1" smtClean="0"/>
              <a:t>Тип</a:t>
            </a:r>
            <a:endParaRPr lang="en-US" sz="2000" b="1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Відкриті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Інтервальні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Закриті</a:t>
            </a:r>
          </a:p>
          <a:p>
            <a:pPr eaLnBrk="1" hangingPunct="1">
              <a:lnSpc>
                <a:spcPct val="90000"/>
              </a:lnSpc>
              <a:buClr>
                <a:srgbClr val="004D90"/>
              </a:buClr>
              <a:buFont typeface="Wingdings" pitchFamily="2" charset="2"/>
              <a:buChar char="ь"/>
            </a:pPr>
            <a:r>
              <a:rPr lang="uk-UA" sz="2000" b="1" smtClean="0"/>
              <a:t>Строк діяльності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Строкові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Безстрокові</a:t>
            </a:r>
          </a:p>
          <a:p>
            <a:pPr eaLnBrk="1" hangingPunct="1">
              <a:lnSpc>
                <a:spcPct val="90000"/>
              </a:lnSpc>
              <a:buClr>
                <a:srgbClr val="004D90"/>
              </a:buClr>
              <a:buFont typeface="Wingdings" pitchFamily="2" charset="2"/>
              <a:buChar char="ь"/>
            </a:pPr>
            <a:r>
              <a:rPr lang="uk-UA" sz="2000" b="1" smtClean="0"/>
              <a:t>Вид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Диверсифіковані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Недиверсификовані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Ш"/>
            </a:pPr>
            <a:r>
              <a:rPr lang="uk-UA" sz="2000" smtClean="0"/>
              <a:t>Венчурні*</a:t>
            </a:r>
            <a:endParaRPr lang="en-US" sz="24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E1174CC-7520-402E-8252-59CD44A8B12E}" type="slidenum">
              <a:rPr lang="en-US" smtClean="0"/>
              <a:pPr/>
              <a:t>30</a:t>
            </a:fld>
            <a:endParaRPr lang="ru-RU" smtClean="0"/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0" y="441960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uk-UA" sz="1800" b="0">
                <a:solidFill>
                  <a:srgbClr val="004D90"/>
                </a:solidFill>
              </a:rPr>
              <a:t>Інвестиційна Група УНІВЕР</a:t>
            </a:r>
            <a:br>
              <a:rPr lang="uk-UA" sz="1800" b="0">
                <a:solidFill>
                  <a:srgbClr val="004D90"/>
                </a:solidFill>
              </a:rPr>
            </a:br>
            <a:r>
              <a:rPr lang="uk-UA" sz="1800" b="0">
                <a:solidFill>
                  <a:srgbClr val="004D90"/>
                </a:solidFill>
              </a:rPr>
              <a:t>+38 (044) 490 20 55</a:t>
            </a:r>
            <a:endParaRPr lang="uk-UA" sz="1800" b="0">
              <a:solidFill>
                <a:schemeClr val="tx1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uk-UA" sz="1800" b="0">
                <a:solidFill>
                  <a:srgbClr val="004D90"/>
                </a:solidFill>
              </a:rPr>
              <a:t>Київ, Жилянська 59, офіс 102</a:t>
            </a:r>
            <a:r>
              <a:rPr lang="ru-RU" sz="1800" b="0">
                <a:solidFill>
                  <a:srgbClr val="004D90"/>
                </a:solidFill>
              </a:rPr>
              <a:t> </a:t>
            </a:r>
            <a:br>
              <a:rPr lang="ru-RU" sz="1800" b="0">
                <a:solidFill>
                  <a:srgbClr val="004D90"/>
                </a:solidFill>
              </a:rPr>
            </a:br>
            <a:r>
              <a:rPr lang="en-US" sz="1800" b="0">
                <a:solidFill>
                  <a:srgbClr val="004D90"/>
                </a:solidFill>
              </a:rPr>
              <a:t>mybroker@univer.ua</a:t>
            </a:r>
            <a:br>
              <a:rPr lang="en-US" sz="1800" b="0">
                <a:solidFill>
                  <a:srgbClr val="004D90"/>
                </a:solidFill>
              </a:rPr>
            </a:br>
            <a:r>
              <a:rPr lang="en-US" sz="1800" b="0">
                <a:solidFill>
                  <a:srgbClr val="004D90"/>
                </a:solidFill>
              </a:rPr>
              <a:t>www.univer.ua</a:t>
            </a:r>
            <a:endParaRPr lang="ru-RU" sz="1800" b="0">
              <a:solidFill>
                <a:srgbClr val="004D9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FEA989E-6DEB-4C63-A6BF-7440AB8D4146}" type="slidenum">
              <a:rPr lang="en-US" smtClean="0"/>
              <a:pPr/>
              <a:t>4</a:t>
            </a:fld>
            <a:endParaRPr lang="ru-RU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Пропозиція по формі</a:t>
            </a: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4D90"/>
              </a:buClr>
              <a:buFont typeface="Wingdings" pitchFamily="2" charset="2"/>
              <a:buChar char="ь"/>
            </a:pPr>
            <a:r>
              <a:rPr lang="ru-RU" sz="1800" b="1" smtClean="0"/>
              <a:t>КІФ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Органами КІФу є загальні збори акціонерів та наглядова рада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Акціонери мають вплив на управління КІФом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Наглядова рада може міняти КУА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Члени наглядової ради несуть відповідальність за рішення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Загальні збори можуть змінювати строк діяльності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Кворум на загальних зборах 50%</a:t>
            </a:r>
          </a:p>
          <a:p>
            <a:pPr lvl="1" eaLnBrk="1" hangingPunct="1">
              <a:buFont typeface="Wingdings" pitchFamily="2" charset="2"/>
              <a:buNone/>
            </a:pPr>
            <a:endParaRPr lang="uk-UA" sz="1800" smtClean="0"/>
          </a:p>
          <a:p>
            <a:pPr eaLnBrk="1" hangingPunct="1"/>
            <a:r>
              <a:rPr lang="uk-UA" sz="1800" b="1" smtClean="0"/>
              <a:t>ПІФ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Немає ні зборів, ні наглядової ради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Інвестори не мають впливу на управління ПІФом</a:t>
            </a:r>
          </a:p>
          <a:p>
            <a:pPr lvl="1" eaLnBrk="1" hangingPunct="1">
              <a:buFont typeface="Wingdings" pitchFamily="2" charset="2"/>
              <a:buChar char="Ш"/>
            </a:pPr>
            <a:r>
              <a:rPr lang="uk-UA" sz="1800" smtClean="0"/>
              <a:t>Всі рішення ухвалюються КУА</a:t>
            </a:r>
            <a:endParaRPr lang="uk-UA" sz="2000" smtClean="0"/>
          </a:p>
          <a:p>
            <a:pPr eaLnBrk="1" hangingPunct="1"/>
            <a:endParaRPr lang="uk-UA" sz="1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6E07E79B-585C-4D95-A0E0-9F3962370DD0}" type="slidenum">
              <a:rPr lang="en-US" sz="2400"/>
              <a:pPr algn="r"/>
              <a:t>5</a:t>
            </a:fld>
            <a:endParaRPr lang="ru-RU" sz="2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smtClean="0"/>
              <a:t>Пропозиції по спеціалізації. </a:t>
            </a:r>
            <a:br>
              <a:rPr lang="uk-UA" sz="2800" smtClean="0"/>
            </a:br>
            <a:r>
              <a:rPr lang="uk-UA" sz="2800" smtClean="0"/>
              <a:t>Причини</a:t>
            </a:r>
            <a:endParaRPr lang="en-US" sz="28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/>
            <a:r>
              <a:rPr lang="uk-UA" sz="2000" smtClean="0"/>
              <a:t>Попит населення тільки на відкриті фонди</a:t>
            </a:r>
          </a:p>
          <a:p>
            <a:pPr eaLnBrk="1" hangingPunct="1"/>
            <a:r>
              <a:rPr lang="uk-UA" sz="2000" smtClean="0"/>
              <a:t>Відкриті фонди повинні бути диверсифікованими</a:t>
            </a:r>
          </a:p>
          <a:p>
            <a:pPr eaLnBrk="1" hangingPunct="1"/>
            <a:r>
              <a:rPr lang="uk-UA" sz="2000" smtClean="0"/>
              <a:t>Диверсифікація по класам активів обмежує можливості для управління</a:t>
            </a:r>
          </a:p>
          <a:p>
            <a:pPr lvl="1" eaLnBrk="1" hangingPunct="1"/>
            <a:r>
              <a:rPr lang="uk-UA" sz="2000" smtClean="0"/>
              <a:t>Фонди грошового ринку</a:t>
            </a:r>
          </a:p>
          <a:p>
            <a:pPr lvl="1" eaLnBrk="1" hangingPunct="1"/>
            <a:r>
              <a:rPr lang="uk-UA" sz="2000" smtClean="0"/>
              <a:t>Індексні фонди</a:t>
            </a:r>
          </a:p>
          <a:p>
            <a:pPr eaLnBrk="1" hangingPunct="1"/>
            <a:r>
              <a:rPr lang="uk-UA" sz="2000" smtClean="0"/>
              <a:t>Недиверсифіковані фонди мають обмеження</a:t>
            </a:r>
          </a:p>
          <a:p>
            <a:pPr lvl="1" eaLnBrk="1" hangingPunct="1"/>
            <a:r>
              <a:rPr lang="uk-UA" sz="2000" smtClean="0"/>
              <a:t>Фонди інвестицій в нерухомість</a:t>
            </a:r>
          </a:p>
          <a:p>
            <a:pPr lvl="1" eaLnBrk="1" hangingPunct="1"/>
            <a:r>
              <a:rPr lang="uk-UA" sz="2000" smtClean="0"/>
              <a:t>Фонди акцій, що не мають обігу на фондових біржах</a:t>
            </a:r>
            <a:endParaRPr lang="en-US" sz="2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92F32D85-9D1F-4084-9A1E-6999B073D4C6}" type="slidenum">
              <a:rPr lang="uk-UA" sz="2400"/>
              <a:pPr algn="r"/>
              <a:t>6</a:t>
            </a:fld>
            <a:endParaRPr lang="uk-UA" sz="240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Пропозиції по спеціалізації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uk-UA" sz="1800" smtClean="0"/>
              <a:t>Універсальні (диверсифіковані)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uk-UA" sz="1800" smtClean="0"/>
              <a:t>Спеціалізовані (диверсифіковані)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Грошового Ринку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Державних Паперів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Облігацій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Акцій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Фондів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Індексний Фонд 			можуть бути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Банківських Металів	біржовими (слайд 26)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Інші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uk-UA" sz="1800" smtClean="0"/>
              <a:t>Недиверсифіковані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Облігацій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Акцій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Прямих Інвестицій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Кредитний Фонд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Фонд Товарних Ринків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Хедж Фонд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Рентний Фонд Нерухомості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Девелоперський Фонд Нерухомості</a:t>
            </a:r>
          </a:p>
          <a:p>
            <a:pPr marL="990600" lvl="1" indent="-533400" eaLnBrk="1" hangingPunct="1">
              <a:lnSpc>
                <a:spcPct val="80000"/>
              </a:lnSpc>
              <a:spcBef>
                <a:spcPct val="0"/>
              </a:spcBef>
              <a:buFontTx/>
              <a:buAutoNum type="alphaLcParenR"/>
            </a:pPr>
            <a:r>
              <a:rPr lang="uk-UA" sz="1800" smtClean="0"/>
              <a:t>Інші</a:t>
            </a:r>
            <a:endParaRPr lang="uk-UA" sz="2000" smtClean="0"/>
          </a:p>
          <a:p>
            <a:pPr marL="457200" indent="-457200" eaLnBrk="1" hangingPunct="1">
              <a:buFontTx/>
              <a:buAutoNum type="arabicPeriod"/>
            </a:pPr>
            <a:r>
              <a:rPr lang="uk-UA" sz="1800" smtClean="0"/>
              <a:t>Венчурні</a:t>
            </a:r>
          </a:p>
          <a:p>
            <a:pPr marL="457200" indent="-457200" eaLnBrk="1" hangingPunct="1">
              <a:buFontTx/>
              <a:buAutoNum type="arabicPeriod"/>
            </a:pPr>
            <a:endParaRPr lang="uk-UA" sz="1800" smtClean="0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4716463" y="981075"/>
            <a:ext cx="2232025" cy="1368425"/>
          </a:xfrm>
          <a:prstGeom prst="curvedLeftArrow">
            <a:avLst>
              <a:gd name="adj1" fmla="val 14481"/>
              <a:gd name="adj2" fmla="val 40000"/>
              <a:gd name="adj3" fmla="val 543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AutoShape 14"/>
          <p:cNvSpPr>
            <a:spLocks noChangeArrowheads="1"/>
          </p:cNvSpPr>
          <p:nvPr/>
        </p:nvSpPr>
        <p:spPr bwMode="auto">
          <a:xfrm flipV="1">
            <a:off x="4932363" y="4076700"/>
            <a:ext cx="2087562" cy="1800225"/>
          </a:xfrm>
          <a:prstGeom prst="curvedLeftArrow">
            <a:avLst>
              <a:gd name="adj1" fmla="val 11611"/>
              <a:gd name="adj2" fmla="val 37130"/>
              <a:gd name="adj3" fmla="val 386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AutoShape 24"/>
          <p:cNvSpPr>
            <a:spLocks/>
          </p:cNvSpPr>
          <p:nvPr/>
        </p:nvSpPr>
        <p:spPr bwMode="auto">
          <a:xfrm>
            <a:off x="4427538" y="2636838"/>
            <a:ext cx="360362" cy="504825"/>
          </a:xfrm>
          <a:prstGeom prst="rightBrace">
            <a:avLst>
              <a:gd name="adj1" fmla="val 116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9983FA3B-BC3E-432D-B49A-FE52B6799897}" type="slidenum">
              <a:rPr lang="en-US" sz="2400"/>
              <a:pPr algn="r"/>
              <a:t>7</a:t>
            </a:fld>
            <a:endParaRPr lang="ru-RU" sz="2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Пропозиції по спеціалізації (2)</a:t>
            </a:r>
            <a:endParaRPr lang="en-US" smtClean="0"/>
          </a:p>
        </p:txBody>
      </p:sp>
      <p:graphicFrame>
        <p:nvGraphicFramePr>
          <p:cNvPr id="33907" name="Group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327279"/>
              </p:ext>
            </p:extLst>
          </p:nvPr>
        </p:nvGraphicFramePr>
        <p:xfrm>
          <a:off x="395288" y="1397000"/>
          <a:ext cx="8569325" cy="3292348"/>
        </p:xfrm>
        <a:graphic>
          <a:graphicData uri="http://schemas.openxmlformats.org/drawingml/2006/table">
            <a:tbl>
              <a:tblPr/>
              <a:tblGrid>
                <a:gridCol w="1825625"/>
                <a:gridCol w="1617662"/>
                <a:gridCol w="1525588"/>
                <a:gridCol w="1182687"/>
                <a:gridCol w="1098550"/>
                <a:gridCol w="1319213"/>
              </a:tblGrid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Види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Мінімальний поріг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Диверсифі-кація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Спеціалі-зація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Тип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Форма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Універсальні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Жорстка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UCITS)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В, 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П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Спеціалізовані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Пом’якшена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(UCITS?)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В, І,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З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П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Недиверсифі-ковані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100 000 грн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М’яка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І, 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З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П, К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Венчурні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1 000 000 грн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З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4D90"/>
                          </a:solidFill>
                          <a:effectLst/>
                          <a:latin typeface="Arial" charset="0"/>
                        </a:rPr>
                        <a:t>П(?), К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4D9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E78D24AE-7B95-4E1C-A89A-773640C378CC}" type="slidenum">
              <a:rPr lang="en-US" sz="2400"/>
              <a:pPr algn="r"/>
              <a:t>8</a:t>
            </a:fld>
            <a:endParaRPr lang="ru-RU" sz="240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Диверсифіковані Фонди</a:t>
            </a:r>
            <a:endParaRPr 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052513"/>
            <a:ext cx="8229600" cy="5329237"/>
          </a:xfrm>
        </p:spPr>
        <p:txBody>
          <a:bodyPr/>
          <a:lstStyle/>
          <a:p>
            <a:pPr indent="9525" eaLnBrk="1" hangingPunct="1">
              <a:buFontTx/>
              <a:buNone/>
            </a:pPr>
            <a:r>
              <a:rPr lang="uk-UA" sz="1800" b="1" smtClean="0"/>
              <a:t>Універсальні фонди (1):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</a:t>
            </a:r>
            <a:r>
              <a:rPr lang="uk-UA" sz="1800" smtClean="0">
                <a:solidFill>
                  <a:schemeClr val="tx1"/>
                </a:solidFill>
                <a:cs typeface="Arial" charset="0"/>
              </a:rPr>
              <a:t>≈ </a:t>
            </a:r>
            <a:r>
              <a:rPr lang="uk-UA" sz="1800" smtClean="0">
                <a:solidFill>
                  <a:schemeClr val="tx1"/>
                </a:solidFill>
              </a:rPr>
              <a:t>як зараз диверсифіковані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зменшення максимальної загальної частки акцій з 90% до 50%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максимальна частка емітента та банку жорстка (5% та 10</a:t>
            </a:r>
            <a:r>
              <a:rPr lang="en-US" sz="1800" smtClean="0">
                <a:solidFill>
                  <a:schemeClr val="tx1"/>
                </a:solidFill>
              </a:rPr>
              <a:t>%)</a:t>
            </a:r>
            <a:endParaRPr lang="uk-UA" sz="1800" smtClean="0">
              <a:solidFill>
                <a:schemeClr val="tx1"/>
              </a:solidFill>
            </a:endParaRP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наближення до стандартів </a:t>
            </a:r>
            <a:r>
              <a:rPr lang="en-US" sz="1800" smtClean="0">
                <a:solidFill>
                  <a:schemeClr val="tx1"/>
                </a:solidFill>
              </a:rPr>
              <a:t>UCITS</a:t>
            </a:r>
            <a:endParaRPr lang="uk-UA" sz="1800" smtClean="0">
              <a:solidFill>
                <a:schemeClr val="tx1"/>
              </a:solidFill>
            </a:endParaRPr>
          </a:p>
          <a:p>
            <a:pPr indent="9525" eaLnBrk="1" hangingPunct="1"/>
            <a:endParaRPr lang="en-US" sz="1800" smtClean="0">
              <a:solidFill>
                <a:schemeClr val="tx1"/>
              </a:solidFill>
            </a:endParaRPr>
          </a:p>
          <a:p>
            <a:pPr indent="9525" eaLnBrk="1" hangingPunct="1">
              <a:buFontTx/>
              <a:buNone/>
            </a:pPr>
            <a:r>
              <a:rPr lang="uk-UA" sz="1800" b="1" smtClean="0"/>
              <a:t>Спеціалізовані фонди (2):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активи одного класу та грошові кошти (депозити)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диверсифікація по активах пом’якшена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максимальна частка емітента 10% (а МінФін – хоч 100%)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депозити в одному банку 20(25)%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дозволяються похідні інструменти на активи з цього класу (обмежено)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немає обов’язкової “подушки” – депозиту 10%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активи даного класу від 30(50)% до 100%</a:t>
            </a:r>
          </a:p>
          <a:p>
            <a:pPr indent="9525" eaLnBrk="1" hangingPunct="1"/>
            <a:r>
              <a:rPr lang="uk-UA" sz="1800" smtClean="0">
                <a:solidFill>
                  <a:schemeClr val="tx1"/>
                </a:solidFill>
              </a:rPr>
              <a:t> кожен клас спеціалізованих фондів може мати свої обмеження</a:t>
            </a:r>
            <a:endParaRPr lang="en-US" sz="1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Номер слайда 3"/>
          <p:cNvSpPr txBox="1">
            <a:spLocks noGrp="1"/>
          </p:cNvSpPr>
          <p:nvPr/>
        </p:nvSpPr>
        <p:spPr bwMode="auto">
          <a:xfrm>
            <a:off x="6902450" y="6264275"/>
            <a:ext cx="2133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r"/>
            <a:fld id="{BBB1EFE8-5FA6-435F-9A5B-E888AA9597F3}" type="slidenum">
              <a:rPr lang="en-US" sz="2400"/>
              <a:pPr algn="r"/>
              <a:t>9</a:t>
            </a:fld>
            <a:endParaRPr lang="ru-RU" sz="240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88913"/>
            <a:ext cx="7620000" cy="950912"/>
          </a:xfrm>
        </p:spPr>
        <p:txBody>
          <a:bodyPr/>
          <a:lstStyle/>
          <a:p>
            <a:pPr eaLnBrk="1" hangingPunct="1"/>
            <a:r>
              <a:rPr lang="uk-UA" sz="2800" smtClean="0"/>
              <a:t>Нові класи фондів</a:t>
            </a:r>
            <a:r>
              <a:rPr lang="en-US" sz="2800" smtClean="0"/>
              <a:t>:</a:t>
            </a:r>
            <a:br>
              <a:rPr lang="en-US" sz="2800" smtClean="0"/>
            </a:br>
            <a:r>
              <a:rPr lang="uk-UA" sz="2800" smtClean="0"/>
              <a:t>Фонди Грошового Ринку</a:t>
            </a:r>
            <a:endParaRPr lang="en-US" sz="28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eaLnBrk="1" hangingPunct="1"/>
            <a:r>
              <a:rPr lang="uk-UA" smtClean="0"/>
              <a:t>Найпопулярніші фонди в світі за об’ємами активів</a:t>
            </a:r>
          </a:p>
          <a:p>
            <a:pPr eaLnBrk="1" hangingPunct="1"/>
            <a:r>
              <a:rPr lang="uk-UA" smtClean="0"/>
              <a:t>Аналог банківського депозиту “до запиту”</a:t>
            </a:r>
          </a:p>
          <a:p>
            <a:pPr eaLnBrk="1" hangingPunct="1"/>
            <a:r>
              <a:rPr lang="uk-UA" smtClean="0"/>
              <a:t>Клас - Fixed-income та похідні фінансові інструменти від них</a:t>
            </a:r>
          </a:p>
          <a:p>
            <a:pPr eaLnBrk="1" hangingPunct="1"/>
            <a:r>
              <a:rPr lang="uk-UA" smtClean="0"/>
              <a:t>Дюрація активів до 1-го року (хоча загально прийнято до 3-х місяців)</a:t>
            </a:r>
          </a:p>
          <a:p>
            <a:pPr eaLnBrk="1" hangingPunct="1"/>
            <a:r>
              <a:rPr lang="uk-UA" smtClean="0"/>
              <a:t>Іноземна валюта</a:t>
            </a:r>
          </a:p>
          <a:p>
            <a:pPr eaLnBrk="1" hangingPunct="1"/>
            <a:r>
              <a:rPr lang="uk-UA" smtClean="0"/>
              <a:t>Обмеження депозитів в одному банку в 25%</a:t>
            </a:r>
          </a:p>
          <a:p>
            <a:pPr eaLnBrk="1" hangingPunct="1"/>
            <a:endParaRPr lang="uk-UA" smtClean="0"/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</TotalTime>
  <Words>1468</Words>
  <Application>Microsoft Macintosh PowerPoint</Application>
  <PresentationFormat>On-screen Show (4:3)</PresentationFormat>
  <Paragraphs>287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КОНЦЕПЦІЯ КЛАСИФІКАЦІЇ ІНВЕСТИЦІЙНИХ ФОНДІВ  пропозиції до законопроекту «Про ІСІ»</vt:lpstr>
      <vt:lpstr>Що маємо:</vt:lpstr>
      <vt:lpstr>Пропозиція по формі</vt:lpstr>
      <vt:lpstr>Пропозиції по спеціалізації.  Причини</vt:lpstr>
      <vt:lpstr>Пропозиції по спеціалізації (1)</vt:lpstr>
      <vt:lpstr>Пропозиції по спеціалізації (2)</vt:lpstr>
      <vt:lpstr>Диверсифіковані Фонди</vt:lpstr>
      <vt:lpstr>Нові класи фондів: Фонди Грошового Ринку</vt:lpstr>
      <vt:lpstr>Нові класи фондів: Фонди Державних Паперів</vt:lpstr>
      <vt:lpstr>Нові класи фондів: Фонди Облігацій</vt:lpstr>
      <vt:lpstr>Нові класи фондів: Фонди Акцій</vt:lpstr>
      <vt:lpstr>Нові класи фондів: Фонди Фондів</vt:lpstr>
      <vt:lpstr>Нові класи фондів: Індексні Фонди</vt:lpstr>
      <vt:lpstr>Нові класи фондів: Фонди Банківських Металів</vt:lpstr>
      <vt:lpstr>Недиверсифіковані Фонди</vt:lpstr>
      <vt:lpstr>Нові класи фондів: Недиверсифіковані Фонди Облігацій</vt:lpstr>
      <vt:lpstr>Нові класи фондів: Недиверсифіковані Фонди Акцій</vt:lpstr>
      <vt:lpstr>Нові класи фондів: Фонди Прямих Інвестицій</vt:lpstr>
      <vt:lpstr>Нові класи фондів: Кредитні Фонди</vt:lpstr>
      <vt:lpstr>Нові класи фондів: Фонди Товарних Ринків</vt:lpstr>
      <vt:lpstr>Нові класи фондів: Хедж Фонди</vt:lpstr>
      <vt:lpstr>Нові класи фондів: Рентні Фонди Нерухомості</vt:lpstr>
      <vt:lpstr>Нові класи фондів: Девелоперські Фонди Нерухомості</vt:lpstr>
      <vt:lpstr>Пропозиція по вторинному обігу</vt:lpstr>
      <vt:lpstr>Біржові Фонди</vt:lpstr>
      <vt:lpstr>Перетворення фондів (1)</vt:lpstr>
      <vt:lpstr>Перетворення фондів (2)</vt:lpstr>
      <vt:lpstr>Дякую за увагу!  Запитання?</vt:lpstr>
      <vt:lpstr>PowerPoint Presentation</vt:lpstr>
    </vt:vector>
  </TitlesOfParts>
  <Company>UNIVER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Taras Kozak</cp:lastModifiedBy>
  <cp:revision>29</cp:revision>
  <dcterms:created xsi:type="dcterms:W3CDTF">2011-05-16T08:04:15Z</dcterms:created>
  <dcterms:modified xsi:type="dcterms:W3CDTF">2011-06-16T23:09:46Z</dcterms:modified>
</cp:coreProperties>
</file>