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70" r:id="rId4"/>
    <p:sldId id="257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68" r:id="rId15"/>
    <p:sldId id="269" r:id="rId16"/>
    <p:sldId id="281" r:id="rId17"/>
    <p:sldId id="28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 varScale="1">
        <p:scale>
          <a:sx n="68" d="100"/>
          <a:sy n="68" d="100"/>
        </p:scale>
        <p:origin x="543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18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6BB0D-6188-4663-B03A-98BC28A4E1C6}" type="datetimeFigureOut">
              <a:rPr lang="en-GB" smtClean="0"/>
              <a:t>17/06/2021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C02B-2313-46E4-AFD2-8EA498A8C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8594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6BB0D-6188-4663-B03A-98BC28A4E1C6}" type="datetimeFigureOut">
              <a:rPr lang="en-GB" smtClean="0"/>
              <a:t>17/06/2021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C02B-2313-46E4-AFD2-8EA498A8C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4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6BB0D-6188-4663-B03A-98BC28A4E1C6}" type="datetimeFigureOut">
              <a:rPr lang="en-GB" smtClean="0"/>
              <a:t>17/06/2021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C02B-2313-46E4-AFD2-8EA498A8C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6667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0A66AE-81F5-474A-B74B-EE41E9320F19}" type="datetimeFigureOut">
              <a:rPr lang="uk-UA" smtClean="0"/>
              <a:t>17.06.2021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F593F-0D5B-4CF0-BEE2-6583C73E7271}" type="slidenum">
              <a:rPr lang="uk-UA" smtClean="0"/>
              <a:t>‹#›</a:t>
            </a:fld>
            <a:endParaRPr lang="uk-UA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638" y="116632"/>
            <a:ext cx="11341261" cy="902802"/>
          </a:xfrm>
        </p:spPr>
        <p:txBody>
          <a:bodyPr>
            <a:noAutofit/>
          </a:bodyPr>
          <a:lstStyle>
            <a:lvl1pPr algn="ctr">
              <a:defRPr sz="4000">
                <a:solidFill>
                  <a:srgbClr val="003399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115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6BB0D-6188-4663-B03A-98BC28A4E1C6}" type="datetimeFigureOut">
              <a:rPr lang="en-GB" smtClean="0"/>
              <a:t>17/06/2021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C02B-2313-46E4-AFD2-8EA498A8C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8712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6BB0D-6188-4663-B03A-98BC28A4E1C6}" type="datetimeFigureOut">
              <a:rPr lang="en-GB" smtClean="0"/>
              <a:t>17/06/2021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C02B-2313-46E4-AFD2-8EA498A8C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00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6BB0D-6188-4663-B03A-98BC28A4E1C6}" type="datetimeFigureOut">
              <a:rPr lang="en-GB" smtClean="0"/>
              <a:t>17/06/2021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C02B-2313-46E4-AFD2-8EA498A8C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76495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6BB0D-6188-4663-B03A-98BC28A4E1C6}" type="datetimeFigureOut">
              <a:rPr lang="en-GB" smtClean="0"/>
              <a:t>17/06/2021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C02B-2313-46E4-AFD2-8EA498A8C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987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6BB0D-6188-4663-B03A-98BC28A4E1C6}" type="datetimeFigureOut">
              <a:rPr lang="en-GB" smtClean="0"/>
              <a:t>17/06/2021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C02B-2313-46E4-AFD2-8EA498A8C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082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6BB0D-6188-4663-B03A-98BC28A4E1C6}" type="datetimeFigureOut">
              <a:rPr lang="en-GB" smtClean="0"/>
              <a:t>17/06/2021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C02B-2313-46E4-AFD2-8EA498A8C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026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6BB0D-6188-4663-B03A-98BC28A4E1C6}" type="datetimeFigureOut">
              <a:rPr lang="en-GB" smtClean="0"/>
              <a:t>17/06/2021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C02B-2313-46E4-AFD2-8EA498A8C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7382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86BB0D-6188-4663-B03A-98BC28A4E1C6}" type="datetimeFigureOut">
              <a:rPr lang="en-GB" smtClean="0"/>
              <a:t>17/06/2021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63C02B-2313-46E4-AFD2-8EA498A8C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6102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6BB0D-6188-4663-B03A-98BC28A4E1C6}" type="datetimeFigureOut">
              <a:rPr lang="en-GB" smtClean="0"/>
              <a:t>17/06/2021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63C02B-2313-46E4-AFD2-8EA498A8C2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817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acebook.com/IER.Kyiv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hyperlink" Target="https://twitter.com/IER_Kyiv" TargetMode="Externa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ier.com.ua/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uk-UA" sz="4400" b="1" dirty="0"/>
              <a:t>ІНТЕГРАЦІЯ У РАМКАХ АСОЦІАЦІЇ: ДИНАМІКА ВИКОНАННЯ УГОДИ МІЖ УКРАЇНОЮ І ЄС</a:t>
            </a:r>
            <a:endParaRPr lang="en-GB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8524" y="3568498"/>
            <a:ext cx="9144000" cy="2855353"/>
          </a:xfrm>
        </p:spPr>
        <p:txBody>
          <a:bodyPr>
            <a:normAutofit/>
          </a:bodyPr>
          <a:lstStyle/>
          <a:p>
            <a:r>
              <a:rPr lang="uk-UA" dirty="0" smtClean="0"/>
              <a:t>Вероніка Мовчан</a:t>
            </a:r>
          </a:p>
          <a:p>
            <a:r>
              <a:rPr lang="uk-UA" dirty="0" smtClean="0"/>
              <a:t>Інститут економічних досліджень і політичних консультацій</a:t>
            </a:r>
          </a:p>
          <a:p>
            <a:endParaRPr lang="uk-UA" dirty="0"/>
          </a:p>
          <a:p>
            <a:r>
              <a:rPr lang="uk-UA" sz="2000" i="1" dirty="0" smtClean="0"/>
              <a:t>У рамках проєкту </a:t>
            </a:r>
            <a:r>
              <a:rPr lang="uk-UA" sz="2000" i="1" dirty="0"/>
              <a:t>«Інтеграція України у спільний ринок ЄС: здобутки у рамках Угоди про асоціацію та потреба у модернізації»</a:t>
            </a:r>
            <a:endParaRPr lang="uk-UA" sz="2000" i="1" dirty="0" smtClean="0"/>
          </a:p>
          <a:p>
            <a:endParaRPr lang="uk-UA" sz="2000" i="1" dirty="0"/>
          </a:p>
          <a:p>
            <a:r>
              <a:rPr lang="uk-UA" sz="2000" dirty="0" smtClean="0"/>
              <a:t>Київ, 2021</a:t>
            </a:r>
            <a:endParaRPr lang="en-GB" sz="2000" dirty="0"/>
          </a:p>
        </p:txBody>
      </p:sp>
      <p:pic>
        <p:nvPicPr>
          <p:cNvPr id="4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4" y="128879"/>
            <a:ext cx="11887200" cy="9349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94282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Транспорт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90457"/>
            <a:ext cx="10515600" cy="4351338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1" dirty="0"/>
              <a:t>Ринок: </a:t>
            </a:r>
            <a:r>
              <a:rPr lang="uk-UA" sz="2000" dirty="0" smtClean="0"/>
              <a:t>транспортні послуги</a:t>
            </a:r>
            <a:endParaRPr lang="uk-UA" sz="20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1" dirty="0"/>
              <a:t>Спосіб інтеграції</a:t>
            </a:r>
            <a:r>
              <a:rPr lang="uk-UA" sz="2000" b="1" dirty="0" smtClean="0"/>
              <a:t>: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uk-UA" sz="2000" b="1" dirty="0" smtClean="0"/>
              <a:t>Міжнародні морські перевезення: </a:t>
            </a:r>
            <a:r>
              <a:rPr lang="uk-UA" sz="2000" dirty="0"/>
              <a:t>Надання режиму внутрішнього </a:t>
            </a:r>
            <a:r>
              <a:rPr lang="uk-UA" sz="2000" dirty="0" smtClean="0"/>
              <a:t>ринку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uk-UA" sz="2000" b="1" dirty="0" smtClean="0"/>
              <a:t>Авіаційні транспорт</a:t>
            </a:r>
            <a:r>
              <a:rPr lang="uk-UA" sz="2000" dirty="0" smtClean="0"/>
              <a:t>: Угода про спільний авіаційний простір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uk-UA" sz="2000" b="1" dirty="0" smtClean="0"/>
              <a:t>Внутрішні річкові </a:t>
            </a:r>
            <a:r>
              <a:rPr lang="en-US" sz="2000" b="1" dirty="0" smtClean="0"/>
              <a:t>/ </a:t>
            </a:r>
            <a:r>
              <a:rPr lang="uk-UA" sz="2000" b="1" dirty="0" smtClean="0"/>
              <a:t>залізничні </a:t>
            </a:r>
            <a:r>
              <a:rPr lang="en-US" sz="2000" b="1" dirty="0" smtClean="0"/>
              <a:t>/ </a:t>
            </a:r>
            <a:r>
              <a:rPr lang="uk-UA" sz="2000" b="1" dirty="0" smtClean="0"/>
              <a:t>автомобільні перевезення</a:t>
            </a:r>
            <a:r>
              <a:rPr lang="uk-UA" sz="2000" dirty="0" smtClean="0"/>
              <a:t>: можливість укладення спеціальних угод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1" dirty="0"/>
              <a:t>Поточна ситуація: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uk-UA" sz="2000" dirty="0" smtClean="0"/>
              <a:t>У </a:t>
            </a:r>
            <a:r>
              <a:rPr lang="uk-UA" sz="2000" dirty="0"/>
              <a:t>2021 році Уряд затвердив оновлений План заходів з реалізації Національної транспортної </a:t>
            </a:r>
            <a:r>
              <a:rPr lang="uk-UA" sz="2000" dirty="0" smtClean="0"/>
              <a:t>стратегії до </a:t>
            </a:r>
            <a:r>
              <a:rPr lang="uk-UA" sz="2000" dirty="0"/>
              <a:t>2030 року «</a:t>
            </a:r>
            <a:r>
              <a:rPr lang="uk-UA" sz="2000" dirty="0" err="1"/>
              <a:t>Drive</a:t>
            </a:r>
            <a:r>
              <a:rPr lang="uk-UA" sz="2000" dirty="0"/>
              <a:t> Ukraine 2030»</a:t>
            </a:r>
            <a:r>
              <a:rPr lang="uk-UA" sz="2000" dirty="0" smtClean="0"/>
              <a:t>, яка була затверджена у 2018 році і передбачає поглиблення </a:t>
            </a:r>
            <a:r>
              <a:rPr lang="uk-UA" sz="2000" dirty="0"/>
              <a:t>інтеграції з </a:t>
            </a:r>
            <a:r>
              <a:rPr lang="uk-UA" sz="2000" dirty="0" smtClean="0"/>
              <a:t>ЄС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uk-UA" sz="2000" dirty="0" smtClean="0"/>
              <a:t>У </a:t>
            </a:r>
            <a:r>
              <a:rPr lang="uk-UA" sz="2000" dirty="0"/>
              <a:t>2020 році було </a:t>
            </a:r>
            <a:r>
              <a:rPr lang="uk-UA" sz="2000" dirty="0" smtClean="0"/>
              <a:t>прийнято </a:t>
            </a:r>
            <a:r>
              <a:rPr lang="uk-UA" sz="2000" dirty="0"/>
              <a:t>закон про водний транспорт, який частково враховує норми усіх шістьох директив ЄС, які стосуються цього виду транспорту. </a:t>
            </a:r>
            <a:endParaRPr lang="en-GB" sz="2000" dirty="0"/>
          </a:p>
        </p:txBody>
      </p:sp>
      <p:pic>
        <p:nvPicPr>
          <p:cNvPr id="4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146" y="6241291"/>
            <a:ext cx="6323282" cy="497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3842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Державні закупівлі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1" dirty="0" smtClean="0"/>
              <a:t>Ринок: </a:t>
            </a:r>
            <a:r>
              <a:rPr lang="uk-UA" sz="2000" dirty="0" smtClean="0"/>
              <a:t>державні закупівлі товарів та послуг</a:t>
            </a:r>
            <a:endParaRPr lang="uk-UA" sz="20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1" dirty="0"/>
              <a:t>Спосіб інтеграції</a:t>
            </a:r>
            <a:r>
              <a:rPr lang="uk-UA" sz="2000" b="1" dirty="0" smtClean="0"/>
              <a:t>: </a:t>
            </a:r>
            <a:r>
              <a:rPr lang="uk-UA" sz="2000" dirty="0"/>
              <a:t>Відкриття доступу до ринку в обсязі, визначеному положеннями </a:t>
            </a:r>
            <a:r>
              <a:rPr lang="uk-UA" sz="2000" dirty="0" smtClean="0"/>
              <a:t>УА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1" dirty="0" smtClean="0"/>
              <a:t>Поточна ситуація: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uk-UA" sz="2000" dirty="0"/>
              <a:t>У 2020 році набула чинності нова версія закону про публічні закупівлі, яка наближує законодавство до директив ЄС відповідно до вимог другого (з п’яти) етапу Індикативного графіку УА у сфері державних закупівель.  </a:t>
            </a:r>
            <a:endParaRPr lang="en-US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uk-UA" sz="2000" dirty="0" smtClean="0"/>
              <a:t>ЄС </a:t>
            </a:r>
            <a:r>
              <a:rPr lang="uk-UA" sz="2000" dirty="0"/>
              <a:t>та Україна досі не узгодили формальне завершення першого етапу. </a:t>
            </a:r>
            <a:endParaRPr lang="en-US" sz="20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uk-UA" sz="2000" dirty="0" smtClean="0"/>
              <a:t>У </a:t>
            </a:r>
            <a:r>
              <a:rPr lang="uk-UA" sz="2000" dirty="0"/>
              <a:t>2020 році у Верховній Раді було зареєстровано законопроект, який передбачає запровадження вимог </a:t>
            </a:r>
            <a:r>
              <a:rPr lang="uk-UA" sz="2000" dirty="0" smtClean="0"/>
              <a:t>локалізації </a:t>
            </a:r>
            <a:r>
              <a:rPr lang="uk-UA" sz="2000" dirty="0"/>
              <a:t>до частини державних закупівель, що не відповідає змісту зобов’язань України у рамках УА.</a:t>
            </a:r>
            <a:endParaRPr lang="en-GB" sz="20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endParaRPr lang="uk-UA" sz="2000" b="1" dirty="0"/>
          </a:p>
          <a:p>
            <a:endParaRPr lang="en-GB" sz="2000" dirty="0"/>
          </a:p>
        </p:txBody>
      </p:sp>
      <p:pic>
        <p:nvPicPr>
          <p:cNvPr id="4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146" y="6241291"/>
            <a:ext cx="6323282" cy="497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45190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Енергетика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1" dirty="0"/>
              <a:t>Ринок: </a:t>
            </a:r>
            <a:r>
              <a:rPr lang="uk-UA" sz="2000" dirty="0" smtClean="0"/>
              <a:t>ринки енергетичних товарів та послуг</a:t>
            </a:r>
            <a:endParaRPr lang="uk-UA" sz="20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1" dirty="0"/>
              <a:t>Спосіб інтеграції: </a:t>
            </a:r>
            <a:r>
              <a:rPr lang="uk-UA" sz="2000" dirty="0" smtClean="0"/>
              <a:t>не визначений чітко в Угоді про асоціацію, відбувається в рамках Європейського енергетичного співтовариства</a:t>
            </a:r>
            <a:endParaRPr lang="uk-UA" sz="20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1" dirty="0"/>
              <a:t>Поточна ситуація</a:t>
            </a:r>
            <a:r>
              <a:rPr lang="uk-UA" sz="2000" b="1" dirty="0" smtClean="0"/>
              <a:t>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uk-UA" sz="2000" b="1" dirty="0" smtClean="0"/>
              <a:t>Ринок газу: </a:t>
            </a:r>
            <a:r>
              <a:rPr lang="uk-UA" sz="2000" dirty="0"/>
              <a:t>За підсумками 2020 року, Енергетичне Співтовариство оцінило статус імплементації європейського законодавства на ринку газу в Україні як «майже завершений» (84%). </a:t>
            </a:r>
            <a:r>
              <a:rPr lang="uk-UA" sz="2000" dirty="0" smtClean="0"/>
              <a:t>Україна досягла значного рівня інтеграції завдяки створенню </a:t>
            </a:r>
            <a:r>
              <a:rPr lang="uk-UA" sz="2000" dirty="0"/>
              <a:t>відокремленого незалежного оператора газотранспортної системи України, угодами про взаємодію операторів газотранспортних мереж України і сусідніх країн-членів </a:t>
            </a:r>
            <a:r>
              <a:rPr lang="uk-UA" sz="2000" dirty="0" smtClean="0"/>
              <a:t>ЄС та підписанню </a:t>
            </a:r>
            <a:r>
              <a:rPr lang="uk-UA" sz="2000" dirty="0"/>
              <a:t>угоди про транспортування газу між Нафтогазом і Газпромом на основі правил </a:t>
            </a:r>
            <a:r>
              <a:rPr lang="uk-UA" sz="2000" dirty="0" smtClean="0"/>
              <a:t>ЄС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uk-UA" sz="2000" b="1" dirty="0" smtClean="0"/>
              <a:t>Ринок електроенергії: </a:t>
            </a:r>
            <a:r>
              <a:rPr lang="uk-UA" sz="2000" dirty="0"/>
              <a:t>на порядку денному знаходилось одне із головних євроінтеграційних завдань – приєднання до мережі ENTSO-E. У травні 2021 року Президентом було підписано закон, за яким дозволяється сертифікувати НЕК «Укренерго» як ОСП європейського зразка</a:t>
            </a:r>
            <a:endParaRPr lang="en-GB" sz="2000" dirty="0"/>
          </a:p>
        </p:txBody>
      </p:sp>
      <p:pic>
        <p:nvPicPr>
          <p:cNvPr id="4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146" y="6241291"/>
            <a:ext cx="6323282" cy="497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00340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Освіта (визнання кваліфікацій)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1" dirty="0"/>
              <a:t>Ринок: </a:t>
            </a:r>
            <a:r>
              <a:rPr lang="uk-UA" sz="2000" dirty="0" smtClean="0"/>
              <a:t>ринок праці</a:t>
            </a:r>
            <a:endParaRPr lang="uk-UA" sz="2000" dirty="0"/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1" dirty="0"/>
              <a:t>Спосіб інтеграції: </a:t>
            </a:r>
            <a:r>
              <a:rPr lang="uk-UA" sz="2000" dirty="0"/>
              <a:t>Взаємне визнання кваліфікацій і компетенцій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2000" b="1" dirty="0"/>
              <a:t>Поточна ситуація:</a:t>
            </a:r>
          </a:p>
          <a:p>
            <a:r>
              <a:rPr lang="uk-UA" sz="2000" dirty="0" smtClean="0"/>
              <a:t>У </a:t>
            </a:r>
            <a:r>
              <a:rPr lang="uk-UA" sz="2000" dirty="0"/>
              <a:t>червні 2020 року уряд ухвалив нову редакцію Національної рамки кваліфікацій, яка узгоджується з європейськими кваліфікаційними нормами. </a:t>
            </a:r>
            <a:endParaRPr lang="uk-UA" sz="2000" dirty="0" smtClean="0"/>
          </a:p>
          <a:p>
            <a:r>
              <a:rPr lang="uk-UA" sz="2000" dirty="0"/>
              <a:t>Робоча група, в якій керівну роль мають НАК та Міністерство економіки, працює над змінами у змісті і функціях Класифікатору </a:t>
            </a:r>
            <a:r>
              <a:rPr lang="uk-UA" sz="2000" dirty="0" smtClean="0"/>
              <a:t>професій, який має  бути </a:t>
            </a:r>
            <a:r>
              <a:rPr lang="uk-UA" sz="2000" dirty="0"/>
              <a:t>узгодженим з міжнародною стандартною класифікацією професій </a:t>
            </a:r>
            <a:r>
              <a:rPr lang="uk-UA" sz="2000" dirty="0" smtClean="0"/>
              <a:t>ISCO-08</a:t>
            </a:r>
          </a:p>
          <a:p>
            <a:r>
              <a:rPr lang="uk-UA" sz="2000" dirty="0"/>
              <a:t>У квітні 2020 року уряд схвалив план заходів на 2020-2027 роки зі запровадження Концепції реалізації державної політики у П(Т)О, яким серед іншого передбачено ухвалення регулювання про кваліфікаційні </a:t>
            </a:r>
            <a:r>
              <a:rPr lang="uk-UA" sz="2000" dirty="0" smtClean="0"/>
              <a:t>центри</a:t>
            </a:r>
            <a:endParaRPr lang="en-GB" sz="2000" dirty="0"/>
          </a:p>
        </p:txBody>
      </p:sp>
      <p:pic>
        <p:nvPicPr>
          <p:cNvPr id="4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146" y="6241291"/>
            <a:ext cx="6323282" cy="497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32064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Перспективи інтеграції у 2021-2023 роках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95461"/>
          </a:xfrm>
        </p:spPr>
        <p:txBody>
          <a:bodyPr>
            <a:noAutofit/>
          </a:bodyPr>
          <a:lstStyle/>
          <a:p>
            <a:r>
              <a:rPr lang="uk-UA" sz="2400" dirty="0" smtClean="0"/>
              <a:t>Підписання Угоди про спільний авіаційний простір</a:t>
            </a:r>
            <a:endParaRPr lang="uk-UA" sz="2400" dirty="0"/>
          </a:p>
          <a:p>
            <a:pPr lvl="0"/>
            <a:r>
              <a:rPr lang="uk-UA" sz="2400" dirty="0" smtClean="0"/>
              <a:t>Взаємний доступ </a:t>
            </a:r>
            <a:r>
              <a:rPr lang="uk-UA" sz="2400" dirty="0"/>
              <a:t>до </a:t>
            </a:r>
            <a:r>
              <a:rPr lang="uk-UA" sz="2400" dirty="0" smtClean="0"/>
              <a:t>ринків </a:t>
            </a:r>
            <a:r>
              <a:rPr lang="uk-UA" sz="2400" dirty="0"/>
              <a:t>державних </a:t>
            </a:r>
            <a:r>
              <a:rPr lang="uk-UA" sz="2400" dirty="0" smtClean="0"/>
              <a:t>закупівель </a:t>
            </a:r>
            <a:r>
              <a:rPr lang="uk-UA" sz="2400" dirty="0"/>
              <a:t>на рівні завершених кількох етапів Індикативного </a:t>
            </a:r>
            <a:r>
              <a:rPr lang="uk-UA" sz="2400" dirty="0" smtClean="0"/>
              <a:t>плану</a:t>
            </a:r>
          </a:p>
          <a:p>
            <a:pPr lvl="0"/>
            <a:r>
              <a:rPr lang="uk-UA" sz="2400" dirty="0" smtClean="0"/>
              <a:t>Приєднання </a:t>
            </a:r>
            <a:r>
              <a:rPr lang="uk-UA" sz="2400" dirty="0"/>
              <a:t>України до загальноєвропейської спільної транзитної </a:t>
            </a:r>
            <a:r>
              <a:rPr lang="uk-UA" sz="2400" dirty="0" smtClean="0"/>
              <a:t>системи</a:t>
            </a:r>
            <a:endParaRPr lang="en-GB" sz="2400" dirty="0"/>
          </a:p>
          <a:p>
            <a:pPr lvl="0"/>
            <a:r>
              <a:rPr lang="uk-UA" sz="2400" dirty="0"/>
              <a:t>Приєднання до мережі </a:t>
            </a:r>
            <a:r>
              <a:rPr lang="uk-UA" sz="2400" dirty="0" smtClean="0"/>
              <a:t>ENTSO-E</a:t>
            </a:r>
            <a:endParaRPr lang="en-GB" sz="2400" dirty="0"/>
          </a:p>
          <a:p>
            <a:pPr lvl="0"/>
            <a:r>
              <a:rPr lang="uk-UA" sz="2400" dirty="0"/>
              <a:t>Укладення </a:t>
            </a:r>
            <a:r>
              <a:rPr lang="uk-UA" sz="2400" dirty="0" smtClean="0"/>
              <a:t>Угоди </a:t>
            </a:r>
            <a:r>
              <a:rPr lang="uk-UA" sz="2400" dirty="0"/>
              <a:t>про взаємне визнання електронних довірчих послуг </a:t>
            </a:r>
            <a:endParaRPr lang="en-GB" sz="2400" dirty="0"/>
          </a:p>
          <a:p>
            <a:pPr lvl="0"/>
            <a:r>
              <a:rPr lang="uk-UA" sz="2400" dirty="0"/>
              <a:t>Укладення </a:t>
            </a:r>
            <a:r>
              <a:rPr lang="uk-UA" sz="2400" dirty="0" smtClean="0"/>
              <a:t>Угоди АСАА</a:t>
            </a:r>
            <a:endParaRPr lang="en-GB" sz="2400" dirty="0"/>
          </a:p>
          <a:p>
            <a:pPr lvl="0"/>
            <a:r>
              <a:rPr lang="uk-UA" sz="2400" dirty="0"/>
              <a:t>Подальше визнання еквівалентності систем сертифікації для </a:t>
            </a:r>
            <a:r>
              <a:rPr lang="uk-UA" sz="2400" dirty="0" smtClean="0"/>
              <a:t>агропромислових товарів</a:t>
            </a:r>
            <a:endParaRPr lang="en-GB" sz="2400" dirty="0"/>
          </a:p>
          <a:p>
            <a:r>
              <a:rPr lang="uk-UA" sz="2400" dirty="0" smtClean="0"/>
              <a:t>Взаємне </a:t>
            </a:r>
            <a:r>
              <a:rPr lang="uk-UA" sz="2400" dirty="0"/>
              <a:t>визнання авторизованих економічних операторів</a:t>
            </a:r>
            <a:endParaRPr lang="en-GB" sz="2400" dirty="0"/>
          </a:p>
        </p:txBody>
      </p:sp>
      <p:pic>
        <p:nvPicPr>
          <p:cNvPr id="4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146" y="6241291"/>
            <a:ext cx="6323282" cy="497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36978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Подальші кроки для України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65908"/>
            <a:ext cx="10515600" cy="4351338"/>
          </a:xfrm>
        </p:spPr>
        <p:txBody>
          <a:bodyPr>
            <a:noAutofit/>
          </a:bodyPr>
          <a:lstStyle/>
          <a:p>
            <a:r>
              <a:rPr lang="uk-UA" sz="2400" dirty="0" smtClean="0"/>
              <a:t>Продовжувати гармонізацію законодавства у рамках зобов’язань Угоди про асоціацію, враховуючи:</a:t>
            </a:r>
          </a:p>
          <a:p>
            <a:pPr lvl="1"/>
            <a:r>
              <a:rPr lang="uk-UA" sz="2000" dirty="0" smtClean="0"/>
              <a:t>Необхідність консультацій з представниками ЄС щодо рівня узгодженості проєктів нормативних актів з нормами </a:t>
            </a:r>
            <a:r>
              <a:rPr lang="en-US" sz="2000" dirty="0" smtClean="0"/>
              <a:t>acquis </a:t>
            </a:r>
            <a:r>
              <a:rPr lang="uk-UA" sz="2000" dirty="0" smtClean="0"/>
              <a:t>ЄС до прийняття цих актів </a:t>
            </a:r>
          </a:p>
          <a:p>
            <a:pPr lvl="1"/>
            <a:r>
              <a:rPr lang="uk-UA" sz="2000" dirty="0" smtClean="0"/>
              <a:t>Потребу у подальшій верифікації відповідності змін нормам та практикам ЄС</a:t>
            </a:r>
          </a:p>
          <a:p>
            <a:pPr lvl="1"/>
            <a:r>
              <a:rPr lang="uk-UA" sz="2000" dirty="0" smtClean="0"/>
              <a:t>Потребу у динамічній </a:t>
            </a:r>
            <a:r>
              <a:rPr lang="uk-UA" sz="2000" dirty="0"/>
              <a:t>адаптації до змін у законодавстві </a:t>
            </a:r>
            <a:r>
              <a:rPr lang="uk-UA" sz="2000" dirty="0" smtClean="0"/>
              <a:t>ЄС</a:t>
            </a:r>
          </a:p>
          <a:p>
            <a:r>
              <a:rPr lang="uk-UA" sz="2400" dirty="0" smtClean="0"/>
              <a:t>Продовжувати імплементацію нового законодавства та розвитку інституцій</a:t>
            </a:r>
          </a:p>
          <a:p>
            <a:r>
              <a:rPr lang="uk-UA" sz="2400" dirty="0" smtClean="0"/>
              <a:t>Утриматись від кроків, які порушують домовленості </a:t>
            </a:r>
            <a:r>
              <a:rPr lang="en-US" sz="2400" dirty="0" smtClean="0"/>
              <a:t>/ </a:t>
            </a:r>
            <a:r>
              <a:rPr lang="uk-UA" sz="2400" dirty="0" smtClean="0"/>
              <a:t>руйнують вже досягнуте</a:t>
            </a:r>
          </a:p>
          <a:p>
            <a:r>
              <a:rPr lang="uk-UA" sz="2400" dirty="0" smtClean="0"/>
              <a:t>Працювати над модернізацією Угоди з урахуванням змін у глобальному порядку денному, наприклад, появу Європейського зеленого курсу, та пошук додаткових можливостей для поглиблення інтеграції </a:t>
            </a:r>
          </a:p>
          <a:p>
            <a:endParaRPr lang="uk-UA" sz="2400" dirty="0" smtClean="0"/>
          </a:p>
          <a:p>
            <a:endParaRPr lang="uk-UA" sz="2400" dirty="0" smtClean="0"/>
          </a:p>
          <a:p>
            <a:pPr marL="0" indent="0">
              <a:buNone/>
            </a:pPr>
            <a:endParaRPr lang="uk-UA" sz="2400" dirty="0" smtClean="0"/>
          </a:p>
          <a:p>
            <a:pPr marL="0" indent="0">
              <a:buNone/>
            </a:pPr>
            <a:endParaRPr lang="uk-UA" sz="2400" dirty="0" smtClean="0"/>
          </a:p>
          <a:p>
            <a:endParaRPr lang="en-GB" sz="2400" dirty="0"/>
          </a:p>
        </p:txBody>
      </p:sp>
      <p:pic>
        <p:nvPicPr>
          <p:cNvPr id="4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146" y="6241291"/>
            <a:ext cx="6323282" cy="497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858745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Подальші кроки для </a:t>
            </a:r>
            <a:r>
              <a:rPr lang="uk-UA" b="1" dirty="0" smtClean="0"/>
              <a:t>ЄС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400" dirty="0" smtClean="0"/>
              <a:t>Продовжувати надання технічної та фінансової підтримки процесу реалізації Угоди про асоціацію</a:t>
            </a:r>
          </a:p>
          <a:p>
            <a:r>
              <a:rPr lang="uk-UA" sz="2400" dirty="0" smtClean="0"/>
              <a:t>Брати участь у консультаціях з представниками України щодо рівня </a:t>
            </a:r>
            <a:r>
              <a:rPr lang="uk-UA" sz="2400" dirty="0"/>
              <a:t>узгодженості проєктів нормативних актів з нормами </a:t>
            </a:r>
            <a:r>
              <a:rPr lang="en-US" sz="2400" dirty="0"/>
              <a:t>acquis </a:t>
            </a:r>
            <a:r>
              <a:rPr lang="uk-UA" sz="2400" dirty="0"/>
              <a:t>ЄС до прийняття цих актів</a:t>
            </a:r>
          </a:p>
          <a:p>
            <a:r>
              <a:rPr lang="uk-UA" sz="2400" dirty="0" smtClean="0"/>
              <a:t>Здійснювати регулярну верифікацію відповідності прийнятого законодавства та його імплементації нормам і практикам ЄС та оприлюднювати оцінки</a:t>
            </a:r>
          </a:p>
          <a:p>
            <a:r>
              <a:rPr lang="uk-UA" sz="2400" dirty="0"/>
              <a:t>Працювати над модернізацією Угоди з урахуванням змін у глобальному порядку денному, наприклад, появу Європейського зеленого курсу, та </a:t>
            </a:r>
            <a:r>
              <a:rPr lang="uk-UA" sz="2400" dirty="0" smtClean="0"/>
              <a:t>надавати додаткові можливості </a:t>
            </a:r>
            <a:r>
              <a:rPr lang="uk-UA" sz="2400" dirty="0"/>
              <a:t>для поглиблення інтеграції </a:t>
            </a:r>
          </a:p>
          <a:p>
            <a:endParaRPr lang="uk-UA" sz="2400" dirty="0" smtClean="0"/>
          </a:p>
          <a:p>
            <a:endParaRPr lang="uk-UA" sz="2400" dirty="0" smtClean="0"/>
          </a:p>
          <a:p>
            <a:endParaRPr lang="uk-UA" sz="2400" dirty="0" smtClean="0"/>
          </a:p>
          <a:p>
            <a:pPr marL="0" indent="0">
              <a:buNone/>
            </a:pPr>
            <a:endParaRPr lang="uk-UA" sz="2400" dirty="0" smtClean="0"/>
          </a:p>
          <a:p>
            <a:endParaRPr lang="en-GB" sz="2400" dirty="0"/>
          </a:p>
        </p:txBody>
      </p:sp>
      <p:pic>
        <p:nvPicPr>
          <p:cNvPr id="4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146" y="6241291"/>
            <a:ext cx="6323282" cy="497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0347533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031207" y="3034611"/>
            <a:ext cx="7581528" cy="759996"/>
          </a:xfrm>
        </p:spPr>
        <p:txBody>
          <a:bodyPr>
            <a:normAutofit/>
          </a:bodyPr>
          <a:lstStyle/>
          <a:p>
            <a:r>
              <a:rPr lang="uk-UA" altLang="en-US" b="1" dirty="0" smtClean="0">
                <a:solidFill>
                  <a:schemeClr val="tx1"/>
                </a:solidFill>
              </a:rPr>
              <a:t>Контакти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8386764" y="6213475"/>
            <a:ext cx="15954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rgbClr val="003399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rgbClr val="003399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rgbClr val="003399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rgbClr val="003399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rgbClr val="00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rgbClr val="00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rgbClr val="00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rgbClr val="00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rgbClr val="003399"/>
                </a:solidFill>
                <a:latin typeface="Verdana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sz="2000" b="0" dirty="0">
                <a:solidFill>
                  <a:srgbClr val="002060"/>
                </a:solidFill>
                <a:ea typeface="Verdana" pitchFamily="34" charset="0"/>
                <a:cs typeface="Verdana" pitchFamily="34" charset="0"/>
                <a:hlinkClick r:id="rId2"/>
              </a:rPr>
              <a:t>@</a:t>
            </a:r>
            <a:r>
              <a:rPr lang="en-US" sz="2000" b="0" dirty="0" err="1">
                <a:solidFill>
                  <a:srgbClr val="002060"/>
                </a:solidFill>
                <a:ea typeface="Verdana" pitchFamily="34" charset="0"/>
                <a:cs typeface="Verdana" pitchFamily="34" charset="0"/>
                <a:hlinkClick r:id="rId2"/>
              </a:rPr>
              <a:t>IER_Kyiv</a:t>
            </a:r>
            <a:endParaRPr lang="en-US" sz="2000" b="0" dirty="0">
              <a:solidFill>
                <a:srgbClr val="002060"/>
              </a:solidFill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3038" y="6213475"/>
            <a:ext cx="4318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6213476"/>
            <a:ext cx="404813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" name="Picture 9" descr="C:\Users\riznyk\Downloads\Ier_logo_ukr!!!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4852" y="3698536"/>
            <a:ext cx="3886200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2239963" y="6213476"/>
            <a:ext cx="223471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rgbClr val="003399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rgbClr val="003399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rgbClr val="003399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rgbClr val="003399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rgbClr val="00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rgbClr val="00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rgbClr val="00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rgbClr val="00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rgbClr val="003399"/>
                </a:solidFill>
                <a:latin typeface="Verdana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sz="2000" b="0" dirty="0">
                <a:solidFill>
                  <a:srgbClr val="002060"/>
                </a:solidFill>
                <a:hlinkClick r:id="rId6"/>
              </a:rPr>
              <a:t>www.ier.com.ua</a:t>
            </a:r>
            <a:endParaRPr lang="en-US" sz="2000" b="0" dirty="0">
              <a:solidFill>
                <a:srgbClr val="002060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661095" y="4574969"/>
            <a:ext cx="4948021" cy="15388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ru-RU" sz="1600" dirty="0"/>
          </a:p>
          <a:p>
            <a:pPr algn="ctr"/>
            <a:r>
              <a:rPr lang="ru-RU" sz="2000" dirty="0" err="1">
                <a:solidFill>
                  <a:srgbClr val="3A3A3A"/>
                </a:solidFill>
              </a:rPr>
              <a:t>вул</a:t>
            </a:r>
            <a:r>
              <a:rPr lang="ru-RU" sz="2000" dirty="0">
                <a:solidFill>
                  <a:srgbClr val="3A3A3A"/>
                </a:solidFill>
              </a:rPr>
              <a:t>. </a:t>
            </a:r>
            <a:r>
              <a:rPr lang="ru-RU" sz="2000" dirty="0" err="1">
                <a:solidFill>
                  <a:srgbClr val="3A3A3A"/>
                </a:solidFill>
              </a:rPr>
              <a:t>Рейтарська</a:t>
            </a:r>
            <a:r>
              <a:rPr lang="ru-RU" sz="2000" dirty="0">
                <a:solidFill>
                  <a:srgbClr val="3A3A3A"/>
                </a:solidFill>
              </a:rPr>
              <a:t> 8/5-А, </a:t>
            </a:r>
            <a:r>
              <a:rPr lang="ru-RU" sz="2000" dirty="0" err="1">
                <a:solidFill>
                  <a:srgbClr val="3A3A3A"/>
                </a:solidFill>
              </a:rPr>
              <a:t>Київ</a:t>
            </a:r>
            <a:r>
              <a:rPr lang="ru-RU" sz="2000" dirty="0">
                <a:solidFill>
                  <a:srgbClr val="3A3A3A"/>
                </a:solidFill>
              </a:rPr>
              <a:t> </a:t>
            </a:r>
            <a:r>
              <a:rPr lang="ru-RU" sz="2000" dirty="0" smtClean="0">
                <a:solidFill>
                  <a:srgbClr val="3A3A3A"/>
                </a:solidFill>
              </a:rPr>
              <a:t>01054, </a:t>
            </a:r>
            <a:r>
              <a:rPr lang="ru-RU" sz="2000" dirty="0" err="1">
                <a:solidFill>
                  <a:srgbClr val="3A3A3A"/>
                </a:solidFill>
              </a:rPr>
              <a:t>Україна</a:t>
            </a:r>
            <a:r>
              <a:rPr lang="ru-RU" sz="2000" dirty="0">
                <a:solidFill>
                  <a:srgbClr val="3A3A3A"/>
                </a:solidFill>
              </a:rPr>
              <a:t> </a:t>
            </a:r>
          </a:p>
          <a:p>
            <a:pPr algn="ctr"/>
            <a:r>
              <a:rPr lang="ru-RU" sz="2000" dirty="0" smtClean="0">
                <a:solidFill>
                  <a:srgbClr val="3A3A3A"/>
                </a:solidFill>
              </a:rPr>
              <a:t>тел:  +38-044-278-6360 </a:t>
            </a:r>
            <a:endParaRPr lang="ru-RU" sz="2000" dirty="0">
              <a:solidFill>
                <a:srgbClr val="3A3A3A"/>
              </a:solidFill>
            </a:endParaRPr>
          </a:p>
          <a:p>
            <a:pPr algn="ctr"/>
            <a:r>
              <a:rPr lang="ru-RU" sz="2000" dirty="0" smtClean="0">
                <a:solidFill>
                  <a:srgbClr val="002060"/>
                </a:solidFill>
              </a:rPr>
              <a:t>e-</a:t>
            </a:r>
            <a:r>
              <a:rPr lang="ru-RU" sz="2000" dirty="0" err="1" smtClean="0">
                <a:solidFill>
                  <a:srgbClr val="002060"/>
                </a:solidFill>
              </a:rPr>
              <a:t>mail</a:t>
            </a:r>
            <a:r>
              <a:rPr lang="ru-RU" sz="2000" dirty="0" smtClean="0">
                <a:solidFill>
                  <a:srgbClr val="002060"/>
                </a:solidFill>
              </a:rPr>
              <a:t>:  </a:t>
            </a:r>
            <a:r>
              <a:rPr lang="ru-RU" sz="2000" dirty="0" err="1" smtClean="0">
                <a:solidFill>
                  <a:srgbClr val="002060"/>
                </a:solidFill>
              </a:rPr>
              <a:t>institute@ier.k</a:t>
            </a:r>
            <a:r>
              <a:rPr lang="en-US" sz="2000" dirty="0" err="1" smtClean="0">
                <a:solidFill>
                  <a:srgbClr val="002060"/>
                </a:solidFill>
              </a:rPr>
              <a:t>yi</a:t>
            </a:r>
            <a:r>
              <a:rPr lang="ru-RU" sz="2000" dirty="0" smtClean="0">
                <a:solidFill>
                  <a:srgbClr val="002060"/>
                </a:solidFill>
              </a:rPr>
              <a:t>v.ua</a:t>
            </a:r>
            <a:endParaRPr lang="ru-RU" sz="2000" dirty="0">
              <a:solidFill>
                <a:srgbClr val="002060"/>
              </a:solidFill>
            </a:endParaRPr>
          </a:p>
          <a:p>
            <a:endParaRPr lang="en-US" dirty="0"/>
          </a:p>
        </p:txBody>
      </p:sp>
      <p:pic>
        <p:nvPicPr>
          <p:cNvPr id="4098" name="Picture 2" descr="C:\Users\riznyk\Pictures\Design\TEMPLATE\twitter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4000" y="6002537"/>
            <a:ext cx="792088" cy="840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"/>
          <p:cNvSpPr txBox="1">
            <a:spLocks noChangeArrowheads="1"/>
          </p:cNvSpPr>
          <p:nvPr/>
        </p:nvSpPr>
        <p:spPr bwMode="auto">
          <a:xfrm>
            <a:off x="5663953" y="6223000"/>
            <a:ext cx="126791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 b="1">
                <a:solidFill>
                  <a:srgbClr val="003399"/>
                </a:solidFill>
                <a:latin typeface="Verdana" pitchFamily="34" charset="0"/>
              </a:defRPr>
            </a:lvl1pPr>
            <a:lvl2pPr marL="742950" indent="-285750" eaLnBrk="0" hangingPunct="0">
              <a:defRPr sz="2400" b="1">
                <a:solidFill>
                  <a:srgbClr val="003399"/>
                </a:solidFill>
                <a:latin typeface="Verdana" pitchFamily="34" charset="0"/>
              </a:defRPr>
            </a:lvl2pPr>
            <a:lvl3pPr marL="1143000" indent="-228600" eaLnBrk="0" hangingPunct="0">
              <a:defRPr sz="2400" b="1">
                <a:solidFill>
                  <a:srgbClr val="003399"/>
                </a:solidFill>
                <a:latin typeface="Verdana" pitchFamily="34" charset="0"/>
              </a:defRPr>
            </a:lvl3pPr>
            <a:lvl4pPr marL="1600200" indent="-228600" eaLnBrk="0" hangingPunct="0">
              <a:defRPr sz="2400" b="1">
                <a:solidFill>
                  <a:srgbClr val="003399"/>
                </a:solidFill>
                <a:latin typeface="Verdana" pitchFamily="34" charset="0"/>
              </a:defRPr>
            </a:lvl4pPr>
            <a:lvl5pPr marL="2057400" indent="-228600" eaLnBrk="0" hangingPunct="0">
              <a:defRPr sz="2400" b="1">
                <a:solidFill>
                  <a:srgbClr val="003399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rgbClr val="003399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rgbClr val="003399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rgbClr val="003399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b="1">
                <a:solidFill>
                  <a:srgbClr val="003399"/>
                </a:solidFill>
                <a:latin typeface="Verdana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US" sz="2000" b="0" dirty="0">
                <a:solidFill>
                  <a:srgbClr val="002060"/>
                </a:solidFill>
                <a:ea typeface="Verdana" pitchFamily="34" charset="0"/>
                <a:cs typeface="Verdana" pitchFamily="34" charset="0"/>
                <a:hlinkClick r:id="rId8"/>
              </a:rPr>
              <a:t>IER.Kyiv</a:t>
            </a:r>
            <a:endParaRPr lang="en-US" sz="2000" b="0" dirty="0">
              <a:solidFill>
                <a:srgbClr val="002060"/>
              </a:solidFill>
              <a:ea typeface="Verdana" pitchFamily="34" charset="0"/>
              <a:cs typeface="Verdana" pitchFamily="34" charset="0"/>
            </a:endParaRPr>
          </a:p>
        </p:txBody>
      </p:sp>
      <p:pic>
        <p:nvPicPr>
          <p:cNvPr id="16" name="Рисунок 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272" y="167486"/>
            <a:ext cx="11725453" cy="92222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369828" y="1238586"/>
            <a:ext cx="1153055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Це дослідження підготовлено </a:t>
            </a:r>
            <a:r>
              <a:rPr lang="uk-UA" dirty="0"/>
              <a:t>у рамках </a:t>
            </a:r>
            <a:r>
              <a:rPr lang="uk-UA" b="1" dirty="0"/>
              <a:t>проекту «Інтеграція України у спільний ринок ЄС: здобутки у рамках Угоди про асоціацію та потреба у модернізації», </a:t>
            </a:r>
            <a:r>
              <a:rPr lang="uk-UA" dirty="0"/>
              <a:t>який реалізує Інститут економічних досліджень і політичних консультацій у партнерстві з </a:t>
            </a:r>
            <a:r>
              <a:rPr lang="uk-UA" dirty="0" err="1"/>
              <a:t>DiXi</a:t>
            </a:r>
            <a:r>
              <a:rPr lang="uk-UA" dirty="0"/>
              <a:t> </a:t>
            </a:r>
            <a:r>
              <a:rPr lang="uk-UA" dirty="0" err="1"/>
              <a:t>Group</a:t>
            </a:r>
            <a:r>
              <a:rPr lang="uk-UA" dirty="0"/>
              <a:t> та </a:t>
            </a:r>
            <a:r>
              <a:rPr lang="uk-UA" dirty="0" err="1"/>
              <a:t>Ресурсно</a:t>
            </a:r>
            <a:r>
              <a:rPr lang="uk-UA" dirty="0"/>
              <a:t>-аналітичним центром «Суспільство і довкілля» за фінансової підтримки Міжнародного фонду «Відродження». Це четверте, оновлене та доповнене, видання. Перші три видання були здійснені Міжнародним фондом «Відродження» в рамках проекту «Громадська синергія» за фінансової підтримки Європейського Союзу.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878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У сфері економічної інтеграції Угода про асоціацію містить: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uk-UA" sz="2400" dirty="0" smtClean="0"/>
              <a:t>Домовленості «прямої дії»</a:t>
            </a:r>
          </a:p>
          <a:p>
            <a:pPr marL="460375" lvl="1" indent="-230188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1800" i="1" dirty="0" smtClean="0"/>
              <a:t>Приклад: скасування ввізних мит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uk-UA" sz="2400" dirty="0" smtClean="0"/>
              <a:t>Домовленості, реалізація яких вимагає виконання Україною певних зобов’язань, після чого наступає можливість прийняття додаткових рішень щодо поглиблення інтеграції</a:t>
            </a:r>
          </a:p>
          <a:p>
            <a:pPr marL="460375" lvl="1" indent="-230188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1800" i="1" dirty="0"/>
              <a:t>Приклад: укладання Угоди АСАА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uk-UA" sz="2400" dirty="0" smtClean="0"/>
              <a:t>Домовленості, реалізація яких сприяє створенню рівних </a:t>
            </a:r>
            <a:r>
              <a:rPr lang="uk-UA" sz="2400" dirty="0"/>
              <a:t>умов для чесної конкуренції українських та європейських компаній на спільному </a:t>
            </a:r>
            <a:r>
              <a:rPr lang="uk-UA" sz="2400" dirty="0" smtClean="0"/>
              <a:t>ринку. Ці домовленості  не передбачають прийняття додаткових рішень щодо поглиблення інтеграції у результаті виконання Україною своїх зобов’язань</a:t>
            </a:r>
          </a:p>
          <a:p>
            <a:pPr marL="460375" lvl="1" indent="-230188">
              <a:spcBef>
                <a:spcPts val="600"/>
              </a:spcBef>
              <a:spcAft>
                <a:spcPts val="600"/>
              </a:spcAft>
              <a:buNone/>
            </a:pPr>
            <a:r>
              <a:rPr lang="uk-UA" sz="1800" i="1" dirty="0"/>
              <a:t>Приклад: посилення захисту прав інтелектуальної власності</a:t>
            </a:r>
            <a:endParaRPr lang="en-GB" sz="1800" i="1" dirty="0"/>
          </a:p>
        </p:txBody>
      </p:sp>
      <p:pic>
        <p:nvPicPr>
          <p:cNvPr id="4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146" y="6241291"/>
            <a:ext cx="6323282" cy="497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5925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У фокусі: секторальна інтеграція 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49435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dirty="0" smtClean="0"/>
              <a:t>Ми виділили 15 секторів, </a:t>
            </a:r>
            <a:r>
              <a:rPr lang="uk-UA" sz="2400" dirty="0"/>
              <a:t>які </a:t>
            </a:r>
            <a:r>
              <a:rPr lang="uk-UA" sz="2400" dirty="0" smtClean="0"/>
              <a:t>передбачають </a:t>
            </a:r>
            <a:r>
              <a:rPr lang="uk-UA" sz="2400" dirty="0"/>
              <a:t>в</a:t>
            </a:r>
            <a:r>
              <a:rPr lang="uk-UA" sz="2400" dirty="0" smtClean="0"/>
              <a:t>иконання </a:t>
            </a:r>
            <a:r>
              <a:rPr lang="uk-UA" sz="2400" dirty="0"/>
              <a:t>Україною </a:t>
            </a:r>
            <a:r>
              <a:rPr lang="uk-UA" sz="2400" dirty="0" smtClean="0"/>
              <a:t>низки зобов’язань, що відкривають можливості для прийняття рішень ЄС про глибшу інтеграцію:</a:t>
            </a:r>
          </a:p>
          <a:p>
            <a:pPr>
              <a:buFont typeface="Courier New" panose="02070309020205020404" pitchFamily="49" charset="0"/>
              <a:buChar char="o"/>
            </a:pPr>
            <a:endParaRPr lang="uk-UA" sz="2400" dirty="0"/>
          </a:p>
          <a:p>
            <a:pPr>
              <a:buFont typeface="Courier New" panose="02070309020205020404" pitchFamily="49" charset="0"/>
              <a:buChar char="o"/>
            </a:pPr>
            <a:endParaRPr lang="uk-UA" sz="2400" dirty="0" smtClean="0"/>
          </a:p>
          <a:p>
            <a:pPr>
              <a:buFont typeface="Courier New" panose="02070309020205020404" pitchFamily="49" charset="0"/>
              <a:buChar char="o"/>
            </a:pPr>
            <a:endParaRPr lang="uk-UA" sz="2400" dirty="0"/>
          </a:p>
          <a:p>
            <a:pPr>
              <a:buFont typeface="Courier New" panose="02070309020205020404" pitchFamily="49" charset="0"/>
              <a:buChar char="o"/>
            </a:pPr>
            <a:endParaRPr lang="uk-UA" sz="2400" dirty="0" smtClean="0"/>
          </a:p>
          <a:p>
            <a:pPr marL="0" indent="0">
              <a:buNone/>
            </a:pPr>
            <a:endParaRPr lang="uk-UA" sz="2400" dirty="0"/>
          </a:p>
          <a:p>
            <a:pPr>
              <a:buFont typeface="Courier New" panose="02070309020205020404" pitchFamily="49" charset="0"/>
              <a:buChar char="o"/>
            </a:pPr>
            <a:endParaRPr lang="en-GB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3383281"/>
            <a:ext cx="10629314" cy="2308324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400" dirty="0" smtClean="0"/>
              <a:t>Технічні бар’єри у торгівлі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400" dirty="0" smtClean="0"/>
              <a:t>Санітарні та фітосанітарні заходи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400" dirty="0" smtClean="0"/>
              <a:t>Митні процедури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400" dirty="0" smtClean="0"/>
              <a:t>Фінансові послуги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400" dirty="0" smtClean="0"/>
              <a:t>Поштові і кур’єрські послуги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400" dirty="0" smtClean="0"/>
              <a:t>Телекомунікаційні послуги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400" dirty="0" smtClean="0"/>
              <a:t>Транспорт (5 секторів)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400" dirty="0" smtClean="0"/>
              <a:t>Енергетика (2 сектори)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400" dirty="0" smtClean="0"/>
              <a:t>Державні закупівлі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uk-UA" sz="2400" dirty="0" smtClean="0"/>
              <a:t>Освіта (визнання кваліфікацій)</a:t>
            </a:r>
            <a:endParaRPr lang="en-GB" sz="2400" dirty="0"/>
          </a:p>
        </p:txBody>
      </p:sp>
      <p:pic>
        <p:nvPicPr>
          <p:cNvPr id="5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146" y="6241291"/>
            <a:ext cx="6323282" cy="497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88460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Технічні бар’єри у торгівлі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 smtClean="0"/>
              <a:t>Ринок: </a:t>
            </a:r>
            <a:r>
              <a:rPr lang="uk-UA" sz="2000" dirty="0" smtClean="0"/>
              <a:t>промислові товари</a:t>
            </a:r>
          </a:p>
          <a:p>
            <a:pPr marL="0" indent="0">
              <a:buNone/>
            </a:pPr>
            <a:r>
              <a:rPr lang="uk-UA" sz="2000" b="1" dirty="0" smtClean="0"/>
              <a:t>Спосіб інтеграції: </a:t>
            </a:r>
            <a:r>
              <a:rPr lang="uk-UA" sz="2000" dirty="0" smtClean="0"/>
              <a:t>укладення Угоди про оцінку відповідності та прийнятності промислових товарів (ACAA)</a:t>
            </a:r>
          </a:p>
          <a:p>
            <a:pPr marL="0" indent="0">
              <a:buNone/>
            </a:pPr>
            <a:r>
              <a:rPr lang="uk-UA" sz="2000" b="1" dirty="0" smtClean="0"/>
              <a:t>Поточна ситуація: </a:t>
            </a:r>
          </a:p>
          <a:p>
            <a:r>
              <a:rPr lang="uk-UA" sz="2000" dirty="0" smtClean="0"/>
              <a:t>Жовтень 2020 – травень 2021: попередня оціночна місія з оцінки готовності законодавства у рамках оцінки готовності </a:t>
            </a:r>
            <a:r>
              <a:rPr lang="uk-UA" sz="2000" dirty="0"/>
              <a:t>України до укладання </a:t>
            </a:r>
            <a:r>
              <a:rPr lang="uk-UA" sz="2000" dirty="0" smtClean="0"/>
              <a:t>Угоди </a:t>
            </a:r>
            <a:r>
              <a:rPr lang="en-US" sz="2000" dirty="0" smtClean="0"/>
              <a:t>AC</a:t>
            </a:r>
            <a:r>
              <a:rPr lang="uk-UA" sz="2000" dirty="0"/>
              <a:t>А</a:t>
            </a:r>
            <a:r>
              <a:rPr lang="en-US" sz="2000" dirty="0" smtClean="0"/>
              <a:t>A</a:t>
            </a:r>
            <a:r>
              <a:rPr lang="uk-UA" sz="2000" dirty="0" smtClean="0"/>
              <a:t>. </a:t>
            </a:r>
            <a:r>
              <a:rPr lang="uk-UA" sz="2000" dirty="0"/>
              <a:t>Результати </a:t>
            </a:r>
            <a:r>
              <a:rPr lang="uk-UA" sz="2000" dirty="0" smtClean="0"/>
              <a:t>місії свідчать </a:t>
            </a:r>
            <a:r>
              <a:rPr lang="uk-UA" sz="2000" dirty="0"/>
              <a:t>про високий рівень узгодження законодавства, яке, втім, не є </a:t>
            </a:r>
            <a:r>
              <a:rPr lang="uk-UA" sz="2000" dirty="0" smtClean="0"/>
              <a:t>повністю достатнім </a:t>
            </a:r>
            <a:r>
              <a:rPr lang="uk-UA" sz="2000" dirty="0"/>
              <a:t>і вимагає подальшої роботи. </a:t>
            </a:r>
            <a:endParaRPr lang="uk-UA" sz="2000" dirty="0" smtClean="0"/>
          </a:p>
          <a:p>
            <a:r>
              <a:rPr lang="uk-UA" sz="2000" dirty="0" smtClean="0"/>
              <a:t>Друга половина 2021: </a:t>
            </a:r>
            <a:r>
              <a:rPr lang="uk-UA" sz="2000" dirty="0"/>
              <a:t>як очікується, розпочнеться оцінка імплементації законодавства та ефективності функціонування інфраструктури якості</a:t>
            </a:r>
            <a:endParaRPr lang="en-GB" sz="2000" dirty="0"/>
          </a:p>
          <a:p>
            <a:r>
              <a:rPr lang="uk-UA" sz="2000" dirty="0" smtClean="0"/>
              <a:t>Триває подальша гармонізація законодавства та розвитку інфраструктури якості </a:t>
            </a:r>
          </a:p>
          <a:p>
            <a:endParaRPr lang="uk-UA" sz="2000" dirty="0"/>
          </a:p>
        </p:txBody>
      </p:sp>
      <p:pic>
        <p:nvPicPr>
          <p:cNvPr id="4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146" y="6241291"/>
            <a:ext cx="6323282" cy="497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9137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Санітарні та фітосанітарні заходи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/>
              <a:t>Ринок: </a:t>
            </a:r>
            <a:r>
              <a:rPr lang="uk-UA" sz="2000" dirty="0" smtClean="0"/>
              <a:t>агропромислові </a:t>
            </a:r>
            <a:r>
              <a:rPr lang="uk-UA" sz="2000" dirty="0"/>
              <a:t>товари</a:t>
            </a:r>
          </a:p>
          <a:p>
            <a:pPr marL="0" indent="0">
              <a:buNone/>
            </a:pPr>
            <a:r>
              <a:rPr lang="uk-UA" sz="2000" b="1" dirty="0"/>
              <a:t>Спосіб інтеграції: </a:t>
            </a:r>
            <a:r>
              <a:rPr lang="uk-UA" sz="2000" dirty="0"/>
              <a:t>Прийняття рішень про визнання еквівалентності у різних секторах агропромислової </a:t>
            </a:r>
            <a:r>
              <a:rPr lang="uk-UA" sz="2000" dirty="0" smtClean="0"/>
              <a:t>продукції</a:t>
            </a:r>
          </a:p>
          <a:p>
            <a:pPr marL="0" indent="0">
              <a:buNone/>
            </a:pPr>
            <a:r>
              <a:rPr lang="uk-UA" sz="2000" b="1" dirty="0" smtClean="0"/>
              <a:t>Інтеграція</a:t>
            </a:r>
            <a:r>
              <a:rPr lang="uk-UA" sz="2000" dirty="0" smtClean="0"/>
              <a:t>: наприкінці </a:t>
            </a:r>
            <a:r>
              <a:rPr lang="uk-UA" sz="2000" dirty="0"/>
              <a:t>2020 року ЄС визнав еквівалентність системи контролю та сертифікації насіння зернових культур в Україні</a:t>
            </a:r>
          </a:p>
          <a:p>
            <a:pPr marL="0" indent="0">
              <a:buNone/>
            </a:pPr>
            <a:r>
              <a:rPr lang="uk-UA" sz="2000" b="1" dirty="0"/>
              <a:t>Поточна ситуація: </a:t>
            </a:r>
          </a:p>
          <a:p>
            <a:r>
              <a:rPr lang="uk-UA" sz="2000" dirty="0"/>
              <a:t>Затвердження Всеохоплюючої стратегії імплементації СФЗ відбулося </a:t>
            </a:r>
            <a:r>
              <a:rPr lang="uk-UA" sz="2000" dirty="0" smtClean="0"/>
              <a:t>у </a:t>
            </a:r>
            <a:r>
              <a:rPr lang="uk-UA" sz="2000" dirty="0"/>
              <a:t>листопаді 2019 року на четвертому засіданні Підкомітету з управління </a:t>
            </a:r>
            <a:r>
              <a:rPr lang="uk-UA" sz="2000" dirty="0" smtClean="0"/>
              <a:t>СФЗ</a:t>
            </a:r>
          </a:p>
          <a:p>
            <a:r>
              <a:rPr lang="uk-UA" sz="2000" dirty="0" smtClean="0"/>
              <a:t>Триває </a:t>
            </a:r>
            <a:r>
              <a:rPr lang="uk-UA" sz="2000" dirty="0"/>
              <a:t>подальша гармонізація </a:t>
            </a:r>
            <a:r>
              <a:rPr lang="uk-UA" sz="2000" dirty="0" smtClean="0"/>
              <a:t>законодавства та розвиток інфраструктури. Наприклад, у </a:t>
            </a:r>
            <a:r>
              <a:rPr lang="uk-UA" sz="2000" dirty="0"/>
              <a:t>2021 році було прийнято </a:t>
            </a:r>
            <a:r>
              <a:rPr lang="uk-UA" sz="2000" dirty="0" smtClean="0"/>
              <a:t>закон </a:t>
            </a:r>
            <a:r>
              <a:rPr lang="uk-UA" sz="2000" dirty="0"/>
              <a:t>«Про ветеринарну </a:t>
            </a:r>
            <a:r>
              <a:rPr lang="uk-UA" sz="2000" dirty="0" smtClean="0"/>
              <a:t>медицину»</a:t>
            </a:r>
          </a:p>
          <a:p>
            <a:r>
              <a:rPr lang="uk-UA" sz="2000" dirty="0" smtClean="0"/>
              <a:t>Українські </a:t>
            </a:r>
            <a:r>
              <a:rPr lang="uk-UA" sz="2000" dirty="0"/>
              <a:t>виробники тваринної продукції активно користуються можливістю індивідуальної верифікації виробництв для експорту до </a:t>
            </a:r>
            <a:r>
              <a:rPr lang="uk-UA" sz="2000" dirty="0" smtClean="0"/>
              <a:t>ЄС</a:t>
            </a:r>
          </a:p>
          <a:p>
            <a:endParaRPr lang="uk-UA" sz="2000" dirty="0"/>
          </a:p>
          <a:p>
            <a:pPr marL="0" indent="0">
              <a:buNone/>
            </a:pPr>
            <a:endParaRPr lang="en-GB" sz="2000" dirty="0"/>
          </a:p>
          <a:p>
            <a:endParaRPr lang="en-GB" sz="2000" dirty="0"/>
          </a:p>
        </p:txBody>
      </p:sp>
      <p:pic>
        <p:nvPicPr>
          <p:cNvPr id="4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146" y="6241291"/>
            <a:ext cx="6323282" cy="497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683659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Митниця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/>
              <a:t>Ринок: </a:t>
            </a:r>
            <a:r>
              <a:rPr lang="uk-UA" sz="2000" dirty="0" smtClean="0"/>
              <a:t>всі товари</a:t>
            </a:r>
            <a:endParaRPr lang="uk-UA" sz="2000" dirty="0"/>
          </a:p>
          <a:p>
            <a:pPr marL="0" indent="0">
              <a:buNone/>
            </a:pPr>
            <a:r>
              <a:rPr lang="uk-UA" sz="2000" b="1" dirty="0"/>
              <a:t>Спосіб інтеграції</a:t>
            </a:r>
            <a:r>
              <a:rPr lang="uk-UA" sz="2000" b="1" dirty="0" smtClean="0"/>
              <a:t>:</a:t>
            </a:r>
          </a:p>
          <a:p>
            <a:pPr lvl="1"/>
            <a:r>
              <a:rPr lang="uk-UA" sz="2000" dirty="0"/>
              <a:t>Приєднання до системи спільного транзиту </a:t>
            </a:r>
          </a:p>
          <a:p>
            <a:pPr lvl="1"/>
            <a:r>
              <a:rPr lang="uk-UA" sz="2000" dirty="0"/>
              <a:t>Взаємне визнання авторизованих економічних операторів (</a:t>
            </a:r>
            <a:r>
              <a:rPr lang="uk-UA" sz="2000" dirty="0" smtClean="0"/>
              <a:t>АЕО)</a:t>
            </a:r>
          </a:p>
          <a:p>
            <a:pPr marL="0" indent="0">
              <a:buNone/>
            </a:pPr>
            <a:r>
              <a:rPr lang="uk-UA" sz="2000" b="1" dirty="0"/>
              <a:t>Поточна ситуація: </a:t>
            </a:r>
          </a:p>
          <a:p>
            <a:r>
              <a:rPr lang="uk-UA" sz="2000" dirty="0"/>
              <a:t>Україна почала </a:t>
            </a:r>
            <a:r>
              <a:rPr lang="uk-UA" sz="2000" dirty="0" smtClean="0"/>
              <a:t>надавати </a:t>
            </a:r>
            <a:r>
              <a:rPr lang="uk-UA" sz="2000" dirty="0"/>
              <a:t>статус авторизованого економічного оператора (АЕО</a:t>
            </a:r>
            <a:r>
              <a:rPr lang="uk-UA" sz="2000" dirty="0" smtClean="0"/>
              <a:t>).  Вже </a:t>
            </a:r>
            <a:r>
              <a:rPr lang="uk-UA" sz="2000" dirty="0"/>
              <a:t>одна компанія його отримала, хоча незавершеність формування підзаконної бази обмежує переваги </a:t>
            </a:r>
            <a:r>
              <a:rPr lang="uk-UA" sz="2000" dirty="0" smtClean="0"/>
              <a:t>статусу</a:t>
            </a:r>
          </a:p>
          <a:p>
            <a:r>
              <a:rPr lang="uk-UA" sz="2000" dirty="0" smtClean="0"/>
              <a:t>Триває </a:t>
            </a:r>
            <a:r>
              <a:rPr lang="uk-UA" sz="2000" dirty="0"/>
              <a:t>впровадження комп’ютерної системи </a:t>
            </a:r>
            <a:r>
              <a:rPr lang="en-US" sz="2000" dirty="0"/>
              <a:t>NCTS</a:t>
            </a:r>
            <a:r>
              <a:rPr lang="uk-UA" sz="2000" dirty="0"/>
              <a:t>, яка забезпечує реалізацію системи спільного транзиту. Станом на червень 2021 року ця система працює у національному режимі паралельно зі стандартною</a:t>
            </a:r>
          </a:p>
          <a:p>
            <a:pPr lvl="1"/>
            <a:endParaRPr lang="en-GB" sz="2000" dirty="0"/>
          </a:p>
        </p:txBody>
      </p:sp>
      <p:pic>
        <p:nvPicPr>
          <p:cNvPr id="4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146" y="6241291"/>
            <a:ext cx="6323282" cy="497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193082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Фінансові послуги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/>
              <a:t>Ринок: </a:t>
            </a:r>
            <a:r>
              <a:rPr lang="uk-UA" sz="2000" dirty="0" smtClean="0"/>
              <a:t>фінансові послуги</a:t>
            </a:r>
            <a:endParaRPr lang="uk-UA" sz="2000" dirty="0"/>
          </a:p>
          <a:p>
            <a:pPr marL="0" indent="0">
              <a:buNone/>
            </a:pPr>
            <a:r>
              <a:rPr lang="uk-UA" sz="2000" b="1" dirty="0"/>
              <a:t>Спосіб інтеграції</a:t>
            </a:r>
            <a:r>
              <a:rPr lang="uk-UA" sz="2000" b="1" dirty="0" smtClean="0"/>
              <a:t>: </a:t>
            </a:r>
            <a:r>
              <a:rPr lang="uk-UA" sz="2000" dirty="0"/>
              <a:t>Надання режиму внутрішнього ринку</a:t>
            </a:r>
            <a:endParaRPr lang="uk-UA" sz="2000" b="1" dirty="0"/>
          </a:p>
          <a:p>
            <a:pPr marL="0" indent="0">
              <a:buNone/>
            </a:pPr>
            <a:r>
              <a:rPr lang="uk-UA" sz="2000" b="1" dirty="0" smtClean="0"/>
              <a:t>Поточна </a:t>
            </a:r>
            <a:r>
              <a:rPr lang="uk-UA" sz="2000" b="1" dirty="0"/>
              <a:t>ситуація: </a:t>
            </a:r>
          </a:p>
          <a:p>
            <a:r>
              <a:rPr lang="uk-UA" sz="2000" dirty="0"/>
              <a:t>На початку 2020 року була затверджена Стратегія розвитку фінансового сектору України до 2025 року, яка, зокрема, передбачає впровадження решти основних норм законодавства ЄС, потрібних для отримання режиму внутрішнього ринку з ЄС. </a:t>
            </a:r>
            <a:endParaRPr lang="uk-UA" sz="2000" dirty="0" smtClean="0"/>
          </a:p>
          <a:p>
            <a:r>
              <a:rPr lang="uk-UA" sz="2000" dirty="0"/>
              <a:t>1 липня 2020 року обов’язки з регулювання фінансових </a:t>
            </a:r>
            <a:r>
              <a:rPr lang="uk-UA" sz="2000" dirty="0" smtClean="0"/>
              <a:t>послуг покладено </a:t>
            </a:r>
            <a:r>
              <a:rPr lang="uk-UA" sz="2000" dirty="0"/>
              <a:t>на Національний банк (НБУ) та Національну комісію з цінних паперів та фондового ринку (НКЦПФР). </a:t>
            </a:r>
            <a:r>
              <a:rPr lang="uk-UA" sz="2000" dirty="0" err="1" smtClean="0"/>
              <a:t>Нацкомфінпослуг</a:t>
            </a:r>
            <a:r>
              <a:rPr lang="uk-UA" sz="2000" dirty="0" smtClean="0"/>
              <a:t> припинила роботу</a:t>
            </a:r>
          </a:p>
          <a:p>
            <a:r>
              <a:rPr lang="uk-UA" sz="2000" dirty="0"/>
              <a:t>У липні 2020 року Верховна Рада прийняла закон про </a:t>
            </a:r>
            <a:r>
              <a:rPr lang="uk-UA" sz="2000" dirty="0" smtClean="0"/>
              <a:t>запровадження </a:t>
            </a:r>
            <a:r>
              <a:rPr lang="uk-UA" sz="2000" dirty="0"/>
              <a:t>нових фінансових </a:t>
            </a:r>
            <a:r>
              <a:rPr lang="uk-UA" sz="2000" dirty="0" smtClean="0"/>
              <a:t>інструментів, що впроваджує </a:t>
            </a:r>
            <a:r>
              <a:rPr lang="uk-UA" sz="2000" dirty="0"/>
              <a:t>норми законодавства ЄС, включно з профільною директивою/регламентом щодо ринків фінансових інструментів </a:t>
            </a:r>
            <a:r>
              <a:rPr lang="uk-UA" sz="2000" dirty="0" err="1"/>
              <a:t>MiFID</a:t>
            </a:r>
            <a:r>
              <a:rPr lang="uk-UA" sz="2000" dirty="0"/>
              <a:t> </a:t>
            </a:r>
            <a:r>
              <a:rPr lang="uk-UA" sz="2000" dirty="0" smtClean="0"/>
              <a:t>ІІ/</a:t>
            </a:r>
            <a:r>
              <a:rPr lang="uk-UA" sz="2000" dirty="0" err="1" smtClean="0"/>
              <a:t>MiFIR</a:t>
            </a:r>
            <a:endParaRPr lang="en-GB" sz="2000" dirty="0"/>
          </a:p>
          <a:p>
            <a:endParaRPr lang="en-GB" sz="2000" dirty="0"/>
          </a:p>
        </p:txBody>
      </p:sp>
      <p:pic>
        <p:nvPicPr>
          <p:cNvPr id="4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146" y="6241291"/>
            <a:ext cx="6323282" cy="497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20927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 smtClean="0"/>
              <a:t>Телекомунікації </a:t>
            </a:r>
            <a:r>
              <a:rPr lang="en-US" b="1" dirty="0" smtClean="0"/>
              <a:t>/</a:t>
            </a:r>
            <a:r>
              <a:rPr lang="uk-UA" b="1" dirty="0" smtClean="0"/>
              <a:t> цифровий ринок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/>
              <a:t>Ринок: </a:t>
            </a:r>
            <a:r>
              <a:rPr lang="uk-UA" sz="2000" dirty="0" smtClean="0"/>
              <a:t>цифровий ринок</a:t>
            </a:r>
            <a:endParaRPr lang="uk-UA" sz="2000" dirty="0"/>
          </a:p>
          <a:p>
            <a:pPr marL="0" indent="0">
              <a:buNone/>
            </a:pPr>
            <a:r>
              <a:rPr lang="uk-UA" sz="2000" b="1" dirty="0"/>
              <a:t>Спосіб інтеграції</a:t>
            </a:r>
            <a:r>
              <a:rPr lang="uk-UA" sz="2000" b="1" dirty="0" smtClean="0"/>
              <a:t>: </a:t>
            </a:r>
            <a:r>
              <a:rPr lang="uk-UA" sz="2000" dirty="0"/>
              <a:t>Надання режиму внутрішнього ринку</a:t>
            </a:r>
            <a:endParaRPr lang="uk-UA" sz="2000" b="1" dirty="0"/>
          </a:p>
          <a:p>
            <a:pPr marL="0" indent="0">
              <a:buNone/>
            </a:pPr>
            <a:r>
              <a:rPr lang="uk-UA" sz="2000" b="1" dirty="0" smtClean="0"/>
              <a:t>Поточна </a:t>
            </a:r>
            <a:r>
              <a:rPr lang="uk-UA" sz="2000" b="1" dirty="0"/>
              <a:t>ситуація: </a:t>
            </a:r>
          </a:p>
          <a:p>
            <a:r>
              <a:rPr lang="uk-UA" sz="2000" dirty="0"/>
              <a:t>Влітку 2020 року за результатами роботи експертної місії ЄС було оприлюднено звіт «Оцінка на місці зобов’язань щодо телекомунікаційних послуг у рамках Угоди про асоціацію між Україною та ЄС», у результаті якої було оновлено Дорожню карту, що стало підґрунтям для розвитку правового регулювання у цифровій сфері</a:t>
            </a:r>
            <a:r>
              <a:rPr lang="uk-UA" sz="2000" dirty="0" smtClean="0"/>
              <a:t> </a:t>
            </a:r>
          </a:p>
          <a:p>
            <a:r>
              <a:rPr lang="uk-UA" sz="2000" dirty="0" smtClean="0"/>
              <a:t>На </a:t>
            </a:r>
            <a:r>
              <a:rPr lang="uk-UA" sz="2000" dirty="0"/>
              <a:t>початку 2021 року Україна та ЄС ухвалили робочий план у сфері електронних довірчих послуг, втілення якого планується протягом наступних двох років. </a:t>
            </a:r>
            <a:endParaRPr lang="en-GB" sz="2000" dirty="0"/>
          </a:p>
          <a:p>
            <a:r>
              <a:rPr lang="uk-UA" sz="2000" dirty="0" smtClean="0"/>
              <a:t>У січні 2021 </a:t>
            </a:r>
            <a:r>
              <a:rPr lang="uk-UA" sz="2000" dirty="0"/>
              <a:t>року </a:t>
            </a:r>
            <a:r>
              <a:rPr lang="uk-UA" sz="2000" dirty="0" smtClean="0"/>
              <a:t>підписано закон «</a:t>
            </a:r>
            <a:r>
              <a:rPr lang="uk-UA" sz="2000" dirty="0"/>
              <a:t>Про електронні комунікації»,  який набирає чинності 1 січня 2022 року</a:t>
            </a:r>
            <a:endParaRPr lang="en-GB" sz="2000" dirty="0"/>
          </a:p>
        </p:txBody>
      </p:sp>
      <p:pic>
        <p:nvPicPr>
          <p:cNvPr id="4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146" y="6241291"/>
            <a:ext cx="6323282" cy="497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284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Поштові та кур’єрські послуги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b="1" dirty="0"/>
              <a:t>Ринок: </a:t>
            </a:r>
            <a:r>
              <a:rPr lang="uk-UA" sz="2000" dirty="0"/>
              <a:t>Поштові та кур’єрські </a:t>
            </a:r>
            <a:r>
              <a:rPr lang="uk-UA" sz="2000" dirty="0" smtClean="0"/>
              <a:t>послуги</a:t>
            </a:r>
          </a:p>
          <a:p>
            <a:pPr marL="0" indent="0">
              <a:buNone/>
            </a:pPr>
            <a:r>
              <a:rPr lang="uk-UA" sz="2000" b="1" dirty="0" smtClean="0"/>
              <a:t>Спосіб </a:t>
            </a:r>
            <a:r>
              <a:rPr lang="uk-UA" sz="2000" b="1" dirty="0"/>
              <a:t>інтеграції: </a:t>
            </a:r>
            <a:r>
              <a:rPr lang="uk-UA" sz="2000" dirty="0"/>
              <a:t>Надання режиму внутрішнього ринку</a:t>
            </a:r>
            <a:endParaRPr lang="uk-UA" sz="2000" b="1" dirty="0"/>
          </a:p>
          <a:p>
            <a:pPr marL="0" indent="0">
              <a:buNone/>
            </a:pPr>
            <a:r>
              <a:rPr lang="uk-UA" sz="2000" b="1" dirty="0"/>
              <a:t>Поточна ситуація: </a:t>
            </a:r>
          </a:p>
          <a:p>
            <a:r>
              <a:rPr lang="uk-UA" sz="2000" dirty="0"/>
              <a:t>Україна досі не прийняла закон, який має впровадити положення Директиви 97/67/ЄС. Законопроєкт, який зараз знаходиться на розгляді парламенту, потребує доопрацювання, оскільки не повністю відповідає Директиві. </a:t>
            </a:r>
            <a:endParaRPr lang="en-GB" sz="2000" dirty="0"/>
          </a:p>
          <a:p>
            <a:endParaRPr lang="en-GB" sz="2000" dirty="0"/>
          </a:p>
        </p:txBody>
      </p:sp>
      <p:pic>
        <p:nvPicPr>
          <p:cNvPr id="4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146" y="6241291"/>
            <a:ext cx="6323282" cy="49733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1295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</TotalTime>
  <Words>1508</Words>
  <Application>Microsoft Office PowerPoint</Application>
  <PresentationFormat>Widescreen</PresentationFormat>
  <Paragraphs>139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Courier New</vt:lpstr>
      <vt:lpstr>Verdana</vt:lpstr>
      <vt:lpstr>Office Theme</vt:lpstr>
      <vt:lpstr>ІНТЕГРАЦІЯ У РАМКАХ АСОЦІАЦІЇ: ДИНАМІКА ВИКОНАННЯ УГОДИ МІЖ УКРАЇНОЮ І ЄС</vt:lpstr>
      <vt:lpstr>У сфері економічної інтеграції Угода про асоціацію містить:</vt:lpstr>
      <vt:lpstr>У фокусі: секторальна інтеграція </vt:lpstr>
      <vt:lpstr>Технічні бар’єри у торгівлі</vt:lpstr>
      <vt:lpstr>Санітарні та фітосанітарні заходи</vt:lpstr>
      <vt:lpstr>Митниця</vt:lpstr>
      <vt:lpstr>Фінансові послуги</vt:lpstr>
      <vt:lpstr>Телекомунікації / цифровий ринок</vt:lpstr>
      <vt:lpstr>Поштові та кур’єрські послуги</vt:lpstr>
      <vt:lpstr>Транспорт</vt:lpstr>
      <vt:lpstr>Державні закупівлі</vt:lpstr>
      <vt:lpstr>Енергетика</vt:lpstr>
      <vt:lpstr>Освіта (визнання кваліфікацій)</vt:lpstr>
      <vt:lpstr>Перспективи інтеграції у 2021-2023 роках</vt:lpstr>
      <vt:lpstr>Подальші кроки для України</vt:lpstr>
      <vt:lpstr>Подальші кроки для ЄС</vt:lpstr>
      <vt:lpstr>Контакти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Veronika Movchan</dc:creator>
  <cp:lastModifiedBy>Veronika Movchan</cp:lastModifiedBy>
  <cp:revision>69</cp:revision>
  <dcterms:created xsi:type="dcterms:W3CDTF">2021-06-16T10:08:06Z</dcterms:created>
  <dcterms:modified xsi:type="dcterms:W3CDTF">2021-06-17T11:21:21Z</dcterms:modified>
</cp:coreProperties>
</file>