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31"/>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5" r:id="rId26"/>
    <p:sldId id="279" r:id="rId27"/>
    <p:sldId id="276" r:id="rId28"/>
    <p:sldId id="277" r:id="rId29"/>
    <p:sldId id="278" r:id="rId3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 name="Rectangle 1"/>
          <p:cNvSpPr/>
          <p:nvPr/>
        </p:nvSpPr>
        <p:spPr>
          <a:xfrm>
            <a:off x="0" y="0"/>
            <a:ext cx="6858000" cy="9144000"/>
          </a:xfrm>
          <a:prstGeom prst="rect">
            <a:avLst/>
          </a:prstGeom>
          <a:solidFill>
            <a:srgbClr val="FFFFFF"/>
          </a:solidFill>
          <a:ln w="9360">
            <a:noFill/>
          </a:ln>
        </p:spPr>
      </p:sp>
      <p:sp>
        <p:nvSpPr>
          <p:cNvPr id="287" name="PlaceHolder 2"/>
          <p:cNvSpPr>
            <a:spLocks noGrp="1" noRot="1" noChangeAspect="1"/>
          </p:cNvSpPr>
          <p:nvPr>
            <p:ph type="sldImg"/>
          </p:nvPr>
        </p:nvSpPr>
        <p:spPr>
          <a:xfrm>
            <a:off x="215640" y="812880"/>
            <a:ext cx="7126200" cy="4006800"/>
          </a:xfrm>
          <a:prstGeom prst="rect">
            <a:avLst/>
          </a:prstGeom>
        </p:spPr>
        <p:txBody>
          <a:bodyPr lIns="0" tIns="0" rIns="0" bIns="0" anchor="ctr"/>
          <a:lstStyle/>
          <a:p>
            <a:pPr algn="ctr"/>
            <a:r>
              <a:rPr lang="ru-RU" sz="4400" b="0" strike="noStrike" spc="-1">
                <a:solidFill>
                  <a:srgbClr val="000000"/>
                </a:solidFill>
                <a:latin typeface="Arial"/>
              </a:rPr>
              <a:t>Для перемещения страницы щёлкните мышью</a:t>
            </a:r>
          </a:p>
        </p:txBody>
      </p:sp>
      <p:sp>
        <p:nvSpPr>
          <p:cNvPr id="288" name="PlaceHolder 3"/>
          <p:cNvSpPr>
            <a:spLocks noGrp="1"/>
          </p:cNvSpPr>
          <p:nvPr>
            <p:ph type="body"/>
          </p:nvPr>
        </p:nvSpPr>
        <p:spPr>
          <a:xfrm>
            <a:off x="755280" y="5078160"/>
            <a:ext cx="6046920" cy="4809960"/>
          </a:xfrm>
          <a:prstGeom prst="rect">
            <a:avLst/>
          </a:prstGeom>
        </p:spPr>
        <p:txBody>
          <a:bodyPr lIns="0" tIns="0" rIns="0" bIns="0"/>
          <a:lstStyle/>
          <a:p>
            <a:r>
              <a:rPr lang="ru-RU" sz="1200" b="0" strike="noStrike" spc="-1">
                <a:solidFill>
                  <a:srgbClr val="000000"/>
                </a:solidFill>
                <a:latin typeface="Times New Roman"/>
              </a:rPr>
              <a:t>Для правки формата примечаний щёлкните мышью</a:t>
            </a:r>
          </a:p>
        </p:txBody>
      </p:sp>
      <p:sp>
        <p:nvSpPr>
          <p:cNvPr id="289" name="PlaceHolder 4"/>
          <p:cNvSpPr>
            <a:spLocks noGrp="1"/>
          </p:cNvSpPr>
          <p:nvPr>
            <p:ph type="hdr"/>
          </p:nvPr>
        </p:nvSpPr>
        <p:spPr>
          <a:xfrm>
            <a:off x="0" y="0"/>
            <a:ext cx="3279600" cy="533520"/>
          </a:xfrm>
          <a:prstGeom prst="rect">
            <a:avLst/>
          </a:prstGeom>
        </p:spPr>
        <p:txBody>
          <a:bodyPr lIns="0" tIns="0" rIns="0" bIns="0"/>
          <a:lstStyle/>
          <a:p>
            <a:pPr>
              <a:lnSpc>
                <a:spcPct val="93000"/>
              </a:lnSpc>
            </a:pPr>
            <a:r>
              <a:rPr lang="ru-RU" sz="1400" b="0" strike="noStrike" spc="-1">
                <a:solidFill>
                  <a:srgbClr val="000000"/>
                </a:solidFill>
                <a:latin typeface="Times New Roman"/>
                <a:ea typeface="Segoe UI"/>
              </a:rPr>
              <a:t>&lt;верхний колонтитул&gt;</a:t>
            </a:r>
            <a:endParaRPr lang="ru-RU" sz="1400" b="0" strike="noStrike" spc="-1">
              <a:latin typeface="Times New Roman"/>
            </a:endParaRPr>
          </a:p>
        </p:txBody>
      </p:sp>
      <p:sp>
        <p:nvSpPr>
          <p:cNvPr id="290" name="PlaceHolder 5"/>
          <p:cNvSpPr>
            <a:spLocks noGrp="1"/>
          </p:cNvSpPr>
          <p:nvPr>
            <p:ph type="dt"/>
          </p:nvPr>
        </p:nvSpPr>
        <p:spPr>
          <a:xfrm>
            <a:off x="4277880" y="0"/>
            <a:ext cx="3279960" cy="533520"/>
          </a:xfrm>
          <a:prstGeom prst="rect">
            <a:avLst/>
          </a:prstGeom>
        </p:spPr>
        <p:txBody>
          <a:bodyPr lIns="0" tIns="0" rIns="0" bIns="0"/>
          <a:lstStyle/>
          <a:p>
            <a:pPr algn="r">
              <a:lnSpc>
                <a:spcPct val="93000"/>
              </a:lnSpc>
            </a:pPr>
            <a:r>
              <a:rPr lang="ru-RU" sz="1400" b="0" strike="noStrike" spc="-1">
                <a:solidFill>
                  <a:srgbClr val="000000"/>
                </a:solidFill>
                <a:latin typeface="Times New Roman"/>
                <a:ea typeface="Segoe UI"/>
              </a:rPr>
              <a:t>&lt;дата/время&gt;</a:t>
            </a:r>
            <a:endParaRPr lang="ru-RU" sz="1400" b="0" strike="noStrike" spc="-1">
              <a:latin typeface="Times New Roman"/>
            </a:endParaRPr>
          </a:p>
        </p:txBody>
      </p:sp>
      <p:sp>
        <p:nvSpPr>
          <p:cNvPr id="291" name="PlaceHolder 6"/>
          <p:cNvSpPr>
            <a:spLocks noGrp="1"/>
          </p:cNvSpPr>
          <p:nvPr>
            <p:ph type="ftr"/>
          </p:nvPr>
        </p:nvSpPr>
        <p:spPr>
          <a:xfrm>
            <a:off x="0" y="10156680"/>
            <a:ext cx="3279600" cy="533520"/>
          </a:xfrm>
          <a:prstGeom prst="rect">
            <a:avLst/>
          </a:prstGeom>
        </p:spPr>
        <p:txBody>
          <a:bodyPr lIns="0" tIns="0" rIns="0" bIns="0" anchor="b"/>
          <a:lstStyle/>
          <a:p>
            <a:pPr>
              <a:lnSpc>
                <a:spcPct val="93000"/>
              </a:lnSpc>
            </a:pPr>
            <a:r>
              <a:rPr lang="ru-RU" sz="1400" b="0" strike="noStrike" spc="-1">
                <a:solidFill>
                  <a:srgbClr val="000000"/>
                </a:solidFill>
                <a:latin typeface="Times New Roman"/>
                <a:ea typeface="Segoe UI"/>
              </a:rPr>
              <a:t>&lt;нижний колонтитул&gt;</a:t>
            </a:r>
            <a:endParaRPr lang="ru-RU" sz="1400" b="0" strike="noStrike" spc="-1">
              <a:latin typeface="Times New Roman"/>
            </a:endParaRPr>
          </a:p>
        </p:txBody>
      </p:sp>
      <p:sp>
        <p:nvSpPr>
          <p:cNvPr id="292" name="PlaceHolder 7"/>
          <p:cNvSpPr>
            <a:spLocks noGrp="1"/>
          </p:cNvSpPr>
          <p:nvPr>
            <p:ph type="sldNum"/>
          </p:nvPr>
        </p:nvSpPr>
        <p:spPr>
          <a:xfrm>
            <a:off x="4277880" y="10156680"/>
            <a:ext cx="3279960" cy="533520"/>
          </a:xfrm>
          <a:prstGeom prst="rect">
            <a:avLst/>
          </a:prstGeom>
        </p:spPr>
        <p:txBody>
          <a:bodyPr lIns="0" tIns="0" rIns="0" bIns="0" anchor="b"/>
          <a:lstStyle/>
          <a:p>
            <a:pPr algn="r">
              <a:lnSpc>
                <a:spcPct val="93000"/>
              </a:lnSpc>
            </a:pPr>
            <a:fld id="{D6443783-81BD-4CFD-8D3A-A8E958F59D3B}" type="slidenum">
              <a:rPr lang="ru-RU" sz="1400" b="0" strike="noStrike" spc="-1">
                <a:solidFill>
                  <a:srgbClr val="000000"/>
                </a:solidFill>
                <a:latin typeface="Times New Roman"/>
                <a:ea typeface="Segoe UI"/>
              </a:rPr>
              <a:pPr algn="r">
                <a:lnSpc>
                  <a:spcPct val="93000"/>
                </a:lnSpc>
              </a:p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p:cNvSpPr>
            <a:spLocks noGrp="1" noRot="1" noChangeAspect="1"/>
          </p:cNvSpPr>
          <p:nvPr>
            <p:ph type="sldImg"/>
          </p:nvPr>
        </p:nvSpPr>
        <p:spPr>
          <a:xfrm>
            <a:off x="1143000" y="685800"/>
            <a:ext cx="4572000" cy="3429000"/>
          </a:xfrm>
          <a:prstGeom prst="rect">
            <a:avLst/>
          </a:prstGeom>
        </p:spPr>
      </p:sp>
      <p:sp>
        <p:nvSpPr>
          <p:cNvPr id="417" name="PlaceHolder 2"/>
          <p:cNvSpPr>
            <a:spLocks noGrp="1"/>
          </p:cNvSpPr>
          <p:nvPr>
            <p:ph type="body"/>
          </p:nvPr>
        </p:nvSpPr>
        <p:spPr>
          <a:xfrm>
            <a:off x="685800" y="4343400"/>
            <a:ext cx="5486400" cy="4114800"/>
          </a:xfrm>
          <a:prstGeom prst="rect">
            <a:avLst/>
          </a:prstGeom>
        </p:spPr>
        <p:txBody>
          <a:bodyPr lIns="0" tIns="0" rIns="0" bIns="0" anchor="ctr"/>
          <a:lstStyle/>
          <a:p>
            <a:endParaRPr lang="ru-RU" sz="1200" b="0" strike="noStrike" spc="-1">
              <a:solidFill>
                <a:srgbClr val="000000"/>
              </a:solidFill>
              <a:latin typeface="Times New Roman"/>
            </a:endParaRPr>
          </a:p>
        </p:txBody>
      </p:sp>
      <p:sp>
        <p:nvSpPr>
          <p:cNvPr id="418" name="CustomShape 3"/>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2C857FA-D170-4789-80D7-D5A9B3108161}" type="slidenum">
              <a:rPr lang="ru-RU" sz="1200" b="0" strike="noStrike" spc="-1">
                <a:solidFill>
                  <a:srgbClr val="000000"/>
                </a:solidFill>
                <a:latin typeface="+mn-lt"/>
                <a:ea typeface="+mn-ea"/>
              </a:rPr>
              <a:pPr algn="r">
                <a:lnSpc>
                  <a:spcPct val="100000"/>
                </a:lnSpc>
              </a:pPr>
              <a:t>6</a:t>
            </a:fld>
            <a:endParaRPr lang="ru-RU" sz="1200" b="0" strike="noStrike" spc="-1">
              <a:solidFill>
                <a:srgbClr val="000000"/>
              </a:solid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3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3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3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3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3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3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3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3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4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4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4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46" name="PlaceHolder 2"/>
          <p:cNvSpPr>
            <a:spLocks noGrp="1"/>
          </p:cNvSpPr>
          <p:nvPr>
            <p:ph type="subTitle"/>
          </p:nvPr>
        </p:nvSpPr>
        <p:spPr>
          <a:xfrm>
            <a:off x="457200" y="1604520"/>
            <a:ext cx="8229240" cy="3977280"/>
          </a:xfrm>
          <a:prstGeom prst="rect">
            <a:avLst/>
          </a:prstGeom>
        </p:spPr>
        <p:txBody>
          <a:bodyPr lIns="0" tIns="0" rIns="0" bIns="0" anchor="ctr"/>
          <a:lstStyle/>
          <a:p>
            <a:pPr marL="342720" indent="-342720" algn="ctr"/>
            <a:endParaRPr lang="ru-RU" sz="32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4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5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1218960" y="3885840"/>
            <a:ext cx="6856200" cy="4585320"/>
          </a:xfrm>
          <a:prstGeom prst="rect">
            <a:avLst/>
          </a:prstGeom>
        </p:spPr>
        <p:txBody>
          <a:bodyPr lIns="0" tIns="0" rIns="0" bIns="0" anchor="ctr"/>
          <a:lstStyle/>
          <a:p>
            <a:pPr marL="342720" indent="-342720" algn="ctr"/>
            <a:endParaRPr lang="ru-RU"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5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5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5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8" name="PlaceHolder 2"/>
          <p:cNvSpPr>
            <a:spLocks noGrp="1"/>
          </p:cNvSpPr>
          <p:nvPr>
            <p:ph type="subTitle"/>
          </p:nvPr>
        </p:nvSpPr>
        <p:spPr>
          <a:xfrm>
            <a:off x="457200" y="1604520"/>
            <a:ext cx="8229240" cy="3977280"/>
          </a:xfrm>
          <a:prstGeom prst="rect">
            <a:avLst/>
          </a:prstGeom>
        </p:spPr>
        <p:txBody>
          <a:bodyPr lIns="0" tIns="0" rIns="0" bIns="0" anchor="ctr"/>
          <a:lstStyle/>
          <a:p>
            <a:pPr marL="342720" indent="-342720" algn="ctr"/>
            <a:endParaRPr lang="ru-RU" sz="3200" b="0" strike="noStrike" spc="-1">
              <a:solidFill>
                <a:srgbClr val="000000"/>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6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6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6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6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6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7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7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7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7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7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7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7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8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84" name="PlaceHolder 2"/>
          <p:cNvSpPr>
            <a:spLocks noGrp="1"/>
          </p:cNvSpPr>
          <p:nvPr>
            <p:ph type="subTitle"/>
          </p:nvPr>
        </p:nvSpPr>
        <p:spPr>
          <a:xfrm>
            <a:off x="457200" y="1604520"/>
            <a:ext cx="8229240" cy="3977280"/>
          </a:xfrm>
          <a:prstGeom prst="rect">
            <a:avLst/>
          </a:prstGeom>
        </p:spPr>
        <p:txBody>
          <a:bodyPr lIns="0" tIns="0" rIns="0" bIns="0" anchor="ctr"/>
          <a:lstStyle/>
          <a:p>
            <a:pPr marL="342720" indent="-342720" algn="ctr"/>
            <a:endParaRPr lang="ru-RU" sz="3200" b="0" strike="noStrike" spc="-1">
              <a:solidFill>
                <a:srgbClr val="000000"/>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8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1218960" y="3885840"/>
            <a:ext cx="6856200" cy="4585320"/>
          </a:xfrm>
          <a:prstGeom prst="rect">
            <a:avLst/>
          </a:prstGeom>
        </p:spPr>
        <p:txBody>
          <a:bodyPr lIns="0" tIns="0" rIns="0" bIns="0" anchor="ctr"/>
          <a:lstStyle/>
          <a:p>
            <a:pPr marL="342720" indent="-342720" algn="ctr"/>
            <a:endParaRPr lang="ru-RU" sz="32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9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9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9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9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9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9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0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0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0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0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0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0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0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1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1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1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1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1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1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1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1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25" name="PlaceHolder 2"/>
          <p:cNvSpPr>
            <a:spLocks noGrp="1"/>
          </p:cNvSpPr>
          <p:nvPr>
            <p:ph type="subTitle"/>
          </p:nvPr>
        </p:nvSpPr>
        <p:spPr>
          <a:xfrm>
            <a:off x="457200" y="1604520"/>
            <a:ext cx="8229240" cy="3977280"/>
          </a:xfrm>
          <a:prstGeom prst="rect">
            <a:avLst/>
          </a:prstGeom>
        </p:spPr>
        <p:txBody>
          <a:bodyPr lIns="0" tIns="0" rIns="0" bIns="0" anchor="ctr"/>
          <a:lstStyle/>
          <a:p>
            <a:pPr marL="342720" indent="-342720" algn="ctr"/>
            <a:endParaRPr lang="ru-RU" sz="3200" b="0" strike="noStrike" spc="-1">
              <a:solidFill>
                <a:srgbClr val="000000"/>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2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2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3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1218960" y="3885840"/>
            <a:ext cx="6856200" cy="4585320"/>
          </a:xfrm>
          <a:prstGeom prst="rect">
            <a:avLst/>
          </a:prstGeom>
        </p:spPr>
        <p:txBody>
          <a:bodyPr lIns="0" tIns="0" rIns="0" bIns="0" anchor="ctr"/>
          <a:lstStyle/>
          <a:p>
            <a:pPr marL="342720" indent="-342720" algn="ctr"/>
            <a:endParaRPr lang="ru-RU" sz="32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3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3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3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3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4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4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4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4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4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4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4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5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5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5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5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5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5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5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5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5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70" name="PlaceHolder 2"/>
          <p:cNvSpPr>
            <a:spLocks noGrp="1"/>
          </p:cNvSpPr>
          <p:nvPr>
            <p:ph type="subTitle"/>
          </p:nvPr>
        </p:nvSpPr>
        <p:spPr>
          <a:xfrm>
            <a:off x="457200" y="1604520"/>
            <a:ext cx="8229240" cy="3977280"/>
          </a:xfrm>
          <a:prstGeom prst="rect">
            <a:avLst/>
          </a:prstGeom>
        </p:spPr>
        <p:txBody>
          <a:bodyPr lIns="0" tIns="0" rIns="0" bIns="0" anchor="ctr"/>
          <a:lstStyle/>
          <a:p>
            <a:pPr marL="342720" indent="-342720" algn="ctr"/>
            <a:endParaRPr lang="ru-RU" sz="3200" b="0" strike="noStrike" spc="-1">
              <a:solidFill>
                <a:srgbClr val="000000"/>
              </a:solid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7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7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7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1218960" y="3885840"/>
            <a:ext cx="6856200" cy="4585320"/>
          </a:xfrm>
          <a:prstGeom prst="rect">
            <a:avLst/>
          </a:prstGeom>
        </p:spPr>
        <p:txBody>
          <a:bodyPr lIns="0" tIns="0" rIns="0" bIns="0" anchor="ctr"/>
          <a:lstStyle/>
          <a:p>
            <a:pPr marL="342720" indent="-342720" algn="ctr"/>
            <a:endParaRPr lang="ru-RU" sz="3200" b="0" strike="noStrike" spc="-1">
              <a:solidFill>
                <a:srgbClr val="000000"/>
              </a:solid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7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8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8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8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8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8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8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8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9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9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9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9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9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9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218960" y="3885840"/>
            <a:ext cx="6856200" cy="4585320"/>
          </a:xfrm>
          <a:prstGeom prst="rect">
            <a:avLst/>
          </a:prstGeom>
        </p:spPr>
        <p:txBody>
          <a:bodyPr lIns="0" tIns="0" rIns="0" bIns="0" anchor="ctr"/>
          <a:lstStyle/>
          <a:p>
            <a:pPr marL="342720" indent="-342720" algn="ctr"/>
            <a:endParaRPr lang="ru-RU" sz="3200" b="0" strike="noStrike" spc="-1">
              <a:solidFill>
                <a:srgbClr val="000000"/>
              </a:solid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9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0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0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0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0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0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2"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13" name="PlaceHolder 2"/>
          <p:cNvSpPr>
            <a:spLocks noGrp="1"/>
          </p:cNvSpPr>
          <p:nvPr>
            <p:ph type="subTitle"/>
          </p:nvPr>
        </p:nvSpPr>
        <p:spPr>
          <a:xfrm>
            <a:off x="457200" y="1604520"/>
            <a:ext cx="8229240" cy="3977280"/>
          </a:xfrm>
          <a:prstGeom prst="rect">
            <a:avLst/>
          </a:prstGeom>
        </p:spPr>
        <p:txBody>
          <a:bodyPr lIns="0" tIns="0" rIns="0" bIns="0" anchor="ctr"/>
          <a:lstStyle/>
          <a:p>
            <a:pPr marL="342720" indent="-342720" algn="ctr"/>
            <a:endParaRPr lang="ru-RU" sz="3200" b="0" strike="noStrike" spc="-1">
              <a:solidFill>
                <a:srgbClr val="000000"/>
              </a:solidFill>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1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1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1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9"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0" name="PlaceHolder 1"/>
          <p:cNvSpPr>
            <a:spLocks noGrp="1"/>
          </p:cNvSpPr>
          <p:nvPr>
            <p:ph type="subTitle"/>
          </p:nvPr>
        </p:nvSpPr>
        <p:spPr>
          <a:xfrm>
            <a:off x="1218960" y="3885840"/>
            <a:ext cx="6856200" cy="4585320"/>
          </a:xfrm>
          <a:prstGeom prst="rect">
            <a:avLst/>
          </a:prstGeom>
        </p:spPr>
        <p:txBody>
          <a:bodyPr lIns="0" tIns="0" rIns="0" bIns="0" anchor="ctr"/>
          <a:lstStyle/>
          <a:p>
            <a:pPr marL="342720" indent="-342720" algn="ctr"/>
            <a:endParaRPr lang="ru-RU" sz="3200" b="0" strike="noStrike" spc="-1">
              <a:solidFill>
                <a:srgbClr val="000000"/>
              </a:solid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2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2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2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2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2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2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3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1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1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3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3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3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3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3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4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4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4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4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4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4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4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0"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51" name="PlaceHolder 2"/>
          <p:cNvSpPr>
            <a:spLocks noGrp="1"/>
          </p:cNvSpPr>
          <p:nvPr>
            <p:ph type="subTitle"/>
          </p:nvPr>
        </p:nvSpPr>
        <p:spPr>
          <a:xfrm>
            <a:off x="457200" y="1604520"/>
            <a:ext cx="8229240" cy="3977280"/>
          </a:xfrm>
          <a:prstGeom prst="rect">
            <a:avLst/>
          </a:prstGeom>
        </p:spPr>
        <p:txBody>
          <a:bodyPr lIns="0" tIns="0" rIns="0" bIns="0" anchor="ctr"/>
          <a:lstStyle/>
          <a:p>
            <a:pPr marL="342720" indent="-342720" algn="ctr"/>
            <a:endParaRPr lang="ru-RU" sz="3200" b="0" strike="noStrike" spc="-1">
              <a:solidFill>
                <a:srgbClr val="000000"/>
              </a:solidFill>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5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5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5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7"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8" name="PlaceHolder 1"/>
          <p:cNvSpPr>
            <a:spLocks noGrp="1"/>
          </p:cNvSpPr>
          <p:nvPr>
            <p:ph type="subTitle"/>
          </p:nvPr>
        </p:nvSpPr>
        <p:spPr>
          <a:xfrm>
            <a:off x="1218960" y="3885840"/>
            <a:ext cx="6856200" cy="4585320"/>
          </a:xfrm>
          <a:prstGeom prst="rect">
            <a:avLst/>
          </a:prstGeom>
        </p:spPr>
        <p:txBody>
          <a:bodyPr lIns="0" tIns="0" rIns="0" bIns="0" anchor="ctr"/>
          <a:lstStyle/>
          <a:p>
            <a:pPr marL="342720" indent="-342720" algn="ctr"/>
            <a:endParaRPr lang="ru-RU" sz="3200" b="0" strike="noStrike" spc="-1">
              <a:solidFill>
                <a:srgbClr val="000000"/>
              </a:solidFill>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6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6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6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6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6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6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7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7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7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7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7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7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7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8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8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8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8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8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8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218960" y="3756960"/>
            <a:ext cx="6856200" cy="1246680"/>
          </a:xfrm>
          <a:prstGeom prst="rect">
            <a:avLst/>
          </a:prstGeom>
        </p:spPr>
        <p:txBody>
          <a:bodyPr lIns="0" tIns="0" rIns="0" bIns="0" anchor="ctr"/>
          <a:lstStyle/>
          <a:p>
            <a:pPr algn="ctr"/>
            <a:endParaRPr lang="ru-RU" sz="4400" b="0" strike="noStrike" spc="-1">
              <a:solidFill>
                <a:srgbClr val="000000"/>
              </a:solidFill>
              <a:latin typeface="Arial"/>
            </a:endParaRPr>
          </a:p>
        </p:txBody>
      </p:sp>
      <p:sp>
        <p:nvSpPr>
          <p:cNvPr id="2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Arial"/>
            </a:endParaRPr>
          </a:p>
        </p:txBody>
      </p:sp>
      <p:sp>
        <p:nvSpPr>
          <p:cNvPr id="2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FE7"/>
        </a:solidFill>
        <a:effectLst/>
      </p:bgPr>
    </p:bg>
    <p:spTree>
      <p:nvGrpSpPr>
        <p:cNvPr id="1" name=""/>
        <p:cNvGrpSpPr/>
        <p:nvPr/>
      </p:nvGrpSpPr>
      <p:grpSpPr>
        <a:xfrm>
          <a:off x="0" y="0"/>
          <a:ext cx="0" cy="0"/>
          <a:chOff x="0" y="0"/>
          <a:chExt cx="0" cy="0"/>
        </a:xfrm>
      </p:grpSpPr>
      <p:sp>
        <p:nvSpPr>
          <p:cNvPr id="7" name="Line 1"/>
          <p:cNvSpPr/>
          <p:nvPr/>
        </p:nvSpPr>
        <p:spPr>
          <a:xfrm>
            <a:off x="457200" y="6353280"/>
            <a:ext cx="8229600" cy="1440"/>
          </a:xfrm>
          <a:prstGeom prst="line">
            <a:avLst/>
          </a:prstGeom>
          <a:ln w="9360">
            <a:solidFill>
              <a:srgbClr val="9FB8CD"/>
            </a:solidFill>
            <a:custDash>
              <a:ds d="400000" sp="300000"/>
            </a:custDash>
            <a:round/>
          </a:ln>
        </p:spPr>
        <p:style>
          <a:lnRef idx="0">
            <a:scrgbClr r="0" g="0" b="0"/>
          </a:lnRef>
          <a:fillRef idx="0">
            <a:scrgbClr r="0" g="0" b="0"/>
          </a:fillRef>
          <a:effectRef idx="0">
            <a:scrgbClr r="0" g="0" b="0"/>
          </a:effectRef>
          <a:fontRef idx="minor"/>
        </p:style>
      </p:sp>
      <p:sp>
        <p:nvSpPr>
          <p:cNvPr id="8" name="Line 2"/>
          <p:cNvSpPr/>
          <p:nvPr/>
        </p:nvSpPr>
        <p:spPr>
          <a:xfrm>
            <a:off x="457200" y="1143000"/>
            <a:ext cx="8229600" cy="1440"/>
          </a:xfrm>
          <a:prstGeom prst="line">
            <a:avLst/>
          </a:prstGeom>
          <a:ln w="9360">
            <a:solidFill>
              <a:srgbClr val="9FB8CD"/>
            </a:solidFill>
            <a:custDash>
              <a:ds d="400000" sp="300000"/>
            </a:custDash>
            <a:round/>
          </a:ln>
        </p:spPr>
        <p:style>
          <a:lnRef idx="0">
            <a:scrgbClr r="0" g="0" b="0"/>
          </a:lnRef>
          <a:fillRef idx="0">
            <a:scrgbClr r="0" g="0" b="0"/>
          </a:fillRef>
          <a:effectRef idx="0">
            <a:scrgbClr r="0" g="0" b="0"/>
          </a:effectRef>
          <a:fontRef idx="minor"/>
        </p:style>
      </p:sp>
      <p:sp>
        <p:nvSpPr>
          <p:cNvPr id="2" name="CustomShape 3"/>
          <p:cNvSpPr/>
          <p:nvPr/>
        </p:nvSpPr>
        <p:spPr>
          <a:xfrm rot="5400000">
            <a:off x="419760" y="6466680"/>
            <a:ext cx="190440" cy="118800"/>
          </a:xfrm>
          <a:custGeom>
            <a:avLst/>
            <a:gdLst/>
            <a:ahLst/>
            <a:cxnLst/>
            <a:rect l="0" t="0" r="r" b="b"/>
            <a:pathLst>
              <a:path w="1" h="1">
                <a:moveTo>
                  <a:pt x="0" y="0"/>
                </a:moveTo>
                <a:lnTo>
                  <a:pt x="0" y="0"/>
                </a:lnTo>
              </a:path>
            </a:pathLst>
          </a:custGeom>
          <a:solidFill>
            <a:srgbClr val="9FB8CD"/>
          </a:solidFill>
          <a:ln>
            <a:noFill/>
          </a:ln>
          <a:effectLst>
            <a:outerShdw dist="25560" dir="5400000">
              <a:srgbClr val="000000">
                <a:alpha val="40000"/>
              </a:srgbClr>
            </a:outerShdw>
          </a:effectLst>
        </p:spPr>
        <p:style>
          <a:lnRef idx="0">
            <a:scrgbClr r="0" g="0" b="0"/>
          </a:lnRef>
          <a:fillRef idx="0">
            <a:scrgbClr r="0" g="0" b="0"/>
          </a:fillRef>
          <a:effectRef idx="0">
            <a:scrgbClr r="0" g="0" b="0"/>
          </a:effectRef>
          <a:fontRef idx="minor"/>
        </p:style>
      </p:sp>
      <p:sp>
        <p:nvSpPr>
          <p:cNvPr id="3" name="Line 4"/>
          <p:cNvSpPr/>
          <p:nvPr/>
        </p:nvSpPr>
        <p:spPr>
          <a:xfrm>
            <a:off x="457200" y="6353280"/>
            <a:ext cx="8229600" cy="1440"/>
          </a:xfrm>
          <a:prstGeom prst="line">
            <a:avLst/>
          </a:prstGeom>
          <a:ln w="9360">
            <a:solidFill>
              <a:srgbClr val="9FB8CD"/>
            </a:solidFill>
            <a:custDash>
              <a:ds d="400000" sp="300000"/>
            </a:custDash>
            <a:round/>
          </a:ln>
        </p:spPr>
        <p:style>
          <a:lnRef idx="0">
            <a:scrgbClr r="0" g="0" b="0"/>
          </a:lnRef>
          <a:fillRef idx="0">
            <a:scrgbClr r="0" g="0" b="0"/>
          </a:fillRef>
          <a:effectRef idx="0">
            <a:scrgbClr r="0" g="0" b="0"/>
          </a:effectRef>
          <a:fontRef idx="minor"/>
        </p:style>
      </p:sp>
      <p:sp>
        <p:nvSpPr>
          <p:cNvPr id="4" name="CustomShape 5"/>
          <p:cNvSpPr/>
          <p:nvPr/>
        </p:nvSpPr>
        <p:spPr>
          <a:xfrm rot="5400000">
            <a:off x="419760" y="6466680"/>
            <a:ext cx="190440" cy="118800"/>
          </a:xfrm>
          <a:custGeom>
            <a:avLst/>
            <a:gdLst/>
            <a:ahLst/>
            <a:cxnLst/>
            <a:rect l="0" t="0" r="r" b="b"/>
            <a:pathLst>
              <a:path w="1" h="1">
                <a:moveTo>
                  <a:pt x="0" y="0"/>
                </a:moveTo>
                <a:lnTo>
                  <a:pt x="0" y="0"/>
                </a:lnTo>
              </a:path>
            </a:pathLst>
          </a:custGeom>
          <a:solidFill>
            <a:srgbClr val="9FB8CD"/>
          </a:solidFill>
          <a:ln>
            <a:noFill/>
          </a:ln>
          <a:effectLst>
            <a:outerShdw dist="25560" dir="5400000">
              <a:srgbClr val="000000">
                <a:alpha val="40000"/>
              </a:srgbClr>
            </a:outerShdw>
          </a:effectLst>
        </p:spPr>
        <p:style>
          <a:lnRef idx="0">
            <a:scrgbClr r="0" g="0" b="0"/>
          </a:lnRef>
          <a:fillRef idx="0">
            <a:scrgbClr r="0" g="0" b="0"/>
          </a:fillRef>
          <a:effectRef idx="0">
            <a:scrgbClr r="0" g="0" b="0"/>
          </a:effectRef>
          <a:fontRef idx="minor"/>
        </p:style>
      </p:sp>
      <p:sp>
        <p:nvSpPr>
          <p:cNvPr id="5" name="PlaceHolder 6"/>
          <p:cNvSpPr>
            <a:spLocks noGrp="1"/>
          </p:cNvSpPr>
          <p:nvPr>
            <p:ph type="title"/>
          </p:nvPr>
        </p:nvSpPr>
        <p:spPr>
          <a:xfrm>
            <a:off x="457200" y="272520"/>
            <a:ext cx="8228160" cy="1143000"/>
          </a:xfrm>
          <a:prstGeom prst="rect">
            <a:avLst/>
          </a:prstGeom>
        </p:spPr>
        <p:txBody>
          <a:bodyPr lIns="0" tIns="0" rIns="0" bIns="0" anchor="ctr"/>
          <a:lstStyle/>
          <a:p>
            <a:pPr algn="ctr"/>
            <a:r>
              <a:rPr lang="ru-RU" sz="4400" b="0" strike="noStrike" spc="-1">
                <a:solidFill>
                  <a:srgbClr val="000000"/>
                </a:solidFill>
                <a:latin typeface="Arial"/>
              </a:rPr>
              <a:t>Для правки текста заглавия щёлкните мышью</a:t>
            </a:r>
          </a:p>
        </p:txBody>
      </p:sp>
      <p:sp>
        <p:nvSpPr>
          <p:cNvPr id="6" name="PlaceHolder 7"/>
          <p:cNvSpPr>
            <a:spLocks noGrp="1"/>
          </p:cNvSpPr>
          <p:nvPr>
            <p:ph type="body"/>
          </p:nvPr>
        </p:nvSpPr>
        <p:spPr>
          <a:xfrm>
            <a:off x="457200" y="1604880"/>
            <a:ext cx="8228160" cy="3975120"/>
          </a:xfrm>
          <a:prstGeom prst="rect">
            <a:avLst/>
          </a:prstGeom>
        </p:spPr>
        <p:txBody>
          <a:bodyPr lIns="0" tIns="28440" rIns="0" bIns="0">
            <a:normAutofit/>
          </a:bodyPr>
          <a:lstStyle/>
          <a:p>
            <a:pPr marL="342720" indent="-342720">
              <a:spcBef>
                <a:spcPts val="1423"/>
              </a:spcBef>
            </a:pPr>
            <a:r>
              <a:rPr lang="ru-RU" sz="3200" b="0" strike="noStrike" spc="-1">
                <a:solidFill>
                  <a:srgbClr val="000000"/>
                </a:solidFill>
                <a:latin typeface="Arial"/>
              </a:rPr>
              <a:t>Для правки структуры щёлкните мышью</a:t>
            </a:r>
          </a:p>
          <a:p>
            <a:pPr marL="342720" lvl="1" indent="-342720">
              <a:spcBef>
                <a:spcPts val="1423"/>
              </a:spcBef>
              <a:buClr>
                <a:srgbClr val="000000"/>
              </a:buClr>
              <a:buFont typeface="Times New Roman"/>
              <a:buChar char="–"/>
            </a:pPr>
            <a:r>
              <a:rPr lang="ru-RU" sz="3200" b="0" strike="noStrike" spc="-1">
                <a:solidFill>
                  <a:srgbClr val="000000"/>
                </a:solidFill>
                <a:latin typeface="Arial"/>
              </a:rPr>
              <a:t>Второй уровень структуры</a:t>
            </a:r>
          </a:p>
          <a:p>
            <a:pPr marL="342720" lvl="2" indent="-342720">
              <a:spcBef>
                <a:spcPts val="1423"/>
              </a:spcBef>
              <a:buClr>
                <a:srgbClr val="000000"/>
              </a:buClr>
              <a:buFont typeface="Times New Roman"/>
              <a:buChar char="•"/>
            </a:pPr>
            <a:r>
              <a:rPr lang="ru-RU" sz="3200" b="0" strike="noStrike" spc="-1">
                <a:solidFill>
                  <a:srgbClr val="000000"/>
                </a:solidFill>
                <a:latin typeface="Arial"/>
              </a:rPr>
              <a:t>Третий уровень структуры</a:t>
            </a:r>
          </a:p>
          <a:p>
            <a:pPr marL="342720" lvl="3" indent="-342720">
              <a:spcBef>
                <a:spcPts val="1423"/>
              </a:spcBef>
              <a:buClr>
                <a:srgbClr val="000000"/>
              </a:buClr>
              <a:buFont typeface="Times New Roman"/>
              <a:buChar char="–"/>
            </a:pPr>
            <a:r>
              <a:rPr lang="ru-RU" sz="3200" b="0" strike="noStrike" spc="-1">
                <a:solidFill>
                  <a:srgbClr val="000000"/>
                </a:solidFill>
                <a:latin typeface="Arial"/>
              </a:rPr>
              <a:t>Четвёртый уровень структуры</a:t>
            </a:r>
          </a:p>
          <a:p>
            <a:pPr marL="342720" lvl="4" indent="-342720">
              <a:spcBef>
                <a:spcPts val="1423"/>
              </a:spcBef>
              <a:buClr>
                <a:srgbClr val="000000"/>
              </a:buClr>
              <a:buFont typeface="Times New Roman"/>
              <a:buChar char="»"/>
            </a:pPr>
            <a:r>
              <a:rPr lang="ru-RU" sz="3200" b="0" strike="noStrike" spc="-1">
                <a:solidFill>
                  <a:srgbClr val="000000"/>
                </a:solidFill>
                <a:latin typeface="Arial"/>
              </a:rPr>
              <a:t>Пятый уровень структуры</a:t>
            </a:r>
          </a:p>
          <a:p>
            <a:pPr marL="342720" lvl="5" indent="-342720">
              <a:spcBef>
                <a:spcPts val="1423"/>
              </a:spcBef>
              <a:buClr>
                <a:srgbClr val="000000"/>
              </a:buClr>
              <a:buFont typeface="Times New Roman"/>
              <a:buChar char="»"/>
            </a:pPr>
            <a:r>
              <a:rPr lang="ru-RU" sz="3200" b="0" strike="noStrike" spc="-1">
                <a:solidFill>
                  <a:srgbClr val="000000"/>
                </a:solidFill>
                <a:latin typeface="Arial"/>
              </a:rPr>
              <a:t>Шестой уровень структуры</a:t>
            </a:r>
          </a:p>
          <a:p>
            <a:pPr marL="342720" lvl="6" indent="-342720">
              <a:spcBef>
                <a:spcPts val="1423"/>
              </a:spcBef>
              <a:buClr>
                <a:srgbClr val="000000"/>
              </a:buClr>
              <a:buFont typeface="Times New Roman"/>
              <a:buChar char="»"/>
            </a:pPr>
            <a:r>
              <a:rPr lang="ru-RU" sz="32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1218960" y="3885840"/>
            <a:ext cx="6856200" cy="988920"/>
          </a:xfrm>
          <a:prstGeom prst="rect">
            <a:avLst/>
          </a:prstGeom>
        </p:spPr>
        <p:txBody>
          <a:bodyPr lIns="0" tIns="0" rIns="0" bIns="0" anchor="ctr"/>
          <a:lstStyle/>
          <a:p>
            <a:pPr algn="ctr"/>
            <a:r>
              <a:rPr lang="ru-RU" sz="4400" b="0" strike="noStrike" spc="-1">
                <a:solidFill>
                  <a:srgbClr val="000000"/>
                </a:solidFill>
                <a:latin typeface="Arial"/>
              </a:rPr>
              <a:t>Для правки текста заглавия щёлкните мышью</a:t>
            </a:r>
          </a:p>
        </p:txBody>
      </p:sp>
      <p:sp>
        <p:nvSpPr>
          <p:cNvPr id="44" name="PlaceHolder 2"/>
          <p:cNvSpPr>
            <a:spLocks noGrp="1"/>
          </p:cNvSpPr>
          <p:nvPr>
            <p:ph type="body"/>
          </p:nvPr>
        </p:nvSpPr>
        <p:spPr>
          <a:xfrm>
            <a:off x="457200" y="1604880"/>
            <a:ext cx="8228160" cy="3975120"/>
          </a:xfrm>
          <a:prstGeom prst="rect">
            <a:avLst/>
          </a:prstGeom>
        </p:spPr>
        <p:txBody>
          <a:bodyPr lIns="0" tIns="28440" rIns="0" bIns="0">
            <a:normAutofit/>
          </a:bodyPr>
          <a:lstStyle/>
          <a:p>
            <a:pPr marL="342720" indent="-342720">
              <a:spcBef>
                <a:spcPts val="1423"/>
              </a:spcBef>
            </a:pPr>
            <a:r>
              <a:rPr lang="ru-RU" sz="3200" b="0" strike="noStrike" spc="-1">
                <a:solidFill>
                  <a:srgbClr val="000000"/>
                </a:solidFill>
                <a:latin typeface="Arial"/>
              </a:rPr>
              <a:t>Для правки структуры щёлкните мышью</a:t>
            </a:r>
          </a:p>
          <a:p>
            <a:pPr marL="342720" lvl="1" indent="-342720">
              <a:spcBef>
                <a:spcPts val="1423"/>
              </a:spcBef>
              <a:buClr>
                <a:srgbClr val="000000"/>
              </a:buClr>
              <a:buFont typeface="Times New Roman"/>
              <a:buChar char="–"/>
            </a:pPr>
            <a:r>
              <a:rPr lang="ru-RU" sz="3200" b="0" strike="noStrike" spc="-1">
                <a:solidFill>
                  <a:srgbClr val="000000"/>
                </a:solidFill>
                <a:latin typeface="Arial"/>
              </a:rPr>
              <a:t>Второй уровень структуры</a:t>
            </a:r>
          </a:p>
          <a:p>
            <a:pPr marL="342720" lvl="2" indent="-342720">
              <a:spcBef>
                <a:spcPts val="1423"/>
              </a:spcBef>
              <a:buClr>
                <a:srgbClr val="000000"/>
              </a:buClr>
              <a:buFont typeface="Times New Roman"/>
              <a:buChar char="•"/>
            </a:pPr>
            <a:r>
              <a:rPr lang="ru-RU" sz="3200" b="0" strike="noStrike" spc="-1">
                <a:solidFill>
                  <a:srgbClr val="000000"/>
                </a:solidFill>
                <a:latin typeface="Arial"/>
              </a:rPr>
              <a:t>Третий уровень структуры</a:t>
            </a:r>
          </a:p>
          <a:p>
            <a:pPr marL="342720" lvl="3" indent="-342720">
              <a:spcBef>
                <a:spcPts val="1423"/>
              </a:spcBef>
              <a:buClr>
                <a:srgbClr val="000000"/>
              </a:buClr>
              <a:buFont typeface="Times New Roman"/>
              <a:buChar char="–"/>
            </a:pPr>
            <a:r>
              <a:rPr lang="ru-RU" sz="3200" b="0" strike="noStrike" spc="-1">
                <a:solidFill>
                  <a:srgbClr val="000000"/>
                </a:solidFill>
                <a:latin typeface="Arial"/>
              </a:rPr>
              <a:t>Четвёртый уровень структуры</a:t>
            </a:r>
          </a:p>
          <a:p>
            <a:pPr marL="342720" lvl="4" indent="-342720">
              <a:spcBef>
                <a:spcPts val="1423"/>
              </a:spcBef>
              <a:buClr>
                <a:srgbClr val="000000"/>
              </a:buClr>
              <a:buFont typeface="Times New Roman"/>
              <a:buChar char="»"/>
            </a:pPr>
            <a:r>
              <a:rPr lang="ru-RU" sz="3200" b="0" strike="noStrike" spc="-1">
                <a:solidFill>
                  <a:srgbClr val="000000"/>
                </a:solidFill>
                <a:latin typeface="Arial"/>
              </a:rPr>
              <a:t>Пятый уровень структуры</a:t>
            </a:r>
          </a:p>
          <a:p>
            <a:pPr marL="342720" lvl="5" indent="-342720">
              <a:spcBef>
                <a:spcPts val="1423"/>
              </a:spcBef>
              <a:buClr>
                <a:srgbClr val="000000"/>
              </a:buClr>
              <a:buFont typeface="Times New Roman"/>
              <a:buChar char="»"/>
            </a:pPr>
            <a:r>
              <a:rPr lang="ru-RU" sz="3200" b="0" strike="noStrike" spc="-1">
                <a:solidFill>
                  <a:srgbClr val="000000"/>
                </a:solidFill>
                <a:latin typeface="Arial"/>
              </a:rPr>
              <a:t>Шестой уровень структуры</a:t>
            </a:r>
          </a:p>
          <a:p>
            <a:pPr marL="342720" lvl="6" indent="-342720">
              <a:spcBef>
                <a:spcPts val="1423"/>
              </a:spcBef>
              <a:buClr>
                <a:srgbClr val="000000"/>
              </a:buClr>
              <a:buFont typeface="Times New Roman"/>
              <a:buChar char="»"/>
            </a:pPr>
            <a:r>
              <a:rPr lang="ru-RU" sz="32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2520"/>
            <a:ext cx="8228160" cy="1143000"/>
          </a:xfrm>
          <a:prstGeom prst="rect">
            <a:avLst/>
          </a:prstGeom>
        </p:spPr>
        <p:txBody>
          <a:bodyPr lIns="0" tIns="0" rIns="0" bIns="0" anchor="ctr"/>
          <a:lstStyle/>
          <a:p>
            <a:pPr algn="ctr"/>
            <a:r>
              <a:rPr lang="ru-RU" sz="4400" b="0" strike="noStrike" spc="-1">
                <a:solidFill>
                  <a:srgbClr val="000000"/>
                </a:solidFill>
                <a:latin typeface="Arial"/>
              </a:rPr>
              <a:t>Для правки текста заглавия щёлкните мышью</a:t>
            </a:r>
          </a:p>
        </p:txBody>
      </p:sp>
      <p:sp>
        <p:nvSpPr>
          <p:cNvPr id="82" name="PlaceHolder 2"/>
          <p:cNvSpPr>
            <a:spLocks noGrp="1"/>
          </p:cNvSpPr>
          <p:nvPr>
            <p:ph type="body"/>
          </p:nvPr>
        </p:nvSpPr>
        <p:spPr>
          <a:xfrm>
            <a:off x="457200" y="1604880"/>
            <a:ext cx="8228160" cy="3975120"/>
          </a:xfrm>
          <a:prstGeom prst="rect">
            <a:avLst/>
          </a:prstGeom>
        </p:spPr>
        <p:txBody>
          <a:bodyPr lIns="0" tIns="28440" rIns="0" bIns="0">
            <a:normAutofit/>
          </a:bodyPr>
          <a:lstStyle/>
          <a:p>
            <a:pPr marL="342720" indent="-342720">
              <a:spcBef>
                <a:spcPts val="1423"/>
              </a:spcBef>
            </a:pPr>
            <a:r>
              <a:rPr lang="ru-RU" sz="3200" b="0" strike="noStrike" spc="-1">
                <a:solidFill>
                  <a:srgbClr val="000000"/>
                </a:solidFill>
                <a:latin typeface="Arial"/>
              </a:rPr>
              <a:t>Для правки структуры щёлкните мышью</a:t>
            </a:r>
          </a:p>
          <a:p>
            <a:pPr marL="342720" lvl="1" indent="-342720">
              <a:spcBef>
                <a:spcPts val="1423"/>
              </a:spcBef>
              <a:buClr>
                <a:srgbClr val="000000"/>
              </a:buClr>
              <a:buFont typeface="Times New Roman"/>
              <a:buChar char="–"/>
            </a:pPr>
            <a:r>
              <a:rPr lang="ru-RU" sz="3200" b="0" strike="noStrike" spc="-1">
                <a:solidFill>
                  <a:srgbClr val="000000"/>
                </a:solidFill>
                <a:latin typeface="Arial"/>
              </a:rPr>
              <a:t>Второй уровень структуры</a:t>
            </a:r>
          </a:p>
          <a:p>
            <a:pPr marL="342720" lvl="2" indent="-342720">
              <a:spcBef>
                <a:spcPts val="1423"/>
              </a:spcBef>
              <a:buClr>
                <a:srgbClr val="000000"/>
              </a:buClr>
              <a:buFont typeface="Times New Roman"/>
              <a:buChar char="•"/>
            </a:pPr>
            <a:r>
              <a:rPr lang="ru-RU" sz="3200" b="0" strike="noStrike" spc="-1">
                <a:solidFill>
                  <a:srgbClr val="000000"/>
                </a:solidFill>
                <a:latin typeface="Arial"/>
              </a:rPr>
              <a:t>Третий уровень структуры</a:t>
            </a:r>
          </a:p>
          <a:p>
            <a:pPr marL="342720" lvl="3" indent="-342720">
              <a:spcBef>
                <a:spcPts val="1423"/>
              </a:spcBef>
              <a:buClr>
                <a:srgbClr val="000000"/>
              </a:buClr>
              <a:buFont typeface="Times New Roman"/>
              <a:buChar char="–"/>
            </a:pPr>
            <a:r>
              <a:rPr lang="ru-RU" sz="3200" b="0" strike="noStrike" spc="-1">
                <a:solidFill>
                  <a:srgbClr val="000000"/>
                </a:solidFill>
                <a:latin typeface="Arial"/>
              </a:rPr>
              <a:t>Четвёртый уровень структуры</a:t>
            </a:r>
          </a:p>
          <a:p>
            <a:pPr marL="342720" lvl="4" indent="-342720">
              <a:spcBef>
                <a:spcPts val="1423"/>
              </a:spcBef>
              <a:buClr>
                <a:srgbClr val="000000"/>
              </a:buClr>
              <a:buFont typeface="Times New Roman"/>
              <a:buChar char="»"/>
            </a:pPr>
            <a:r>
              <a:rPr lang="ru-RU" sz="3200" b="0" strike="noStrike" spc="-1">
                <a:solidFill>
                  <a:srgbClr val="000000"/>
                </a:solidFill>
                <a:latin typeface="Arial"/>
              </a:rPr>
              <a:t>Пятый уровень структуры</a:t>
            </a:r>
          </a:p>
          <a:p>
            <a:pPr marL="342720" lvl="5" indent="-342720">
              <a:spcBef>
                <a:spcPts val="1423"/>
              </a:spcBef>
              <a:buClr>
                <a:srgbClr val="000000"/>
              </a:buClr>
              <a:buFont typeface="Times New Roman"/>
              <a:buChar char="»"/>
            </a:pPr>
            <a:r>
              <a:rPr lang="ru-RU" sz="3200" b="0" strike="noStrike" spc="-1">
                <a:solidFill>
                  <a:srgbClr val="000000"/>
                </a:solidFill>
                <a:latin typeface="Arial"/>
              </a:rPr>
              <a:t>Шестой уровень структуры</a:t>
            </a:r>
          </a:p>
          <a:p>
            <a:pPr marL="342720" lvl="6" indent="-342720">
              <a:spcBef>
                <a:spcPts val="1423"/>
              </a:spcBef>
              <a:buClr>
                <a:srgbClr val="000000"/>
              </a:buClr>
              <a:buFont typeface="Times New Roman"/>
              <a:buChar char="»"/>
            </a:pPr>
            <a:r>
              <a:rPr lang="ru-RU" sz="32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CFFE7"/>
        </a:solidFill>
        <a:effectLst/>
      </p:bgPr>
    </p:bg>
    <p:spTree>
      <p:nvGrpSpPr>
        <p:cNvPr id="1" name=""/>
        <p:cNvGrpSpPr/>
        <p:nvPr/>
      </p:nvGrpSpPr>
      <p:grpSpPr>
        <a:xfrm>
          <a:off x="0" y="0"/>
          <a:ext cx="0" cy="0"/>
          <a:chOff x="0" y="0"/>
          <a:chExt cx="0" cy="0"/>
        </a:xfrm>
      </p:grpSpPr>
      <p:sp>
        <p:nvSpPr>
          <p:cNvPr id="119" name="Line 1"/>
          <p:cNvSpPr/>
          <p:nvPr/>
        </p:nvSpPr>
        <p:spPr>
          <a:xfrm>
            <a:off x="457200" y="6353280"/>
            <a:ext cx="8229600" cy="1440"/>
          </a:xfrm>
          <a:prstGeom prst="line">
            <a:avLst/>
          </a:prstGeom>
          <a:ln w="9360">
            <a:solidFill>
              <a:srgbClr val="C0504D"/>
            </a:solidFill>
            <a:custDash>
              <a:ds d="400000" sp="300000"/>
            </a:custDash>
            <a:round/>
          </a:ln>
        </p:spPr>
        <p:style>
          <a:lnRef idx="0">
            <a:scrgbClr r="0" g="0" b="0"/>
          </a:lnRef>
          <a:fillRef idx="0">
            <a:scrgbClr r="0" g="0" b="0"/>
          </a:fillRef>
          <a:effectRef idx="0">
            <a:scrgbClr r="0" g="0" b="0"/>
          </a:effectRef>
          <a:fontRef idx="minor"/>
        </p:style>
      </p:sp>
      <p:sp>
        <p:nvSpPr>
          <p:cNvPr id="120" name="Line 2"/>
          <p:cNvSpPr/>
          <p:nvPr/>
        </p:nvSpPr>
        <p:spPr>
          <a:xfrm>
            <a:off x="457200" y="1143000"/>
            <a:ext cx="8229600" cy="1440"/>
          </a:xfrm>
          <a:prstGeom prst="line">
            <a:avLst/>
          </a:prstGeom>
          <a:ln w="9360">
            <a:solidFill>
              <a:srgbClr val="C0504D"/>
            </a:solidFill>
            <a:custDash>
              <a:ds d="400000" sp="300000"/>
            </a:custDash>
            <a:round/>
          </a:ln>
        </p:spPr>
        <p:style>
          <a:lnRef idx="0">
            <a:scrgbClr r="0" g="0" b="0"/>
          </a:lnRef>
          <a:fillRef idx="0">
            <a:scrgbClr r="0" g="0" b="0"/>
          </a:fillRef>
          <a:effectRef idx="0">
            <a:scrgbClr r="0" g="0" b="0"/>
          </a:effectRef>
          <a:fontRef idx="minor"/>
        </p:style>
      </p:sp>
      <p:sp>
        <p:nvSpPr>
          <p:cNvPr id="121" name="CustomShape 3"/>
          <p:cNvSpPr/>
          <p:nvPr/>
        </p:nvSpPr>
        <p:spPr>
          <a:xfrm rot="5400000">
            <a:off x="419760" y="6466680"/>
            <a:ext cx="190440" cy="118800"/>
          </a:xfrm>
          <a:custGeom>
            <a:avLst/>
            <a:gdLst/>
            <a:ahLst/>
            <a:cxnLst/>
            <a:rect l="0" t="0" r="r" b="b"/>
            <a:pathLst>
              <a:path w="1" h="1">
                <a:moveTo>
                  <a:pt x="0" y="0"/>
                </a:moveTo>
                <a:lnTo>
                  <a:pt x="0" y="0"/>
                </a:lnTo>
              </a:path>
            </a:pathLst>
          </a:custGeom>
          <a:solidFill>
            <a:srgbClr val="C0504D"/>
          </a:solidFill>
          <a:ln>
            <a:noFill/>
          </a:ln>
          <a:effectLst>
            <a:outerShdw dist="25560" dir="5400000">
              <a:srgbClr val="000000">
                <a:alpha val="40000"/>
              </a:srgbClr>
            </a:outerShdw>
          </a:effectLst>
        </p:spPr>
        <p:style>
          <a:lnRef idx="0">
            <a:scrgbClr r="0" g="0" b="0"/>
          </a:lnRef>
          <a:fillRef idx="0">
            <a:scrgbClr r="0" g="0" b="0"/>
          </a:fillRef>
          <a:effectRef idx="0">
            <a:scrgbClr r="0" g="0" b="0"/>
          </a:effectRef>
          <a:fontRef idx="minor"/>
        </p:style>
      </p:sp>
      <p:sp>
        <p:nvSpPr>
          <p:cNvPr id="122" name="PlaceHolder 4"/>
          <p:cNvSpPr>
            <a:spLocks noGrp="1"/>
          </p:cNvSpPr>
          <p:nvPr>
            <p:ph type="title"/>
          </p:nvPr>
        </p:nvSpPr>
        <p:spPr>
          <a:xfrm>
            <a:off x="457200" y="272520"/>
            <a:ext cx="8228160" cy="1143000"/>
          </a:xfrm>
          <a:prstGeom prst="rect">
            <a:avLst/>
          </a:prstGeom>
        </p:spPr>
        <p:txBody>
          <a:bodyPr lIns="0" tIns="0" rIns="0" bIns="0" anchor="ctr"/>
          <a:lstStyle/>
          <a:p>
            <a:pPr algn="ctr"/>
            <a:r>
              <a:rPr lang="ru-RU" sz="4400" b="0" strike="noStrike" spc="-1">
                <a:solidFill>
                  <a:srgbClr val="000000"/>
                </a:solidFill>
                <a:latin typeface="Arial"/>
              </a:rPr>
              <a:t>Для правки текста заглавия щёлкните мышью</a:t>
            </a:r>
          </a:p>
        </p:txBody>
      </p:sp>
      <p:sp>
        <p:nvSpPr>
          <p:cNvPr id="123" name="PlaceHolder 5"/>
          <p:cNvSpPr>
            <a:spLocks noGrp="1"/>
          </p:cNvSpPr>
          <p:nvPr>
            <p:ph type="body"/>
          </p:nvPr>
        </p:nvSpPr>
        <p:spPr>
          <a:xfrm>
            <a:off x="457200" y="1604880"/>
            <a:ext cx="8228160" cy="3975120"/>
          </a:xfrm>
          <a:prstGeom prst="rect">
            <a:avLst/>
          </a:prstGeom>
        </p:spPr>
        <p:txBody>
          <a:bodyPr lIns="0" tIns="28440" rIns="0" bIns="0">
            <a:normAutofit/>
          </a:bodyPr>
          <a:lstStyle/>
          <a:p>
            <a:pPr marL="342720" indent="-342720">
              <a:spcBef>
                <a:spcPts val="1423"/>
              </a:spcBef>
            </a:pPr>
            <a:r>
              <a:rPr lang="ru-RU" sz="3200" b="0" strike="noStrike" spc="-1">
                <a:solidFill>
                  <a:srgbClr val="000000"/>
                </a:solidFill>
                <a:latin typeface="Arial"/>
              </a:rPr>
              <a:t>Для правки структуры щёлкните мышью</a:t>
            </a:r>
          </a:p>
          <a:p>
            <a:pPr marL="342720" lvl="1" indent="-342720">
              <a:spcBef>
                <a:spcPts val="1423"/>
              </a:spcBef>
              <a:buClr>
                <a:srgbClr val="000000"/>
              </a:buClr>
              <a:buFont typeface="Times New Roman"/>
              <a:buChar char="–"/>
            </a:pPr>
            <a:r>
              <a:rPr lang="ru-RU" sz="3200" b="0" strike="noStrike" spc="-1">
                <a:solidFill>
                  <a:srgbClr val="000000"/>
                </a:solidFill>
                <a:latin typeface="Arial"/>
              </a:rPr>
              <a:t>Второй уровень структуры</a:t>
            </a:r>
          </a:p>
          <a:p>
            <a:pPr marL="342720" lvl="2" indent="-342720">
              <a:spcBef>
                <a:spcPts val="1423"/>
              </a:spcBef>
              <a:buClr>
                <a:srgbClr val="000000"/>
              </a:buClr>
              <a:buFont typeface="Times New Roman"/>
              <a:buChar char="•"/>
            </a:pPr>
            <a:r>
              <a:rPr lang="ru-RU" sz="3200" b="0" strike="noStrike" spc="-1">
                <a:solidFill>
                  <a:srgbClr val="000000"/>
                </a:solidFill>
                <a:latin typeface="Arial"/>
              </a:rPr>
              <a:t>Третий уровень структуры</a:t>
            </a:r>
          </a:p>
          <a:p>
            <a:pPr marL="342720" lvl="3" indent="-342720">
              <a:spcBef>
                <a:spcPts val="1423"/>
              </a:spcBef>
              <a:buClr>
                <a:srgbClr val="000000"/>
              </a:buClr>
              <a:buFont typeface="Times New Roman"/>
              <a:buChar char="–"/>
            </a:pPr>
            <a:r>
              <a:rPr lang="ru-RU" sz="3200" b="0" strike="noStrike" spc="-1">
                <a:solidFill>
                  <a:srgbClr val="000000"/>
                </a:solidFill>
                <a:latin typeface="Arial"/>
              </a:rPr>
              <a:t>Четвёртый уровень структуры</a:t>
            </a:r>
          </a:p>
          <a:p>
            <a:pPr marL="342720" lvl="4" indent="-342720">
              <a:spcBef>
                <a:spcPts val="1423"/>
              </a:spcBef>
              <a:buClr>
                <a:srgbClr val="000000"/>
              </a:buClr>
              <a:buFont typeface="Times New Roman"/>
              <a:buChar char="»"/>
            </a:pPr>
            <a:r>
              <a:rPr lang="ru-RU" sz="3200" b="0" strike="noStrike" spc="-1">
                <a:solidFill>
                  <a:srgbClr val="000000"/>
                </a:solidFill>
                <a:latin typeface="Arial"/>
              </a:rPr>
              <a:t>Пятый уровень структуры</a:t>
            </a:r>
          </a:p>
          <a:p>
            <a:pPr marL="342720" lvl="5" indent="-342720">
              <a:spcBef>
                <a:spcPts val="1423"/>
              </a:spcBef>
              <a:buClr>
                <a:srgbClr val="000000"/>
              </a:buClr>
              <a:buFont typeface="Times New Roman"/>
              <a:buChar char="»"/>
            </a:pPr>
            <a:r>
              <a:rPr lang="ru-RU" sz="3200" b="0" strike="noStrike" spc="-1">
                <a:solidFill>
                  <a:srgbClr val="000000"/>
                </a:solidFill>
                <a:latin typeface="Arial"/>
              </a:rPr>
              <a:t>Шестой уровень структуры</a:t>
            </a:r>
          </a:p>
          <a:p>
            <a:pPr marL="342720" lvl="6" indent="-342720">
              <a:spcBef>
                <a:spcPts val="1423"/>
              </a:spcBef>
              <a:buClr>
                <a:srgbClr val="000000"/>
              </a:buClr>
              <a:buFont typeface="Times New Roman"/>
              <a:buChar char="»"/>
            </a:pPr>
            <a:r>
              <a:rPr lang="ru-RU" sz="32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CFFE7"/>
        </a:solidFill>
        <a:effectLst/>
      </p:bgPr>
    </p:bg>
    <p:spTree>
      <p:nvGrpSpPr>
        <p:cNvPr id="1" name=""/>
        <p:cNvGrpSpPr/>
        <p:nvPr/>
      </p:nvGrpSpPr>
      <p:grpSpPr>
        <a:xfrm>
          <a:off x="0" y="0"/>
          <a:ext cx="0" cy="0"/>
          <a:chOff x="0" y="0"/>
          <a:chExt cx="0" cy="0"/>
        </a:xfrm>
      </p:grpSpPr>
      <p:sp>
        <p:nvSpPr>
          <p:cNvPr id="160" name="Line 1"/>
          <p:cNvSpPr/>
          <p:nvPr/>
        </p:nvSpPr>
        <p:spPr>
          <a:xfrm>
            <a:off x="457200" y="6353280"/>
            <a:ext cx="8229600" cy="1440"/>
          </a:xfrm>
          <a:prstGeom prst="line">
            <a:avLst/>
          </a:prstGeom>
          <a:ln w="9360">
            <a:solidFill>
              <a:srgbClr val="C0504D"/>
            </a:solidFill>
            <a:custDash>
              <a:ds d="400000" sp="300000"/>
            </a:custDash>
            <a:round/>
          </a:ln>
        </p:spPr>
        <p:style>
          <a:lnRef idx="0">
            <a:scrgbClr r="0" g="0" b="0"/>
          </a:lnRef>
          <a:fillRef idx="0">
            <a:scrgbClr r="0" g="0" b="0"/>
          </a:fillRef>
          <a:effectRef idx="0">
            <a:scrgbClr r="0" g="0" b="0"/>
          </a:effectRef>
          <a:fontRef idx="minor"/>
        </p:style>
      </p:sp>
      <p:sp>
        <p:nvSpPr>
          <p:cNvPr id="161" name="Line 2"/>
          <p:cNvSpPr/>
          <p:nvPr/>
        </p:nvSpPr>
        <p:spPr>
          <a:xfrm>
            <a:off x="457200" y="1143000"/>
            <a:ext cx="8229600" cy="1440"/>
          </a:xfrm>
          <a:prstGeom prst="line">
            <a:avLst/>
          </a:prstGeom>
          <a:ln w="9360">
            <a:solidFill>
              <a:srgbClr val="C0504D"/>
            </a:solidFill>
            <a:custDash>
              <a:ds d="400000" sp="300000"/>
            </a:custDash>
            <a:round/>
          </a:ln>
        </p:spPr>
        <p:style>
          <a:lnRef idx="0">
            <a:scrgbClr r="0" g="0" b="0"/>
          </a:lnRef>
          <a:fillRef idx="0">
            <a:scrgbClr r="0" g="0" b="0"/>
          </a:fillRef>
          <a:effectRef idx="0">
            <a:scrgbClr r="0" g="0" b="0"/>
          </a:effectRef>
          <a:fontRef idx="minor"/>
        </p:style>
      </p:sp>
      <p:sp>
        <p:nvSpPr>
          <p:cNvPr id="162" name="CustomShape 3"/>
          <p:cNvSpPr/>
          <p:nvPr/>
        </p:nvSpPr>
        <p:spPr>
          <a:xfrm rot="5400000">
            <a:off x="419760" y="6466680"/>
            <a:ext cx="190440" cy="118800"/>
          </a:xfrm>
          <a:custGeom>
            <a:avLst/>
            <a:gdLst/>
            <a:ahLst/>
            <a:cxnLst/>
            <a:rect l="0" t="0" r="r" b="b"/>
            <a:pathLst>
              <a:path w="1" h="1">
                <a:moveTo>
                  <a:pt x="0" y="0"/>
                </a:moveTo>
                <a:lnTo>
                  <a:pt x="0" y="0"/>
                </a:lnTo>
              </a:path>
            </a:pathLst>
          </a:custGeom>
          <a:solidFill>
            <a:srgbClr val="C0504D"/>
          </a:solidFill>
          <a:ln>
            <a:noFill/>
          </a:ln>
          <a:effectLst>
            <a:outerShdw dist="25560" dir="5400000">
              <a:srgbClr val="000000">
                <a:alpha val="40000"/>
              </a:srgbClr>
            </a:outerShdw>
          </a:effectLst>
        </p:spPr>
        <p:style>
          <a:lnRef idx="0">
            <a:scrgbClr r="0" g="0" b="0"/>
          </a:lnRef>
          <a:fillRef idx="0">
            <a:scrgbClr r="0" g="0" b="0"/>
          </a:fillRef>
          <a:effectRef idx="0">
            <a:scrgbClr r="0" g="0" b="0"/>
          </a:effectRef>
          <a:fontRef idx="minor"/>
        </p:style>
      </p:sp>
      <p:sp>
        <p:nvSpPr>
          <p:cNvPr id="163" name="CustomShape 4"/>
          <p:cNvSpPr/>
          <p:nvPr/>
        </p:nvSpPr>
        <p:spPr>
          <a:xfrm>
            <a:off x="905040" y="3648240"/>
            <a:ext cx="7315200" cy="1279440"/>
          </a:xfrm>
          <a:prstGeom prst="rect">
            <a:avLst/>
          </a:prstGeom>
          <a:noFill/>
          <a:ln w="6480">
            <a:solidFill>
              <a:srgbClr val="4F81BD"/>
            </a:solidFill>
            <a:round/>
          </a:ln>
          <a:effectLst>
            <a:outerShdw dist="25560" dir="5400000">
              <a:srgbClr val="000000">
                <a:alpha val="40000"/>
              </a:srgbClr>
            </a:outerShdw>
          </a:effectLst>
        </p:spPr>
        <p:style>
          <a:lnRef idx="0">
            <a:scrgbClr r="0" g="0" b="0"/>
          </a:lnRef>
          <a:fillRef idx="0">
            <a:scrgbClr r="0" g="0" b="0"/>
          </a:fillRef>
          <a:effectRef idx="0">
            <a:scrgbClr r="0" g="0" b="0"/>
          </a:effectRef>
          <a:fontRef idx="minor"/>
        </p:style>
      </p:sp>
      <p:sp>
        <p:nvSpPr>
          <p:cNvPr id="164" name="CustomShape 5"/>
          <p:cNvSpPr/>
          <p:nvPr/>
        </p:nvSpPr>
        <p:spPr>
          <a:xfrm>
            <a:off x="914400" y="5048280"/>
            <a:ext cx="7315200" cy="685800"/>
          </a:xfrm>
          <a:prstGeom prst="rect">
            <a:avLst/>
          </a:prstGeom>
          <a:noFill/>
          <a:ln w="6480">
            <a:solidFill>
              <a:srgbClr val="C0504D"/>
            </a:solidFill>
            <a:round/>
          </a:ln>
          <a:effectLst>
            <a:outerShdw dist="25560" dir="5400000">
              <a:srgbClr val="000000">
                <a:alpha val="40000"/>
              </a:srgbClr>
            </a:outerShdw>
          </a:effectLst>
        </p:spPr>
        <p:style>
          <a:lnRef idx="0">
            <a:scrgbClr r="0" g="0" b="0"/>
          </a:lnRef>
          <a:fillRef idx="0">
            <a:scrgbClr r="0" g="0" b="0"/>
          </a:fillRef>
          <a:effectRef idx="0">
            <a:scrgbClr r="0" g="0" b="0"/>
          </a:effectRef>
          <a:fontRef idx="minor"/>
        </p:style>
      </p:sp>
      <p:sp>
        <p:nvSpPr>
          <p:cNvPr id="165" name="CustomShape 6"/>
          <p:cNvSpPr/>
          <p:nvPr/>
        </p:nvSpPr>
        <p:spPr>
          <a:xfrm>
            <a:off x="905040" y="3648240"/>
            <a:ext cx="228600" cy="1279440"/>
          </a:xfrm>
          <a:prstGeom prst="rect">
            <a:avLst/>
          </a:prstGeom>
          <a:solidFill>
            <a:srgbClr val="4F81BD"/>
          </a:solidFill>
          <a:ln>
            <a:noFill/>
          </a:ln>
          <a:effectLst>
            <a:outerShdw dist="25560" dir="5400000">
              <a:srgbClr val="000000">
                <a:alpha val="40000"/>
              </a:srgbClr>
            </a:outerShdw>
          </a:effectLst>
        </p:spPr>
        <p:style>
          <a:lnRef idx="0">
            <a:scrgbClr r="0" g="0" b="0"/>
          </a:lnRef>
          <a:fillRef idx="0">
            <a:scrgbClr r="0" g="0" b="0"/>
          </a:fillRef>
          <a:effectRef idx="0">
            <a:scrgbClr r="0" g="0" b="0"/>
          </a:effectRef>
          <a:fontRef idx="minor"/>
        </p:style>
      </p:sp>
      <p:sp>
        <p:nvSpPr>
          <p:cNvPr id="166" name="CustomShape 7"/>
          <p:cNvSpPr/>
          <p:nvPr/>
        </p:nvSpPr>
        <p:spPr>
          <a:xfrm>
            <a:off x="914400" y="5048280"/>
            <a:ext cx="228600" cy="685800"/>
          </a:xfrm>
          <a:prstGeom prst="rect">
            <a:avLst/>
          </a:prstGeom>
          <a:solidFill>
            <a:srgbClr val="C0504D"/>
          </a:solidFill>
          <a:ln>
            <a:noFill/>
          </a:ln>
          <a:effectLst>
            <a:outerShdw dist="25560" dir="5400000">
              <a:srgbClr val="000000">
                <a:alpha val="40000"/>
              </a:srgbClr>
            </a:outerShdw>
          </a:effectLst>
        </p:spPr>
        <p:style>
          <a:lnRef idx="0">
            <a:scrgbClr r="0" g="0" b="0"/>
          </a:lnRef>
          <a:fillRef idx="0">
            <a:scrgbClr r="0" g="0" b="0"/>
          </a:fillRef>
          <a:effectRef idx="0">
            <a:scrgbClr r="0" g="0" b="0"/>
          </a:effectRef>
          <a:fontRef idx="minor"/>
        </p:style>
      </p:sp>
      <p:sp>
        <p:nvSpPr>
          <p:cNvPr id="167" name="PlaceHolder 8"/>
          <p:cNvSpPr>
            <a:spLocks noGrp="1"/>
          </p:cNvSpPr>
          <p:nvPr>
            <p:ph type="title"/>
          </p:nvPr>
        </p:nvSpPr>
        <p:spPr>
          <a:xfrm>
            <a:off x="1218960" y="3885840"/>
            <a:ext cx="6856200" cy="988920"/>
          </a:xfrm>
          <a:prstGeom prst="rect">
            <a:avLst/>
          </a:prstGeom>
        </p:spPr>
        <p:txBody>
          <a:bodyPr lIns="0" tIns="0" rIns="0" bIns="0" anchor="ctr"/>
          <a:lstStyle/>
          <a:p>
            <a:pPr algn="ctr"/>
            <a:r>
              <a:rPr lang="ru-RU" sz="4400" b="0" strike="noStrike" spc="-1">
                <a:solidFill>
                  <a:srgbClr val="000000"/>
                </a:solidFill>
                <a:latin typeface="Arial"/>
              </a:rPr>
              <a:t>Для правки текста заглавия щёлкните мышью</a:t>
            </a:r>
          </a:p>
        </p:txBody>
      </p:sp>
      <p:sp>
        <p:nvSpPr>
          <p:cNvPr id="168" name="PlaceHolder 9"/>
          <p:cNvSpPr>
            <a:spLocks noGrp="1"/>
          </p:cNvSpPr>
          <p:nvPr>
            <p:ph type="body"/>
          </p:nvPr>
        </p:nvSpPr>
        <p:spPr>
          <a:xfrm>
            <a:off x="457200" y="1604520"/>
            <a:ext cx="8229240" cy="3977280"/>
          </a:xfrm>
          <a:prstGeom prst="rect">
            <a:avLst/>
          </a:prstGeom>
        </p:spPr>
        <p:txBody>
          <a:bodyPr lIns="0" tIns="0" rIns="0" bIns="0">
            <a:normAutofit/>
          </a:bodyPr>
          <a:lstStyle/>
          <a:p>
            <a:pPr marL="342720" indent="-342720">
              <a:spcBef>
                <a:spcPts val="1423"/>
              </a:spcBef>
            </a:pPr>
            <a:r>
              <a:rPr lang="ru-RU" sz="3200" b="0" strike="noStrike" spc="-1">
                <a:solidFill>
                  <a:srgbClr val="000000"/>
                </a:solidFill>
                <a:latin typeface="Arial"/>
              </a:rPr>
              <a:t>Для правки структуры щёлкните мышью</a:t>
            </a:r>
          </a:p>
          <a:p>
            <a:pPr marL="742680" lvl="1" indent="-285480">
              <a:spcBef>
                <a:spcPts val="1137"/>
              </a:spcBef>
            </a:pPr>
            <a:r>
              <a:rPr lang="ru-RU" sz="2800" b="0" strike="noStrike" spc="-1">
                <a:solidFill>
                  <a:srgbClr val="000000"/>
                </a:solidFill>
                <a:latin typeface="Arial"/>
              </a:rPr>
              <a:t>Второй уровень структуры</a:t>
            </a:r>
          </a:p>
          <a:p>
            <a:pPr marL="1143000" lvl="2" indent="-228600">
              <a:spcBef>
                <a:spcPts val="848"/>
              </a:spcBef>
              <a:buClr>
                <a:srgbClr val="000000"/>
              </a:buClr>
              <a:buFont typeface="Times New Roman"/>
              <a:buChar char="•"/>
            </a:pPr>
            <a:r>
              <a:rPr lang="ru-RU" sz="2400" b="0" strike="noStrike" spc="-1">
                <a:solidFill>
                  <a:srgbClr val="000000"/>
                </a:solidFill>
                <a:latin typeface="Arial"/>
              </a:rPr>
              <a:t>Третий уровень структуры</a:t>
            </a:r>
          </a:p>
          <a:p>
            <a:pPr marL="1600200" lvl="3" indent="-228600">
              <a:spcBef>
                <a:spcPts val="573"/>
              </a:spcBef>
              <a:buClr>
                <a:srgbClr val="000000"/>
              </a:buClr>
              <a:buFont typeface="Times New Roman"/>
              <a:buChar char="–"/>
            </a:pPr>
            <a:r>
              <a:rPr lang="ru-RU" sz="2000" b="0" strike="noStrike" spc="-1">
                <a:solidFill>
                  <a:srgbClr val="000000"/>
                </a:solidFill>
                <a:latin typeface="Arial"/>
              </a:rPr>
              <a:t>Четвёртый уровень структуры</a:t>
            </a:r>
          </a:p>
          <a:p>
            <a:pPr marL="2057400" lvl="4" indent="-228600">
              <a:spcBef>
                <a:spcPts val="286"/>
              </a:spcBef>
              <a:buClr>
                <a:srgbClr val="000000"/>
              </a:buClr>
              <a:buFont typeface="Times New Roman"/>
              <a:buChar char="»"/>
            </a:pPr>
            <a:r>
              <a:rPr lang="ru-RU" sz="2000" b="0" strike="noStrike" spc="-1">
                <a:solidFill>
                  <a:srgbClr val="000000"/>
                </a:solidFill>
                <a:latin typeface="Arial"/>
              </a:rPr>
              <a:t>Пятый уровень структуры</a:t>
            </a:r>
          </a:p>
          <a:p>
            <a:pPr marL="2057400" lvl="5" indent="-228600">
              <a:spcBef>
                <a:spcPts val="286"/>
              </a:spcBef>
              <a:buClr>
                <a:srgbClr val="000000"/>
              </a:buClr>
              <a:buFont typeface="Times New Roman"/>
              <a:buChar char="»"/>
            </a:pPr>
            <a:r>
              <a:rPr lang="ru-RU" sz="2000" b="0" strike="noStrike" spc="-1">
                <a:solidFill>
                  <a:srgbClr val="000000"/>
                </a:solidFill>
                <a:latin typeface="Arial"/>
              </a:rPr>
              <a:t>Шестой уровень структуры</a:t>
            </a:r>
          </a:p>
          <a:p>
            <a:pPr marL="2057400" lvl="6" indent="-228600">
              <a:spcBef>
                <a:spcPts val="286"/>
              </a:spcBef>
              <a:buClr>
                <a:srgbClr val="000000"/>
              </a:buClr>
              <a:buFont typeface="Times New Roman"/>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CFFE7"/>
        </a:solidFill>
        <a:effectLst/>
      </p:bgPr>
    </p:bg>
    <p:spTree>
      <p:nvGrpSpPr>
        <p:cNvPr id="1" name=""/>
        <p:cNvGrpSpPr/>
        <p:nvPr/>
      </p:nvGrpSpPr>
      <p:grpSpPr>
        <a:xfrm>
          <a:off x="0" y="0"/>
          <a:ext cx="0" cy="0"/>
          <a:chOff x="0" y="0"/>
          <a:chExt cx="0" cy="0"/>
        </a:xfrm>
      </p:grpSpPr>
      <p:sp>
        <p:nvSpPr>
          <p:cNvPr id="205" name="Line 1"/>
          <p:cNvSpPr/>
          <p:nvPr/>
        </p:nvSpPr>
        <p:spPr>
          <a:xfrm>
            <a:off x="457200" y="6352920"/>
            <a:ext cx="8229600" cy="360"/>
          </a:xfrm>
          <a:prstGeom prst="line">
            <a:avLst/>
          </a:prstGeom>
          <a:ln w="9360" cap="rnd">
            <a:solidFill>
              <a:schemeClr val="accent2"/>
            </a:solidFill>
            <a:custDash>
              <a:ds d="600000" sp="500000"/>
            </a:custDash>
            <a:round/>
          </a:ln>
        </p:spPr>
        <p:style>
          <a:lnRef idx="0">
            <a:scrgbClr r="0" g="0" b="0"/>
          </a:lnRef>
          <a:fillRef idx="0">
            <a:scrgbClr r="0" g="0" b="0"/>
          </a:fillRef>
          <a:effectRef idx="0">
            <a:scrgbClr r="0" g="0" b="0"/>
          </a:effectRef>
          <a:fontRef idx="minor"/>
        </p:style>
      </p:sp>
      <p:sp>
        <p:nvSpPr>
          <p:cNvPr id="206" name="Line 2"/>
          <p:cNvSpPr/>
          <p:nvPr/>
        </p:nvSpPr>
        <p:spPr>
          <a:xfrm>
            <a:off x="457200" y="1143000"/>
            <a:ext cx="8229600" cy="360"/>
          </a:xfrm>
          <a:prstGeom prst="line">
            <a:avLst/>
          </a:prstGeom>
          <a:ln w="9360" cap="rnd">
            <a:solidFill>
              <a:schemeClr val="accent2"/>
            </a:solidFill>
            <a:custDash>
              <a:ds d="600000" sp="500000"/>
            </a:custDash>
            <a:round/>
          </a:ln>
        </p:spPr>
        <p:style>
          <a:lnRef idx="0">
            <a:scrgbClr r="0" g="0" b="0"/>
          </a:lnRef>
          <a:fillRef idx="0">
            <a:scrgbClr r="0" g="0" b="0"/>
          </a:fillRef>
          <a:effectRef idx="0">
            <a:scrgbClr r="0" g="0" b="0"/>
          </a:effectRef>
          <a:fontRef idx="minor"/>
        </p:style>
      </p:sp>
      <p:sp>
        <p:nvSpPr>
          <p:cNvPr id="207" name="CustomShape 3"/>
          <p:cNvSpPr/>
          <p:nvPr/>
        </p:nvSpPr>
        <p:spPr>
          <a:xfrm rot="5400000">
            <a:off x="419760" y="6467400"/>
            <a:ext cx="190080" cy="119520"/>
          </a:xfrm>
          <a:prstGeom prst="triangle">
            <a:avLst>
              <a:gd name="adj" fmla="val 50000"/>
            </a:avLst>
          </a:prstGeom>
          <a:solidFill>
            <a:schemeClr val="accent2"/>
          </a:solidFill>
          <a:ln>
            <a:noFill/>
          </a:ln>
          <a:effectLst>
            <a:outerShdw blurRad="38100" dist="254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208" name="Line 4"/>
          <p:cNvSpPr/>
          <p:nvPr/>
        </p:nvSpPr>
        <p:spPr>
          <a:xfrm>
            <a:off x="457200" y="6352920"/>
            <a:ext cx="8229600" cy="360"/>
          </a:xfrm>
          <a:prstGeom prst="line">
            <a:avLst/>
          </a:prstGeom>
          <a:ln w="9360" cap="rnd">
            <a:solidFill>
              <a:schemeClr val="accent2"/>
            </a:solidFill>
            <a:custDash>
              <a:ds d="600000" sp="500000"/>
            </a:custDash>
            <a:round/>
          </a:ln>
        </p:spPr>
        <p:style>
          <a:lnRef idx="0">
            <a:scrgbClr r="0" g="0" b="0"/>
          </a:lnRef>
          <a:fillRef idx="0">
            <a:scrgbClr r="0" g="0" b="0"/>
          </a:fillRef>
          <a:effectRef idx="0">
            <a:scrgbClr r="0" g="0" b="0"/>
          </a:effectRef>
          <a:fontRef idx="minor"/>
        </p:style>
      </p:sp>
      <p:sp>
        <p:nvSpPr>
          <p:cNvPr id="209" name="CustomShape 5"/>
          <p:cNvSpPr/>
          <p:nvPr/>
        </p:nvSpPr>
        <p:spPr>
          <a:xfrm rot="5400000">
            <a:off x="419760" y="6467400"/>
            <a:ext cx="190080" cy="119520"/>
          </a:xfrm>
          <a:prstGeom prst="triangle">
            <a:avLst>
              <a:gd name="adj" fmla="val 50000"/>
            </a:avLst>
          </a:prstGeom>
          <a:solidFill>
            <a:schemeClr val="accent2"/>
          </a:solidFill>
          <a:ln>
            <a:noFill/>
          </a:ln>
          <a:effectLst>
            <a:outerShdw blurRad="38100" dist="254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210" name="PlaceHolder 6"/>
          <p:cNvSpPr>
            <a:spLocks noGrp="1"/>
          </p:cNvSpPr>
          <p:nvPr>
            <p:ph type="title"/>
          </p:nvPr>
        </p:nvSpPr>
        <p:spPr>
          <a:xfrm>
            <a:off x="457200" y="273600"/>
            <a:ext cx="8229240" cy="1144800"/>
          </a:xfrm>
          <a:prstGeom prst="rect">
            <a:avLst/>
          </a:prstGeom>
        </p:spPr>
        <p:txBody>
          <a:bodyPr lIns="0" tIns="0" rIns="0" bIns="0" anchor="ctr"/>
          <a:lstStyle/>
          <a:p>
            <a:pPr algn="ctr"/>
            <a:r>
              <a:rPr lang="ru-RU" sz="4400" b="0" strike="noStrike" spc="-1">
                <a:latin typeface="Arial"/>
              </a:rPr>
              <a:t>Для правки текста заглавия щёлкните мышью</a:t>
            </a:r>
          </a:p>
        </p:txBody>
      </p:sp>
      <p:sp>
        <p:nvSpPr>
          <p:cNvPr id="211"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 name="PlaceHolder 1"/>
          <p:cNvSpPr>
            <a:spLocks noGrp="1"/>
          </p:cNvSpPr>
          <p:nvPr>
            <p:ph type="title"/>
          </p:nvPr>
        </p:nvSpPr>
        <p:spPr>
          <a:xfrm>
            <a:off x="1219320" y="3886200"/>
            <a:ext cx="6857280" cy="990000"/>
          </a:xfrm>
          <a:prstGeom prst="rect">
            <a:avLst/>
          </a:prstGeom>
        </p:spPr>
        <p:txBody>
          <a:bodyPr lIns="0" tIns="0" rIns="0" bIns="0" anchor="ctr"/>
          <a:lstStyle/>
          <a:p>
            <a:r>
              <a:rPr lang="ru-RU" sz="1800" b="0" strike="noStrike" spc="-1">
                <a:latin typeface="Arial"/>
              </a:rPr>
              <a:t>Для правки текста заглавия щёлкните мышью</a:t>
            </a:r>
          </a:p>
        </p:txBody>
      </p:sp>
      <p:sp>
        <p:nvSpPr>
          <p:cNvPr id="24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1.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7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FE7"/>
        </a:solidFill>
        <a:effectLst/>
      </p:bgPr>
    </p:bg>
    <p:spTree>
      <p:nvGrpSpPr>
        <p:cNvPr id="1" name=""/>
        <p:cNvGrpSpPr/>
        <p:nvPr/>
      </p:nvGrpSpPr>
      <p:grpSpPr>
        <a:xfrm>
          <a:off x="0" y="0"/>
          <a:ext cx="0" cy="0"/>
          <a:chOff x="0" y="0"/>
          <a:chExt cx="0" cy="0"/>
        </a:xfrm>
      </p:grpSpPr>
      <p:sp>
        <p:nvSpPr>
          <p:cNvPr id="293" name="CustomShape 1"/>
          <p:cNvSpPr/>
          <p:nvPr/>
        </p:nvSpPr>
        <p:spPr>
          <a:xfrm>
            <a:off x="214200" y="928800"/>
            <a:ext cx="8759880" cy="4335480"/>
          </a:xfrm>
          <a:prstGeom prst="rect">
            <a:avLst/>
          </a:prstGeom>
          <a:gradFill rotWithShape="0">
            <a:gsLst>
              <a:gs pos="0">
                <a:srgbClr val="53D2FF"/>
              </a:gs>
              <a:gs pos="100000">
                <a:srgbClr val="B2ED77"/>
              </a:gs>
            </a:gsLst>
            <a:lin ang="948000"/>
          </a:gradFill>
          <a:ln>
            <a:noFill/>
          </a:ln>
          <a:effectLst>
            <a:outerShdw dist="25560" dir="5400000">
              <a:srgbClr val="000000">
                <a:alpha val="50000"/>
              </a:srgbClr>
            </a:outerShdw>
          </a:effectLst>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endParaRPr lang="ru-RU" sz="1800" b="0" strike="noStrike" spc="-1" dirty="0">
              <a:solidFill>
                <a:srgbClr val="000000"/>
              </a:solidFill>
              <a:latin typeface="Arial"/>
            </a:endParaRPr>
          </a:p>
          <a:p>
            <a:pPr algn="ctr">
              <a:lnSpc>
                <a:spcPct val="100000"/>
              </a:lnSpc>
            </a:pPr>
            <a:r>
              <a:rPr lang="ru-RU" sz="3200" b="1" strike="noStrike" spc="-1" dirty="0">
                <a:solidFill>
                  <a:srgbClr val="8B8B9D"/>
                </a:solidFill>
                <a:latin typeface="Gill Sans MT"/>
                <a:ea typeface="DejaVu Sans"/>
              </a:rPr>
              <a:t>Проект Закону України N6677 </a:t>
            </a:r>
            <a:endParaRPr lang="ru-RU" sz="3200" b="0" strike="noStrike" spc="-1" dirty="0">
              <a:solidFill>
                <a:srgbClr val="000000"/>
              </a:solidFill>
              <a:latin typeface="Arial"/>
            </a:endParaRPr>
          </a:p>
          <a:p>
            <a:pPr algn="ctr">
              <a:lnSpc>
                <a:spcPct val="100000"/>
              </a:lnSpc>
              <a:spcBef>
                <a:spcPts val="598"/>
              </a:spcBef>
              <a:spcAft>
                <a:spcPts val="598"/>
              </a:spcAft>
            </a:pPr>
            <a:r>
              <a:rPr lang="ru-RU" sz="3600" b="1" strike="noStrike" spc="-1" dirty="0">
                <a:solidFill>
                  <a:srgbClr val="000099"/>
                </a:solidFill>
                <a:latin typeface="Gill Sans MT"/>
                <a:ea typeface="DejaVu Sans"/>
              </a:rPr>
              <a:t>“Про </a:t>
            </a:r>
            <a:r>
              <a:rPr lang="ru-RU" sz="3600" b="1" strike="noStrike" spc="-1" dirty="0" err="1">
                <a:solidFill>
                  <a:srgbClr val="000099"/>
                </a:solidFill>
                <a:latin typeface="Gill Sans MT"/>
                <a:ea typeface="DejaVu Sans"/>
              </a:rPr>
              <a:t>внесення</a:t>
            </a:r>
            <a:r>
              <a:rPr lang="ru-RU" sz="3600" b="1" strike="noStrike" spc="-1" dirty="0">
                <a:solidFill>
                  <a:srgbClr val="000099"/>
                </a:solidFill>
                <a:latin typeface="Gill Sans MT"/>
                <a:ea typeface="DejaVu Sans"/>
              </a:rPr>
              <a:t> </a:t>
            </a:r>
            <a:r>
              <a:rPr lang="ru-RU" sz="3600" b="1" strike="noStrike" spc="-1" dirty="0" err="1">
                <a:solidFill>
                  <a:srgbClr val="000099"/>
                </a:solidFill>
                <a:latin typeface="Gill Sans MT"/>
                <a:ea typeface="DejaVu Sans"/>
              </a:rPr>
              <a:t>змін</a:t>
            </a:r>
            <a:r>
              <a:rPr lang="ru-RU" sz="3600" b="1" strike="noStrike" spc="-1" dirty="0">
                <a:solidFill>
                  <a:srgbClr val="000099"/>
                </a:solidFill>
                <a:latin typeface="Gill Sans MT"/>
                <a:ea typeface="DejaVu Sans"/>
              </a:rPr>
              <a:t> до </a:t>
            </a:r>
            <a:r>
              <a:rPr lang="ru-RU" sz="3600" b="1" strike="noStrike" spc="-1" dirty="0" err="1">
                <a:solidFill>
                  <a:srgbClr val="000099"/>
                </a:solidFill>
                <a:latin typeface="Gill Sans MT"/>
                <a:ea typeface="DejaVu Sans"/>
              </a:rPr>
              <a:t>деяких</a:t>
            </a:r>
            <a:r>
              <a:rPr lang="ru-RU" sz="3600" b="1" strike="noStrike" spc="-1" dirty="0">
                <a:solidFill>
                  <a:srgbClr val="000099"/>
                </a:solidFill>
                <a:latin typeface="Gill Sans MT"/>
                <a:ea typeface="DejaVu Sans"/>
              </a:rPr>
              <a:t> </a:t>
            </a:r>
            <a:r>
              <a:rPr lang="ru-RU" sz="3600" b="1" strike="noStrike" spc="-1" dirty="0" err="1">
                <a:solidFill>
                  <a:srgbClr val="000099"/>
                </a:solidFill>
                <a:latin typeface="Gill Sans MT"/>
                <a:ea typeface="DejaVu Sans"/>
              </a:rPr>
              <a:t>законодавчих</a:t>
            </a:r>
            <a:r>
              <a:rPr lang="ru-RU" sz="3600" b="1" strike="noStrike" spc="-1" dirty="0">
                <a:solidFill>
                  <a:srgbClr val="000099"/>
                </a:solidFill>
                <a:latin typeface="Gill Sans MT"/>
                <a:ea typeface="DejaVu Sans"/>
              </a:rPr>
              <a:t> </a:t>
            </a:r>
            <a:r>
              <a:rPr lang="ru-RU" sz="3600" b="1" strike="noStrike" spc="-1" dirty="0" err="1">
                <a:solidFill>
                  <a:srgbClr val="000099"/>
                </a:solidFill>
                <a:latin typeface="Gill Sans MT"/>
                <a:ea typeface="DejaVu Sans"/>
              </a:rPr>
              <a:t>актів</a:t>
            </a:r>
            <a:r>
              <a:rPr lang="ru-RU" sz="3600" b="1" strike="noStrike" spc="-1" dirty="0">
                <a:solidFill>
                  <a:srgbClr val="000099"/>
                </a:solidFill>
                <a:latin typeface="Gill Sans MT"/>
                <a:ea typeface="DejaVu Sans"/>
              </a:rPr>
              <a:t> України щодо </a:t>
            </a:r>
            <a:r>
              <a:rPr lang="ru-RU" sz="3600" b="1" strike="noStrike" spc="-1" dirty="0" err="1">
                <a:solidFill>
                  <a:srgbClr val="000099"/>
                </a:solidFill>
                <a:latin typeface="Gill Sans MT"/>
                <a:ea typeface="DejaVu Sans"/>
              </a:rPr>
              <a:t>запровадження</a:t>
            </a:r>
            <a:r>
              <a:rPr lang="ru-RU" sz="3600" b="1" strike="noStrike" spc="-1" dirty="0">
                <a:solidFill>
                  <a:srgbClr val="000099"/>
                </a:solidFill>
                <a:latin typeface="Gill Sans MT"/>
                <a:ea typeface="DejaVu Sans"/>
              </a:rPr>
              <a:t> накопичувальної системи пенсійного страхування ”</a:t>
            </a:r>
            <a:r>
              <a:rPr lang="ru-RU" sz="3800" b="1" strike="noStrike" spc="-1" dirty="0">
                <a:solidFill>
                  <a:srgbClr val="000099"/>
                </a:solidFill>
                <a:latin typeface="Gill Sans MT"/>
                <a:ea typeface="DejaVu Sans"/>
              </a:rPr>
              <a:t> </a:t>
            </a:r>
            <a:endParaRPr lang="ru-RU" sz="3800" b="0" strike="noStrike" spc="-1" dirty="0">
              <a:solidFill>
                <a:srgbClr val="000000"/>
              </a:solidFill>
              <a:latin typeface="Arial"/>
            </a:endParaRPr>
          </a:p>
        </p:txBody>
      </p:sp>
      <p:sp>
        <p:nvSpPr>
          <p:cNvPr id="294" name="Line 2"/>
          <p:cNvSpPr/>
          <p:nvPr/>
        </p:nvSpPr>
        <p:spPr>
          <a:xfrm>
            <a:off x="357120" y="5489640"/>
            <a:ext cx="8535960" cy="11160"/>
          </a:xfrm>
          <a:prstGeom prst="line">
            <a:avLst/>
          </a:prstGeom>
          <a:ln w="44280">
            <a:solidFill>
              <a:srgbClr val="3E5D78"/>
            </a:solidFill>
            <a:round/>
          </a:ln>
        </p:spPr>
        <p:style>
          <a:lnRef idx="0">
            <a:scrgbClr r="0" g="0" b="0"/>
          </a:lnRef>
          <a:fillRef idx="0">
            <a:scrgbClr r="0" g="0" b="0"/>
          </a:fillRef>
          <a:effectRef idx="0">
            <a:scrgbClr r="0" g="0" b="0"/>
          </a:effectRef>
          <a:fontRef idx="minor"/>
        </p:style>
      </p:sp>
      <p:sp>
        <p:nvSpPr>
          <p:cNvPr id="295" name="Line 3"/>
          <p:cNvSpPr/>
          <p:nvPr/>
        </p:nvSpPr>
        <p:spPr>
          <a:xfrm>
            <a:off x="741240" y="5661000"/>
            <a:ext cx="7858080" cy="1440"/>
          </a:xfrm>
          <a:prstGeom prst="line">
            <a:avLst/>
          </a:prstGeom>
          <a:ln w="44280">
            <a:solidFill>
              <a:srgbClr val="3E5D78"/>
            </a:solidFill>
            <a:round/>
          </a:ln>
        </p:spPr>
        <p:style>
          <a:lnRef idx="0">
            <a:scrgbClr r="0" g="0" b="0"/>
          </a:lnRef>
          <a:fillRef idx="0">
            <a:scrgbClr r="0" g="0" b="0"/>
          </a:fillRef>
          <a:effectRef idx="0">
            <a:scrgbClr r="0" g="0" b="0"/>
          </a:effectRef>
          <a:fontRef idx="minor"/>
        </p:style>
      </p:sp>
      <p:sp>
        <p:nvSpPr>
          <p:cNvPr id="296" name="Line 4"/>
          <p:cNvSpPr/>
          <p:nvPr/>
        </p:nvSpPr>
        <p:spPr>
          <a:xfrm>
            <a:off x="969840" y="5816520"/>
            <a:ext cx="7429680" cy="1800"/>
          </a:xfrm>
          <a:prstGeom prst="line">
            <a:avLst/>
          </a:prstGeom>
          <a:ln w="44280">
            <a:solidFill>
              <a:srgbClr val="3E5D78"/>
            </a:solidFill>
            <a:round/>
          </a:ln>
        </p:spPr>
        <p:style>
          <a:lnRef idx="0">
            <a:scrgbClr r="0" g="0" b="0"/>
          </a:lnRef>
          <a:fillRef idx="0">
            <a:scrgbClr r="0" g="0" b="0"/>
          </a:fillRef>
          <a:effectRef idx="0">
            <a:scrgbClr r="0" g="0" b="0"/>
          </a:effectRef>
          <a:fontRef idx="minor"/>
        </p:style>
      </p:sp>
    </p:spTree>
  </p:cSld>
  <p:clrMapOvr>
    <a:masterClrMapping/>
  </p:clrMapOvr>
  <p:transition>
    <p:fade thruBlk="1"/>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a:solidFill>
                  <a:srgbClr val="FFFFFF"/>
                </a:solidFill>
                <a:latin typeface="Calibri"/>
                <a:ea typeface="DejaVu Sans"/>
              </a:rPr>
              <a:t>ЗАКОНОПРОЕКТ № 6677 ЗАБЕЗПЕЧИТЬ</a:t>
            </a:r>
            <a:endParaRPr lang="ru-RU" sz="2400" b="0" strike="noStrike" spc="-1">
              <a:solidFill>
                <a:srgbClr val="000000"/>
              </a:solidFill>
              <a:latin typeface="Arial"/>
            </a:endParaRPr>
          </a:p>
        </p:txBody>
      </p:sp>
      <p:sp>
        <p:nvSpPr>
          <p:cNvPr id="324" name="CustomShape 2"/>
          <p:cNvSpPr/>
          <p:nvPr/>
        </p:nvSpPr>
        <p:spPr>
          <a:xfrm>
            <a:off x="324000" y="836640"/>
            <a:ext cx="8640720" cy="7221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2000" b="0" strike="noStrike" spc="-1" dirty="0">
                <a:solidFill>
                  <a:srgbClr val="000000"/>
                </a:solidFill>
                <a:latin typeface="Times New Roman"/>
                <a:ea typeface="DejaVu Sans"/>
              </a:rPr>
              <a:t>- ф</a:t>
            </a:r>
            <a:r>
              <a:rPr lang="ru-RU" sz="2000" b="1" strike="noStrike" spc="-1" dirty="0">
                <a:solidFill>
                  <a:srgbClr val="23232A"/>
                </a:solidFill>
                <a:latin typeface="Times New Roman"/>
                <a:ea typeface="DejaVu Sans"/>
              </a:rPr>
              <a:t>ормування, у рамках обов’язкової накопичувальної пенсійної системи, потужного </a:t>
            </a:r>
            <a:r>
              <a:rPr lang="ru-RU" sz="2000" b="1" strike="noStrike" spc="-1" dirty="0" err="1">
                <a:solidFill>
                  <a:srgbClr val="23232A"/>
                </a:solidFill>
                <a:latin typeface="Times New Roman"/>
                <a:ea typeface="DejaVu Sans"/>
              </a:rPr>
              <a:t>внутрішнього</a:t>
            </a:r>
            <a:r>
              <a:rPr lang="ru-RU" sz="2000" b="1" strike="noStrike" spc="-1" dirty="0">
                <a:solidFill>
                  <a:srgbClr val="23232A"/>
                </a:solidFill>
                <a:latin typeface="Times New Roman"/>
                <a:ea typeface="DejaVu Sans"/>
              </a:rPr>
              <a:t> </a:t>
            </a:r>
            <a:r>
              <a:rPr lang="ru-RU" sz="2000" b="1" strike="noStrike" spc="-1" dirty="0" err="1">
                <a:solidFill>
                  <a:srgbClr val="23232A"/>
                </a:solidFill>
                <a:latin typeface="Times New Roman"/>
                <a:ea typeface="DejaVu Sans"/>
              </a:rPr>
              <a:t>довгострокового</a:t>
            </a:r>
            <a:r>
              <a:rPr lang="ru-RU" sz="2000" b="1" strike="noStrike" spc="-1" dirty="0">
                <a:solidFill>
                  <a:srgbClr val="23232A"/>
                </a:solidFill>
                <a:latin typeface="Times New Roman"/>
                <a:ea typeface="DejaVu Sans"/>
              </a:rPr>
              <a:t> інвестиційного ресурсу, який </a:t>
            </a:r>
            <a:r>
              <a:rPr lang="ru-RU" sz="2000" b="1" strike="noStrike" spc="-1" dirty="0" err="1">
                <a:solidFill>
                  <a:srgbClr val="23232A"/>
                </a:solidFill>
                <a:latin typeface="Times New Roman"/>
                <a:ea typeface="DejaVu Sans"/>
              </a:rPr>
              <a:t>дасть</a:t>
            </a:r>
            <a:r>
              <a:rPr lang="ru-RU" sz="2000" b="1" strike="noStrike" spc="-1" dirty="0">
                <a:solidFill>
                  <a:srgbClr val="23232A"/>
                </a:solidFill>
                <a:latin typeface="Times New Roman"/>
                <a:ea typeface="DejaVu Sans"/>
              </a:rPr>
              <a:t> </a:t>
            </a:r>
            <a:r>
              <a:rPr lang="ru-RU" sz="2000" b="1" strike="noStrike" spc="-1" dirty="0" err="1">
                <a:solidFill>
                  <a:srgbClr val="23232A"/>
                </a:solidFill>
                <a:latin typeface="Times New Roman"/>
                <a:ea typeface="DejaVu Sans"/>
              </a:rPr>
              <a:t>поштовх</a:t>
            </a:r>
            <a:r>
              <a:rPr lang="ru-RU" sz="2000" b="1" strike="noStrike" spc="-1" dirty="0">
                <a:solidFill>
                  <a:srgbClr val="23232A"/>
                </a:solidFill>
                <a:latin typeface="Times New Roman"/>
                <a:ea typeface="DejaVu Sans"/>
              </a:rPr>
              <a:t> до </a:t>
            </a:r>
            <a:r>
              <a:rPr lang="ru-RU" sz="2000" b="1" strike="noStrike" spc="-1" dirty="0" err="1">
                <a:solidFill>
                  <a:srgbClr val="23232A"/>
                </a:solidFill>
                <a:latin typeface="Times New Roman"/>
                <a:ea typeface="DejaVu Sans"/>
              </a:rPr>
              <a:t>швидкого</a:t>
            </a:r>
            <a:r>
              <a:rPr lang="ru-RU" sz="2000" b="1" strike="noStrike" spc="-1" dirty="0">
                <a:solidFill>
                  <a:srgbClr val="23232A"/>
                </a:solidFill>
                <a:latin typeface="Times New Roman"/>
                <a:ea typeface="DejaVu Sans"/>
              </a:rPr>
              <a:t> економічного зростання та </a:t>
            </a:r>
            <a:r>
              <a:rPr lang="ru-RU" sz="2000" b="1" strike="noStrike" spc="-1" dirty="0" err="1">
                <a:solidFill>
                  <a:srgbClr val="23232A"/>
                </a:solidFill>
                <a:latin typeface="Times New Roman"/>
                <a:ea typeface="DejaVu Sans"/>
              </a:rPr>
              <a:t>якісної</a:t>
            </a:r>
            <a:r>
              <a:rPr lang="ru-RU" sz="2000" b="1" strike="noStrike" spc="-1" dirty="0">
                <a:solidFill>
                  <a:srgbClr val="23232A"/>
                </a:solidFill>
                <a:latin typeface="Times New Roman"/>
                <a:ea typeface="DejaVu Sans"/>
              </a:rPr>
              <a:t> </a:t>
            </a:r>
            <a:r>
              <a:rPr lang="ru-RU" sz="2000" b="1" strike="noStrike" spc="-1" dirty="0" err="1">
                <a:solidFill>
                  <a:srgbClr val="23232A"/>
                </a:solidFill>
                <a:latin typeface="Times New Roman"/>
                <a:ea typeface="DejaVu Sans"/>
              </a:rPr>
              <a:t>модернізації</a:t>
            </a:r>
            <a:r>
              <a:rPr lang="ru-RU" sz="2000" b="1" strike="noStrike" spc="-1" dirty="0">
                <a:solidFill>
                  <a:srgbClr val="23232A"/>
                </a:solidFill>
                <a:latin typeface="Times New Roman"/>
                <a:ea typeface="DejaVu Sans"/>
              </a:rPr>
              <a:t> </a:t>
            </a:r>
            <a:r>
              <a:rPr lang="ru-RU" sz="2000" b="1" strike="noStrike" spc="-1" dirty="0" err="1">
                <a:solidFill>
                  <a:srgbClr val="23232A"/>
                </a:solidFill>
                <a:latin typeface="Times New Roman"/>
                <a:ea typeface="DejaVu Sans"/>
              </a:rPr>
              <a:t>країни</a:t>
            </a:r>
            <a:endParaRPr lang="ru-RU" sz="2000" b="0" strike="noStrike" spc="-1" dirty="0">
              <a:solidFill>
                <a:srgbClr val="000000"/>
              </a:solidFill>
              <a:latin typeface="Arial"/>
            </a:endParaRPr>
          </a:p>
          <a:p>
            <a:pPr algn="just">
              <a:lnSpc>
                <a:spcPct val="100000"/>
              </a:lnSpc>
            </a:pPr>
            <a:r>
              <a:rPr lang="ru-RU" sz="2000" b="1" i="1" strike="noStrike" spc="-1" dirty="0">
                <a:solidFill>
                  <a:srgbClr val="CE181E"/>
                </a:solidFill>
                <a:latin typeface="Times New Roman"/>
                <a:ea typeface="DejaVu Sans"/>
              </a:rPr>
              <a:t>Протягом </a:t>
            </a:r>
            <a:r>
              <a:rPr lang="ru-RU" sz="2000" b="1" i="1" strike="noStrike" spc="-1" dirty="0" err="1">
                <a:solidFill>
                  <a:srgbClr val="CE181E"/>
                </a:solidFill>
                <a:latin typeface="Times New Roman"/>
                <a:ea typeface="DejaVu Sans"/>
              </a:rPr>
              <a:t>наступних</a:t>
            </a:r>
            <a:r>
              <a:rPr lang="ru-RU" sz="2000" b="1" i="1" strike="noStrike" spc="-1" dirty="0">
                <a:solidFill>
                  <a:srgbClr val="CE181E"/>
                </a:solidFill>
                <a:latin typeface="Times New Roman"/>
                <a:ea typeface="DejaVu Sans"/>
              </a:rPr>
              <a:t> 10 років лише внески до системи можуть </a:t>
            </a:r>
            <a:r>
              <a:rPr lang="ru-RU" sz="2000" b="1" i="1" strike="noStrike" spc="-1" dirty="0" err="1">
                <a:solidFill>
                  <a:srgbClr val="CE181E"/>
                </a:solidFill>
                <a:latin typeface="Times New Roman"/>
                <a:ea typeface="DejaVu Sans"/>
              </a:rPr>
              <a:t>сягнути</a:t>
            </a:r>
            <a:r>
              <a:rPr lang="ru-RU" sz="2000" b="1" i="1" strike="noStrike" spc="-1" dirty="0">
                <a:solidFill>
                  <a:srgbClr val="CE181E"/>
                </a:solidFill>
                <a:latin typeface="Times New Roman"/>
                <a:ea typeface="DejaVu Sans"/>
              </a:rPr>
              <a:t> 500 — 750 млрд. </a:t>
            </a:r>
            <a:r>
              <a:rPr lang="ru-RU" sz="2000" b="1" i="1" strike="noStrike" spc="-1" dirty="0" err="1">
                <a:solidFill>
                  <a:srgbClr val="CE181E"/>
                </a:solidFill>
                <a:latin typeface="Times New Roman"/>
                <a:ea typeface="DejaVu Sans"/>
              </a:rPr>
              <a:t>грн</a:t>
            </a:r>
            <a:r>
              <a:rPr lang="ru-RU" sz="2000" b="1" i="1" strike="noStrike" spc="-1" dirty="0">
                <a:solidFill>
                  <a:srgbClr val="CE181E"/>
                </a:solidFill>
                <a:latin typeface="Times New Roman"/>
                <a:ea typeface="DejaVu Sans"/>
              </a:rPr>
              <a:t>., а з </a:t>
            </a:r>
            <a:r>
              <a:rPr lang="ru-RU" sz="2000" b="1" i="1" strike="noStrike" spc="-1" dirty="0" err="1">
                <a:solidFill>
                  <a:srgbClr val="CE181E"/>
                </a:solidFill>
                <a:latin typeface="Times New Roman"/>
                <a:ea typeface="DejaVu Sans"/>
              </a:rPr>
              <a:t>урахуванням</a:t>
            </a:r>
            <a:r>
              <a:rPr lang="ru-RU" sz="2000" b="1" i="1" strike="noStrike" spc="-1" dirty="0">
                <a:solidFill>
                  <a:srgbClr val="CE181E"/>
                </a:solidFill>
                <a:latin typeface="Times New Roman"/>
                <a:ea typeface="DejaVu Sans"/>
              </a:rPr>
              <a:t> інвестиційного доходу пенсійні активи можуть </a:t>
            </a:r>
            <a:r>
              <a:rPr lang="ru-RU" sz="2000" b="1" i="1" strike="noStrike" spc="-1" dirty="0" err="1">
                <a:solidFill>
                  <a:srgbClr val="CE181E"/>
                </a:solidFill>
                <a:latin typeface="Times New Roman"/>
                <a:ea typeface="DejaVu Sans"/>
              </a:rPr>
              <a:t>перевищити</a:t>
            </a:r>
            <a:r>
              <a:rPr lang="ru-RU" sz="2000" b="1" i="1" strike="noStrike" spc="-1" dirty="0">
                <a:solidFill>
                  <a:srgbClr val="CE181E"/>
                </a:solidFill>
                <a:latin typeface="Times New Roman"/>
                <a:ea typeface="DejaVu Sans"/>
              </a:rPr>
              <a:t> 1 трлн. </a:t>
            </a:r>
            <a:r>
              <a:rPr lang="ru-RU" sz="2000" b="1" i="1" strike="noStrike" spc="-1" dirty="0" err="1">
                <a:solidFill>
                  <a:srgbClr val="CE181E"/>
                </a:solidFill>
                <a:latin typeface="Times New Roman"/>
                <a:ea typeface="DejaVu Sans"/>
              </a:rPr>
              <a:t>грн</a:t>
            </a:r>
            <a:r>
              <a:rPr lang="ru-RU" sz="2000" b="1" i="1" strike="noStrike" spc="-1" dirty="0">
                <a:solidFill>
                  <a:srgbClr val="CE181E"/>
                </a:solidFill>
                <a:latin typeface="Times New Roman"/>
                <a:ea typeface="DejaVu Sans"/>
              </a:rPr>
              <a:t>.</a:t>
            </a:r>
            <a:endParaRPr lang="ru-RU" sz="2000" b="0" strike="noStrike" spc="-1" dirty="0">
              <a:solidFill>
                <a:srgbClr val="000000"/>
              </a:solidFill>
              <a:latin typeface="Arial"/>
            </a:endParaRPr>
          </a:p>
          <a:p>
            <a:pPr algn="just">
              <a:lnSpc>
                <a:spcPct val="100000"/>
              </a:lnSpc>
            </a:pPr>
            <a:endParaRPr lang="ru-RU" sz="2000" b="0" strike="noStrike" spc="-1" dirty="0">
              <a:solidFill>
                <a:srgbClr val="000000"/>
              </a:solidFill>
              <a:latin typeface="Arial"/>
            </a:endParaRPr>
          </a:p>
          <a:p>
            <a:pPr algn="just">
              <a:lnSpc>
                <a:spcPct val="100000"/>
              </a:lnSpc>
            </a:pPr>
            <a:r>
              <a:rPr lang="ru-RU" sz="2000" b="0" strike="noStrike" spc="-1" dirty="0">
                <a:solidFill>
                  <a:srgbClr val="000000"/>
                </a:solidFill>
                <a:latin typeface="Times New Roman"/>
                <a:ea typeface="DejaVu Sans"/>
              </a:rPr>
              <a:t>- </a:t>
            </a:r>
            <a:r>
              <a:rPr lang="ru-RU" sz="2000" b="1" strike="noStrike" spc="-1" dirty="0" err="1">
                <a:solidFill>
                  <a:srgbClr val="000000"/>
                </a:solidFill>
                <a:latin typeface="Times New Roman"/>
                <a:ea typeface="DejaVu Sans"/>
              </a:rPr>
              <a:t>активізацію</a:t>
            </a:r>
            <a:r>
              <a:rPr lang="ru-RU" sz="2000" b="1" strike="noStrike" spc="-1" dirty="0">
                <a:solidFill>
                  <a:srgbClr val="000000"/>
                </a:solidFill>
                <a:latin typeface="Times New Roman"/>
                <a:ea typeface="DejaVu Sans"/>
              </a:rPr>
              <a:t> розвитку </a:t>
            </a:r>
            <a:r>
              <a:rPr lang="ru-RU" sz="2000" b="1" strike="noStrike" spc="-1" dirty="0" err="1">
                <a:solidFill>
                  <a:srgbClr val="000000"/>
                </a:solidFill>
                <a:latin typeface="Times New Roman"/>
                <a:ea typeface="DejaVu Sans"/>
              </a:rPr>
              <a:t>третього</a:t>
            </a:r>
            <a:r>
              <a:rPr lang="ru-RU" sz="2000" b="1" strike="noStrike" spc="-1" dirty="0">
                <a:solidFill>
                  <a:srgbClr val="000000"/>
                </a:solidFill>
                <a:latin typeface="Times New Roman"/>
                <a:ea typeface="DejaVu Sans"/>
              </a:rPr>
              <a:t> рівня</a:t>
            </a:r>
            <a:r>
              <a:rPr lang="ru-RU" sz="2000" b="0" strike="noStrike" spc="-1" dirty="0">
                <a:solidFill>
                  <a:srgbClr val="000000"/>
                </a:solidFill>
                <a:latin typeface="Times New Roman"/>
                <a:ea typeface="DejaVu Sans"/>
              </a:rPr>
              <a:t> – </a:t>
            </a:r>
            <a:r>
              <a:rPr lang="ru-RU" sz="2000" b="0" strike="noStrike" spc="-1" dirty="0" err="1">
                <a:solidFill>
                  <a:srgbClr val="000000"/>
                </a:solidFill>
                <a:latin typeface="Times New Roman"/>
                <a:ea typeface="DejaVu Sans"/>
              </a:rPr>
              <a:t>добровільної</a:t>
            </a:r>
            <a:r>
              <a:rPr lang="ru-RU" sz="2000" b="0" strike="noStrike" spc="-1" dirty="0">
                <a:solidFill>
                  <a:srgbClr val="000000"/>
                </a:solidFill>
                <a:latin typeface="Times New Roman"/>
                <a:ea typeface="DejaVu Sans"/>
              </a:rPr>
              <a:t> системи пенсійних накопичень</a:t>
            </a:r>
            <a:endParaRPr lang="ru-RU" sz="2000" b="0" strike="noStrike" spc="-1" dirty="0">
              <a:solidFill>
                <a:srgbClr val="000000"/>
              </a:solidFill>
              <a:latin typeface="Arial"/>
            </a:endParaRPr>
          </a:p>
          <a:p>
            <a:pPr algn="just">
              <a:lnSpc>
                <a:spcPct val="100000"/>
              </a:lnSpc>
            </a:pPr>
            <a:r>
              <a:rPr lang="ru-RU" sz="2000" b="1" i="1" strike="noStrike" spc="-1" dirty="0" err="1">
                <a:solidFill>
                  <a:srgbClr val="CE181E"/>
                </a:solidFill>
                <a:latin typeface="Times New Roman"/>
                <a:ea typeface="DejaVu Sans"/>
              </a:rPr>
              <a:t>Світовий</a:t>
            </a:r>
            <a:r>
              <a:rPr lang="ru-RU" sz="2000" b="1" i="1" strike="noStrike" spc="-1" dirty="0">
                <a:solidFill>
                  <a:srgbClr val="CE181E"/>
                </a:solidFill>
                <a:latin typeface="Times New Roman"/>
                <a:ea typeface="DejaVu Sans"/>
              </a:rPr>
              <a:t> </a:t>
            </a:r>
            <a:r>
              <a:rPr lang="ru-RU" sz="2000" b="1" i="1" strike="noStrike" spc="-1" dirty="0" err="1">
                <a:solidFill>
                  <a:srgbClr val="CE181E"/>
                </a:solidFill>
                <a:latin typeface="Times New Roman"/>
                <a:ea typeface="DejaVu Sans"/>
              </a:rPr>
              <a:t>досвід</a:t>
            </a:r>
            <a:r>
              <a:rPr lang="ru-RU" sz="2000" b="1" i="1" strike="noStrike" spc="-1" dirty="0">
                <a:solidFill>
                  <a:srgbClr val="CE181E"/>
                </a:solidFill>
                <a:latin typeface="Times New Roman"/>
                <a:ea typeface="DejaVu Sans"/>
              </a:rPr>
              <a:t> </a:t>
            </a:r>
            <a:r>
              <a:rPr lang="ru-RU" sz="2000" b="1" i="1" strike="noStrike" spc="-1" dirty="0" err="1">
                <a:solidFill>
                  <a:srgbClr val="CE181E"/>
                </a:solidFill>
                <a:latin typeface="Times New Roman"/>
                <a:ea typeface="DejaVu Sans"/>
              </a:rPr>
              <a:t>свідчить</a:t>
            </a:r>
            <a:r>
              <a:rPr lang="ru-RU" sz="2000" b="1" i="1" strike="noStrike" spc="-1" dirty="0">
                <a:solidFill>
                  <a:srgbClr val="CE181E"/>
                </a:solidFill>
                <a:latin typeface="Times New Roman"/>
                <a:ea typeface="DejaVu Sans"/>
              </a:rPr>
              <a:t>, що самостійно ІІІ рівень </a:t>
            </a:r>
            <a:r>
              <a:rPr lang="ru-RU" sz="2000" b="1" i="1" strike="noStrike" spc="-1" dirty="0" err="1">
                <a:solidFill>
                  <a:srgbClr val="CE181E"/>
                </a:solidFill>
                <a:latin typeface="Times New Roman"/>
                <a:ea typeface="DejaVu Sans"/>
              </a:rPr>
              <a:t>може</a:t>
            </a:r>
            <a:r>
              <a:rPr lang="ru-RU" sz="2000" b="1" i="1" strike="noStrike" spc="-1" dirty="0">
                <a:solidFill>
                  <a:srgbClr val="CE181E"/>
                </a:solidFill>
                <a:latin typeface="Times New Roman"/>
                <a:ea typeface="DejaVu Sans"/>
              </a:rPr>
              <a:t> </a:t>
            </a:r>
            <a:r>
              <a:rPr lang="ru-RU" sz="2000" b="1" i="1" strike="noStrike" spc="-1" dirty="0" err="1">
                <a:solidFill>
                  <a:srgbClr val="CE181E"/>
                </a:solidFill>
                <a:latin typeface="Times New Roman"/>
                <a:ea typeface="DejaVu Sans"/>
              </a:rPr>
              <a:t>розвиватись</a:t>
            </a:r>
            <a:r>
              <a:rPr lang="ru-RU" sz="2000" b="1" i="1" strike="noStrike" spc="-1" dirty="0">
                <a:solidFill>
                  <a:srgbClr val="CE181E"/>
                </a:solidFill>
                <a:latin typeface="Times New Roman"/>
                <a:ea typeface="DejaVu Sans"/>
              </a:rPr>
              <a:t> лише в тих країнах, де </a:t>
            </a:r>
            <a:r>
              <a:rPr lang="ru-RU" sz="2000" b="1" i="1" strike="noStrike" spc="-1" dirty="0" err="1">
                <a:solidFill>
                  <a:srgbClr val="CE181E"/>
                </a:solidFill>
                <a:latin typeface="Times New Roman"/>
                <a:ea typeface="DejaVu Sans"/>
              </a:rPr>
              <a:t>річний</a:t>
            </a:r>
            <a:r>
              <a:rPr lang="ru-RU" sz="2000" b="1" i="1" strike="noStrike" spc="-1" dirty="0">
                <a:solidFill>
                  <a:srgbClr val="CE181E"/>
                </a:solidFill>
                <a:latin typeface="Times New Roman"/>
                <a:ea typeface="DejaVu Sans"/>
              </a:rPr>
              <a:t> ВВП на душу </a:t>
            </a:r>
            <a:r>
              <a:rPr lang="ru-RU" sz="2000" b="1" i="1" strike="noStrike" spc="-1" dirty="0" err="1">
                <a:solidFill>
                  <a:srgbClr val="CE181E"/>
                </a:solidFill>
                <a:latin typeface="Times New Roman"/>
                <a:ea typeface="DejaVu Sans"/>
              </a:rPr>
              <a:t>населення</a:t>
            </a:r>
            <a:r>
              <a:rPr lang="ru-RU" sz="2000" b="1" i="1" strike="noStrike" spc="-1" dirty="0">
                <a:solidFill>
                  <a:srgbClr val="CE181E"/>
                </a:solidFill>
                <a:latin typeface="Times New Roman"/>
                <a:ea typeface="DejaVu Sans"/>
              </a:rPr>
              <a:t> становить не </a:t>
            </a:r>
            <a:r>
              <a:rPr lang="ru-RU" sz="2000" b="1" i="1" strike="noStrike" spc="-1" dirty="0" err="1">
                <a:solidFill>
                  <a:srgbClr val="CE181E"/>
                </a:solidFill>
                <a:latin typeface="Times New Roman"/>
                <a:ea typeface="DejaVu Sans"/>
              </a:rPr>
              <a:t>менше</a:t>
            </a:r>
            <a:r>
              <a:rPr lang="ru-RU" sz="2000" b="1" i="1" strike="noStrike" spc="-1" dirty="0">
                <a:solidFill>
                  <a:srgbClr val="CE181E"/>
                </a:solidFill>
                <a:latin typeface="Times New Roman"/>
                <a:ea typeface="DejaVu Sans"/>
              </a:rPr>
              <a:t> 20 тис. дол. США</a:t>
            </a:r>
            <a:endParaRPr lang="ru-RU" sz="2000" b="0" strike="noStrike" spc="-1" dirty="0">
              <a:solidFill>
                <a:srgbClr val="000000"/>
              </a:solidFill>
              <a:latin typeface="Arial"/>
            </a:endParaRPr>
          </a:p>
          <a:p>
            <a:pPr algn="just">
              <a:lnSpc>
                <a:spcPct val="100000"/>
              </a:lnSpc>
            </a:pPr>
            <a:endParaRPr lang="ru-RU" sz="2000" b="0" strike="noStrike" spc="-1" dirty="0">
              <a:solidFill>
                <a:srgbClr val="000000"/>
              </a:solidFill>
              <a:latin typeface="Arial"/>
            </a:endParaRPr>
          </a:p>
          <a:p>
            <a:pPr algn="just">
              <a:lnSpc>
                <a:spcPct val="100000"/>
              </a:lnSpc>
            </a:pPr>
            <a:r>
              <a:rPr lang="ru-RU" sz="2000" b="0" strike="noStrike" spc="-1" dirty="0">
                <a:solidFill>
                  <a:srgbClr val="000000"/>
                </a:solidFill>
                <a:latin typeface="Times New Roman"/>
                <a:ea typeface="DejaVu Sans"/>
              </a:rPr>
              <a:t>-  с</a:t>
            </a:r>
            <a:r>
              <a:rPr lang="uk-UA" sz="2000" b="1" strike="noStrike" spc="-1" dirty="0">
                <a:solidFill>
                  <a:srgbClr val="23232A"/>
                </a:solidFill>
                <a:latin typeface="Times New Roman"/>
                <a:ea typeface="DejaVu Sans"/>
              </a:rPr>
              <a:t>творення нового фактору зростання доходів Державного бюджету та надходжень до солідарної пенсійної системи</a:t>
            </a:r>
            <a:endParaRPr lang="ru-RU" sz="2000" b="0" strike="noStrike" spc="-1" dirty="0">
              <a:solidFill>
                <a:srgbClr val="000000"/>
              </a:solidFill>
              <a:latin typeface="Arial"/>
            </a:endParaRPr>
          </a:p>
          <a:p>
            <a:pPr algn="just">
              <a:lnSpc>
                <a:spcPct val="100000"/>
              </a:lnSpc>
            </a:pPr>
            <a:r>
              <a:rPr lang="uk-UA" sz="2000" b="1" i="1" strike="noStrike" spc="-1" dirty="0">
                <a:solidFill>
                  <a:srgbClr val="CE181E"/>
                </a:solidFill>
                <a:latin typeface="Times New Roman"/>
                <a:ea typeface="DejaVu Sans"/>
              </a:rPr>
              <a:t>Завдяки збільшенню персональної мотивації працівників до легалізації зарплат при появі можливості накопичення власних пенсійних заощаджень</a:t>
            </a:r>
            <a:endParaRPr lang="ru-RU" sz="2000" b="0" strike="noStrike" spc="-1" dirty="0">
              <a:solidFill>
                <a:srgbClr val="000000"/>
              </a:solidFill>
              <a:latin typeface="Arial"/>
            </a:endParaRPr>
          </a:p>
          <a:p>
            <a:pPr algn="just">
              <a:lnSpc>
                <a:spcPct val="100000"/>
              </a:lnSpc>
            </a:pPr>
            <a:endParaRPr lang="ru-RU" sz="2000" b="0" strike="noStrike" spc="-1" dirty="0">
              <a:solidFill>
                <a:srgbClr val="000000"/>
              </a:solidFill>
              <a:latin typeface="Arial"/>
            </a:endParaRPr>
          </a:p>
          <a:p>
            <a:pPr algn="just">
              <a:lnSpc>
                <a:spcPct val="100000"/>
              </a:lnSpc>
            </a:pPr>
            <a:r>
              <a:rPr lang="ru-RU" sz="1800" b="0" strike="noStrike" spc="-1" dirty="0">
                <a:solidFill>
                  <a:srgbClr val="000000"/>
                </a:solidFill>
                <a:latin typeface="Arial"/>
                <a:ea typeface="DejaVu Sans"/>
              </a:rPr>
              <a:t> </a:t>
            </a: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r>
              <a:rPr lang="ru-RU" sz="1800" b="0" strike="noStrike" spc="-1" dirty="0">
                <a:solidFill>
                  <a:srgbClr val="000000"/>
                </a:solidFill>
                <a:latin typeface="Arial"/>
                <a:ea typeface="DejaVu Sans"/>
              </a:rPr>
              <a:t> </a:t>
            </a:r>
            <a:endParaRPr lang="ru-RU" sz="18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dirty="0">
                <a:solidFill>
                  <a:srgbClr val="FFFFFF"/>
                </a:solidFill>
                <a:latin typeface="Calibri"/>
                <a:ea typeface="DejaVu Sans"/>
              </a:rPr>
              <a:t>Учасники накопичувальної пенсійної системи</a:t>
            </a:r>
            <a:endParaRPr lang="ru-RU" sz="2400" b="0" strike="noStrike" spc="-1" dirty="0">
              <a:solidFill>
                <a:srgbClr val="000000"/>
              </a:solidFill>
              <a:latin typeface="Arial"/>
            </a:endParaRPr>
          </a:p>
        </p:txBody>
      </p:sp>
      <p:sp>
        <p:nvSpPr>
          <p:cNvPr id="326" name="CustomShape 2"/>
          <p:cNvSpPr/>
          <p:nvPr/>
        </p:nvSpPr>
        <p:spPr>
          <a:xfrm>
            <a:off x="324000" y="928670"/>
            <a:ext cx="8640720" cy="1643074"/>
          </a:xfrm>
          <a:prstGeom prst="rect">
            <a:avLst/>
          </a:prstGeom>
          <a:solidFill>
            <a:srgbClr val="EDF0CA"/>
          </a:solidFill>
          <a:ln>
            <a:solidFill>
              <a:srgbClr val="BCC837"/>
            </a:solid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2200" b="1" strike="noStrike" spc="-1" dirty="0" smtClean="0">
                <a:solidFill>
                  <a:srgbClr val="101B1D"/>
                </a:solidFill>
                <a:latin typeface="Gill Sans MT"/>
                <a:ea typeface="DejaVu Sans"/>
              </a:rPr>
              <a:t>Застраховані </a:t>
            </a:r>
            <a:r>
              <a:rPr lang="ru-RU" sz="2200" b="1" strike="noStrike" spc="-1" dirty="0">
                <a:solidFill>
                  <a:srgbClr val="101B1D"/>
                </a:solidFill>
                <a:latin typeface="Gill Sans MT"/>
                <a:ea typeface="DejaVu Sans"/>
              </a:rPr>
              <a:t>особи, яким на дату впровадження </a:t>
            </a:r>
            <a:r>
              <a:rPr lang="ru-RU" sz="2200" b="1" strike="noStrike" spc="-1" dirty="0" smtClean="0">
                <a:solidFill>
                  <a:srgbClr val="101B1D"/>
                </a:solidFill>
                <a:latin typeface="Gill Sans MT"/>
                <a:ea typeface="DejaVu Sans"/>
              </a:rPr>
              <a:t>обов'язкової </a:t>
            </a:r>
            <a:r>
              <a:rPr lang="ru-RU" sz="2200" b="1" strike="noStrike" spc="-1" dirty="0">
                <a:solidFill>
                  <a:srgbClr val="101B1D"/>
                </a:solidFill>
                <a:latin typeface="Gill Sans MT"/>
                <a:ea typeface="DejaVu Sans"/>
              </a:rPr>
              <a:t>накопичувальної </a:t>
            </a:r>
            <a:r>
              <a:rPr lang="ru-RU" sz="2200" b="1" spc="-1" dirty="0" smtClean="0">
                <a:solidFill>
                  <a:srgbClr val="101B1D"/>
                </a:solidFill>
                <a:latin typeface="Gill Sans MT"/>
              </a:rPr>
              <a:t>пенсійної системи</a:t>
            </a:r>
            <a:r>
              <a:rPr lang="ru-RU" sz="2200" b="1" strike="noStrike" spc="-1" dirty="0" smtClean="0">
                <a:solidFill>
                  <a:srgbClr val="101B1D"/>
                </a:solidFill>
                <a:latin typeface="Gill Sans MT"/>
                <a:ea typeface="DejaVu Sans"/>
              </a:rPr>
              <a:t> </a:t>
            </a:r>
            <a:r>
              <a:rPr lang="ru-RU" sz="2200" b="1" strike="noStrike" spc="-1" dirty="0">
                <a:solidFill>
                  <a:srgbClr val="101B1D"/>
                </a:solidFill>
                <a:latin typeface="Gill Sans MT"/>
                <a:ea typeface="DejaVu Sans"/>
              </a:rPr>
              <a:t>виповнилося </a:t>
            </a:r>
            <a:r>
              <a:rPr lang="ru-RU" sz="2200" b="1" strike="noStrike" spc="-1" dirty="0">
                <a:solidFill>
                  <a:srgbClr val="C00000"/>
                </a:solidFill>
                <a:latin typeface="Gill Sans MT"/>
                <a:ea typeface="DejaVu Sans"/>
              </a:rPr>
              <a:t>не більш як 35 </a:t>
            </a:r>
            <a:r>
              <a:rPr lang="ru-RU" sz="2200" b="1" strike="noStrike" spc="-1" dirty="0" smtClean="0">
                <a:solidFill>
                  <a:srgbClr val="C00000"/>
                </a:solidFill>
                <a:latin typeface="Gill Sans MT"/>
                <a:ea typeface="DejaVu Sans"/>
              </a:rPr>
              <a:t>років</a:t>
            </a:r>
            <a:r>
              <a:rPr lang="ru-RU" sz="2200" b="1" strike="noStrike" spc="-1" dirty="0" smtClean="0">
                <a:latin typeface="Gill Sans MT"/>
                <a:ea typeface="DejaVu Sans"/>
              </a:rPr>
              <a:t>, </a:t>
            </a:r>
            <a:r>
              <a:rPr lang="ru-RU" sz="2200" b="1" strike="noStrike" spc="-1" dirty="0" smtClean="0">
                <a:solidFill>
                  <a:srgbClr val="101B1D"/>
                </a:solidFill>
                <a:latin typeface="Gill Sans MT"/>
                <a:ea typeface="DejaVu Sans"/>
              </a:rPr>
              <a:t>сплачуватимуть внески у розмірі </a:t>
            </a:r>
            <a:r>
              <a:rPr lang="ru-RU" sz="2200" b="1" strike="noStrike" spc="-1" dirty="0">
                <a:solidFill>
                  <a:srgbClr val="C00000"/>
                </a:solidFill>
                <a:latin typeface="Gill Sans MT"/>
                <a:ea typeface="DejaVu Sans"/>
              </a:rPr>
              <a:t>від 2 % </a:t>
            </a:r>
            <a:r>
              <a:rPr lang="ru-RU" sz="2200" b="1" strike="noStrike" spc="-1" dirty="0">
                <a:solidFill>
                  <a:srgbClr val="101B1D"/>
                </a:solidFill>
                <a:latin typeface="Gill Sans MT"/>
                <a:ea typeface="DejaVu Sans"/>
              </a:rPr>
              <a:t>із щорічним збільшенням </a:t>
            </a:r>
            <a:r>
              <a:rPr lang="ru-RU" sz="2200" b="1" strike="noStrike" spc="-1" dirty="0">
                <a:solidFill>
                  <a:srgbClr val="C00000"/>
                </a:solidFill>
                <a:latin typeface="Gill Sans MT"/>
                <a:ea typeface="DejaVu Sans"/>
              </a:rPr>
              <a:t>до 7 %</a:t>
            </a:r>
            <a:endParaRPr lang="ru-RU" sz="2200" b="0" strike="noStrike" spc="-1" dirty="0">
              <a:solidFill>
                <a:srgbClr val="000000"/>
              </a:solidFill>
              <a:latin typeface="Arial"/>
            </a:endParaRPr>
          </a:p>
          <a:p>
            <a:pPr algn="just">
              <a:lnSpc>
                <a:spcPct val="100000"/>
              </a:lnSpc>
            </a:pPr>
            <a:endParaRPr lang="ru-RU" sz="2200" b="0" strike="noStrike" spc="-1" dirty="0">
              <a:solidFill>
                <a:srgbClr val="000000"/>
              </a:solidFill>
              <a:latin typeface="Arial"/>
            </a:endParaRPr>
          </a:p>
          <a:p>
            <a:pPr algn="just">
              <a:lnSpc>
                <a:spcPct val="100000"/>
              </a:lnSpc>
            </a:pPr>
            <a:endParaRPr lang="ru-RU" sz="2200" b="0" strike="noStrike" spc="-1" dirty="0">
              <a:solidFill>
                <a:srgbClr val="000000"/>
              </a:solidFill>
              <a:latin typeface="Arial"/>
            </a:endParaRPr>
          </a:p>
          <a:p>
            <a:pPr algn="just">
              <a:lnSpc>
                <a:spcPct val="100000"/>
              </a:lnSpc>
            </a:pPr>
            <a:endParaRPr lang="ru-RU" sz="2200" b="0" strike="noStrike" spc="-1" dirty="0">
              <a:solidFill>
                <a:srgbClr val="000000"/>
              </a:solidFill>
              <a:latin typeface="Arial"/>
            </a:endParaRPr>
          </a:p>
          <a:p>
            <a:pPr algn="just">
              <a:lnSpc>
                <a:spcPct val="100000"/>
              </a:lnSpc>
            </a:pPr>
            <a:endParaRPr lang="ru-RU" sz="2200" b="0" strike="noStrike" spc="-1" dirty="0">
              <a:solidFill>
                <a:srgbClr val="000000"/>
              </a:solidFill>
              <a:latin typeface="Arial"/>
            </a:endParaRPr>
          </a:p>
          <a:p>
            <a:pPr algn="just">
              <a:lnSpc>
                <a:spcPct val="100000"/>
              </a:lnSpc>
            </a:pPr>
            <a:endParaRPr lang="ru-RU" sz="2200" b="0" strike="noStrike" spc="-1" dirty="0">
              <a:solidFill>
                <a:srgbClr val="000000"/>
              </a:solidFill>
              <a:latin typeface="Arial"/>
            </a:endParaRPr>
          </a:p>
          <a:p>
            <a:pPr algn="just">
              <a:lnSpc>
                <a:spcPct val="100000"/>
              </a:lnSpc>
            </a:pPr>
            <a:endParaRPr lang="ru-RU" sz="2200" b="0" strike="noStrike" spc="-1" dirty="0">
              <a:solidFill>
                <a:srgbClr val="000000"/>
              </a:solidFill>
              <a:latin typeface="Arial"/>
            </a:endParaRPr>
          </a:p>
          <a:p>
            <a:pPr algn="just">
              <a:lnSpc>
                <a:spcPct val="100000"/>
              </a:lnSpc>
            </a:pPr>
            <a:endParaRPr lang="ru-RU" sz="2200" b="0" strike="noStrike" spc="-1" dirty="0">
              <a:solidFill>
                <a:srgbClr val="000000"/>
              </a:solidFill>
              <a:latin typeface="Arial"/>
            </a:endParaRPr>
          </a:p>
        </p:txBody>
      </p:sp>
      <p:sp>
        <p:nvSpPr>
          <p:cNvPr id="327" name="CustomShape 3"/>
          <p:cNvSpPr/>
          <p:nvPr/>
        </p:nvSpPr>
        <p:spPr>
          <a:xfrm>
            <a:off x="372960" y="2928934"/>
            <a:ext cx="8556758" cy="1571636"/>
          </a:xfrm>
          <a:custGeom>
            <a:avLst/>
            <a:gdLst/>
            <a:ahLst/>
            <a:cxnLst/>
            <a:rect l="l" t="t" r="r" b="b"/>
            <a:pathLst>
              <a:path w="21600" h="21600">
                <a:moveTo>
                  <a:pt x="0" y="0"/>
                </a:moveTo>
                <a:lnTo>
                  <a:pt x="21600" y="0"/>
                </a:lnTo>
                <a:lnTo>
                  <a:pt x="21600" y="21600"/>
                </a:lnTo>
                <a:lnTo>
                  <a:pt x="0" y="21600"/>
                </a:lnTo>
                <a:lnTo>
                  <a:pt x="0" y="0"/>
                </a:lnTo>
                <a:close/>
              </a:path>
            </a:pathLst>
          </a:custGeom>
          <a:solidFill>
            <a:srgbClr val="EDF0CA"/>
          </a:solidFill>
          <a:ln>
            <a:solidFill>
              <a:srgbClr val="BCC837"/>
            </a:solidFill>
          </a:ln>
        </p:spPr>
        <p:style>
          <a:lnRef idx="0">
            <a:scrgbClr r="0" g="0" b="0"/>
          </a:lnRef>
          <a:fillRef idx="0">
            <a:scrgbClr r="0" g="0" b="0"/>
          </a:fillRef>
          <a:effectRef idx="0">
            <a:scrgbClr r="0" g="0" b="0"/>
          </a:effectRef>
          <a:fontRef idx="minor"/>
        </p:style>
        <p:txBody>
          <a:bodyPr lIns="90000" tIns="64440" rIns="90000" bIns="45000"/>
          <a:lstStyle/>
          <a:p>
            <a:pPr algn="just">
              <a:lnSpc>
                <a:spcPct val="93000"/>
              </a:lnSpc>
            </a:pPr>
            <a:r>
              <a:rPr lang="ru-RU" sz="2200" b="1" strike="noStrike" spc="-1" dirty="0" smtClean="0">
                <a:solidFill>
                  <a:srgbClr val="101B1D"/>
                </a:solidFill>
                <a:latin typeface="Gill Sans MT"/>
                <a:ea typeface="DejaVu Sans"/>
              </a:rPr>
              <a:t>Добровільну </a:t>
            </a:r>
            <a:r>
              <a:rPr lang="ru-RU" sz="2200" b="1" strike="noStrike" spc="-1" dirty="0">
                <a:solidFill>
                  <a:srgbClr val="101B1D"/>
                </a:solidFill>
                <a:latin typeface="Gill Sans MT"/>
                <a:ea typeface="DejaVu Sans"/>
              </a:rPr>
              <a:t>участь у накопичувальній </a:t>
            </a:r>
            <a:r>
              <a:rPr lang="ru-RU" sz="2200" b="1" spc="-1" dirty="0" smtClean="0">
                <a:solidFill>
                  <a:srgbClr val="101B1D"/>
                </a:solidFill>
                <a:latin typeface="Gill Sans MT"/>
              </a:rPr>
              <a:t>пенсійній системі </a:t>
            </a:r>
            <a:r>
              <a:rPr lang="ru-RU" sz="2200" b="1" strike="noStrike" spc="-1" dirty="0" smtClean="0">
                <a:solidFill>
                  <a:srgbClr val="101B1D"/>
                </a:solidFill>
                <a:latin typeface="Gill Sans MT"/>
                <a:ea typeface="DejaVu Sans"/>
              </a:rPr>
              <a:t>страхування </a:t>
            </a:r>
            <a:r>
              <a:rPr lang="ru-RU" sz="2200" b="1" strike="noStrike" spc="-1" dirty="0">
                <a:solidFill>
                  <a:srgbClr val="101B1D"/>
                </a:solidFill>
                <a:latin typeface="Gill Sans MT"/>
                <a:ea typeface="DejaVu Sans"/>
              </a:rPr>
              <a:t>можуть брати особи, яким виповнилося більше </a:t>
            </a:r>
            <a:r>
              <a:rPr lang="ru-RU" sz="2200" b="1" strike="noStrike" spc="-1" dirty="0">
                <a:solidFill>
                  <a:srgbClr val="C00000"/>
                </a:solidFill>
                <a:latin typeface="Gill Sans MT"/>
                <a:ea typeface="DejaVu Sans"/>
              </a:rPr>
              <a:t>35 років</a:t>
            </a:r>
            <a:r>
              <a:rPr lang="ru-RU" sz="2200" b="1" strike="noStrike" spc="-1" dirty="0">
                <a:solidFill>
                  <a:srgbClr val="101B1D"/>
                </a:solidFill>
                <a:latin typeface="Gill Sans MT"/>
                <a:ea typeface="DejaVu Sans"/>
              </a:rPr>
              <a:t> і які не досягли пенсійного віку,  самозайняті особи та приватні </a:t>
            </a:r>
            <a:r>
              <a:rPr lang="ru-RU" sz="2200" b="1" strike="noStrike" spc="-1" dirty="0" smtClean="0">
                <a:solidFill>
                  <a:srgbClr val="101B1D"/>
                </a:solidFill>
                <a:latin typeface="Gill Sans MT"/>
                <a:ea typeface="DejaVu Sans"/>
              </a:rPr>
              <a:t>підприємці</a:t>
            </a:r>
            <a:endParaRPr lang="ru-RU" sz="2200" b="0" strike="noStrike" spc="-1" dirty="0">
              <a:solidFill>
                <a:srgbClr val="000000"/>
              </a:solidFill>
              <a:latin typeface="Arial"/>
            </a:endParaRPr>
          </a:p>
        </p:txBody>
      </p:sp>
      <p:pic>
        <p:nvPicPr>
          <p:cNvPr id="328" name="Рисунок 327"/>
          <p:cNvPicPr/>
          <p:nvPr/>
        </p:nvPicPr>
        <p:blipFill>
          <a:blip r:embed="rId2"/>
          <a:stretch/>
        </p:blipFill>
        <p:spPr>
          <a:xfrm>
            <a:off x="2592360" y="4680000"/>
            <a:ext cx="3959280" cy="2079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dirty="0">
                <a:solidFill>
                  <a:srgbClr val="FFFFFF"/>
                </a:solidFill>
                <a:latin typeface="Calibri"/>
                <a:ea typeface="DejaVu Sans"/>
              </a:rPr>
              <a:t>Позиція ЄС щодо накопичувальної системи</a:t>
            </a:r>
            <a:endParaRPr lang="ru-RU" sz="2400" b="0" strike="noStrike" spc="-1" dirty="0">
              <a:solidFill>
                <a:srgbClr val="000000"/>
              </a:solidFill>
              <a:latin typeface="Arial"/>
            </a:endParaRPr>
          </a:p>
        </p:txBody>
      </p:sp>
      <p:sp>
        <p:nvSpPr>
          <p:cNvPr id="330" name="CustomShape 2"/>
          <p:cNvSpPr/>
          <p:nvPr/>
        </p:nvSpPr>
        <p:spPr>
          <a:xfrm>
            <a:off x="285720" y="1071546"/>
            <a:ext cx="8640720" cy="5357850"/>
          </a:xfrm>
          <a:prstGeom prst="rect">
            <a:avLst/>
          </a:prstGeom>
          <a:solidFill>
            <a:srgbClr val="EDF0CA"/>
          </a:solidFill>
          <a:ln>
            <a:solidFill>
              <a:srgbClr val="BCC837"/>
            </a:solid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ru-RU" sz="1800" b="0" strike="noStrike" spc="-1" dirty="0">
              <a:solidFill>
                <a:srgbClr val="000000"/>
              </a:solidFill>
              <a:latin typeface="Arial"/>
            </a:endParaRPr>
          </a:p>
          <a:p>
            <a:pPr>
              <a:lnSpc>
                <a:spcPct val="100000"/>
              </a:lnSpc>
            </a:pPr>
            <a:r>
              <a:rPr lang="ru-RU" sz="2400" b="1" strike="noStrike" spc="-1" dirty="0">
                <a:solidFill>
                  <a:srgbClr val="000000"/>
                </a:solidFill>
                <a:ea typeface="DejaVu Sans"/>
              </a:rPr>
              <a:t>Директива (ЄС) 2016/2341 Європейського Парламенту та Ради від </a:t>
            </a:r>
            <a:r>
              <a:rPr lang="ru-RU" sz="2400" b="1" strike="noStrike" spc="-1" dirty="0" smtClean="0">
                <a:solidFill>
                  <a:srgbClr val="000000"/>
                </a:solidFill>
                <a:ea typeface="DejaVu Sans"/>
              </a:rPr>
              <a:t>14.12.2016 р. </a:t>
            </a:r>
            <a:r>
              <a:rPr lang="ru-RU" sz="2400" b="1" strike="noStrike" spc="-1" dirty="0">
                <a:solidFill>
                  <a:srgbClr val="000000"/>
                </a:solidFill>
                <a:ea typeface="DejaVu Sans"/>
              </a:rPr>
              <a:t>«Про діяльність та нагляд за установами з надання професійного пенсійного забезпечення (</a:t>
            </a:r>
            <a:r>
              <a:rPr lang="en-US" sz="2400" b="1" i="1" strike="noStrike" spc="-1" dirty="0">
                <a:solidFill>
                  <a:srgbClr val="000000"/>
                </a:solidFill>
                <a:ea typeface="DejaVu Sans"/>
              </a:rPr>
              <a:t>IORPs</a:t>
            </a:r>
            <a:r>
              <a:rPr lang="ru-RU" sz="2400" b="1" strike="noStrike" spc="-1" dirty="0">
                <a:solidFill>
                  <a:srgbClr val="000000"/>
                </a:solidFill>
                <a:ea typeface="DejaVu Sans"/>
              </a:rPr>
              <a:t>)»</a:t>
            </a:r>
            <a:r>
              <a:rPr lang="ru-RU" sz="2400" b="1" i="1" strike="noStrike" spc="-1" dirty="0">
                <a:solidFill>
                  <a:srgbClr val="000000"/>
                </a:solidFill>
                <a:ea typeface="DejaVu Sans"/>
              </a:rPr>
              <a:t> </a:t>
            </a:r>
            <a:r>
              <a:rPr lang="ru-RU" sz="2400" b="1" u="sng" strike="noStrike" spc="-1" dirty="0">
                <a:solidFill>
                  <a:srgbClr val="000000"/>
                </a:solidFill>
                <a:uFillTx/>
                <a:ea typeface="DejaVu Sans"/>
              </a:rPr>
              <a:t>(</a:t>
            </a:r>
            <a:r>
              <a:rPr lang="ru-RU" sz="2400" b="1" u="sng" strike="noStrike" spc="-1" dirty="0" err="1">
                <a:solidFill>
                  <a:srgbClr val="000000"/>
                </a:solidFill>
                <a:uFillTx/>
                <a:ea typeface="DejaVu Sans"/>
              </a:rPr>
              <a:t>перероблена</a:t>
            </a:r>
            <a:r>
              <a:rPr lang="ru-RU" sz="2400" b="1" u="sng" strike="noStrike" spc="-1" dirty="0">
                <a:solidFill>
                  <a:srgbClr val="000000"/>
                </a:solidFill>
                <a:uFillTx/>
                <a:ea typeface="DejaVu Sans"/>
              </a:rPr>
              <a:t>)</a:t>
            </a:r>
            <a:endParaRPr lang="ru-RU" sz="2400" b="0" strike="noStrike" spc="-1" dirty="0">
              <a:solidFill>
                <a:srgbClr val="000000"/>
              </a:solidFill>
            </a:endParaRPr>
          </a:p>
          <a:p>
            <a:pPr algn="just">
              <a:lnSpc>
                <a:spcPct val="100000"/>
              </a:lnSpc>
            </a:pPr>
            <a:endParaRPr lang="ru-RU" sz="2400" b="0" strike="noStrike" spc="-1" dirty="0">
              <a:solidFill>
                <a:srgbClr val="000000"/>
              </a:solidFill>
            </a:endParaRPr>
          </a:p>
          <a:p>
            <a:pPr>
              <a:lnSpc>
                <a:spcPct val="100000"/>
              </a:lnSpc>
            </a:pPr>
            <a:r>
              <a:rPr lang="ru-RU" sz="2400" b="1" strike="noStrike" spc="-1" dirty="0" smtClean="0">
                <a:solidFill>
                  <a:srgbClr val="CE181E"/>
                </a:solidFill>
                <a:ea typeface="DejaVu Sans"/>
              </a:rPr>
              <a:t>З </a:t>
            </a:r>
            <a:r>
              <a:rPr lang="ru-RU" sz="2400" b="1" strike="noStrike" spc="-1" dirty="0">
                <a:solidFill>
                  <a:srgbClr val="CE181E"/>
                </a:solidFill>
                <a:ea typeface="DejaVu Sans"/>
              </a:rPr>
              <a:t>огляду на демографічні зміни в ЄС та ситуацію, яка стосується національних бюджетів, приватні пенсійні накопичення є цінним доповненням до пенсійних систем соціального </a:t>
            </a:r>
            <a:r>
              <a:rPr lang="ru-RU" sz="2400" b="1" strike="noStrike" spc="-1" dirty="0" smtClean="0">
                <a:solidFill>
                  <a:srgbClr val="CE181E"/>
                </a:solidFill>
                <a:ea typeface="DejaVu Sans"/>
              </a:rPr>
              <a:t>забезпечення…</a:t>
            </a:r>
          </a:p>
          <a:p>
            <a:pPr>
              <a:lnSpc>
                <a:spcPct val="100000"/>
              </a:lnSpc>
            </a:pPr>
            <a:endParaRPr lang="ru-RU" sz="2400" b="1" strike="noStrike" spc="-1" dirty="0" smtClean="0">
              <a:solidFill>
                <a:srgbClr val="CE181E"/>
              </a:solidFill>
              <a:ea typeface="DejaVu Sans"/>
            </a:endParaRPr>
          </a:p>
          <a:p>
            <a:pPr>
              <a:lnSpc>
                <a:spcPct val="100000"/>
              </a:lnSpc>
            </a:pPr>
            <a:r>
              <a:rPr lang="ru-RU" sz="2400" b="1" strike="noStrike" spc="-1" dirty="0" smtClean="0">
                <a:solidFill>
                  <a:srgbClr val="CE181E"/>
                </a:solidFill>
                <a:ea typeface="DejaVu Sans"/>
              </a:rPr>
              <a:t>… розглядаються </a:t>
            </a:r>
            <a:r>
              <a:rPr lang="ru-RU" sz="2400" b="1" strike="noStrike" spc="-1" dirty="0">
                <a:solidFill>
                  <a:srgbClr val="CE181E"/>
                </a:solidFill>
                <a:ea typeface="DejaVu Sans"/>
              </a:rPr>
              <a:t>ЄС, як ключовий фактор економічного зростання, створення робочих місць у ЄС та вирішення проблем старіння суспільства...</a:t>
            </a:r>
            <a:endParaRPr lang="ru-RU" sz="2400" b="0" strike="noStrike" spc="-1" dirty="0">
              <a:solidFill>
                <a:srgbClr val="000000"/>
              </a:solidFill>
            </a:endParaRPr>
          </a:p>
          <a:p>
            <a:pPr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 name="Picture 6"/>
          <p:cNvPicPr/>
          <p:nvPr/>
        </p:nvPicPr>
        <p:blipFill>
          <a:blip r:embed="rId2"/>
          <a:stretch/>
        </p:blipFill>
        <p:spPr>
          <a:xfrm>
            <a:off x="927720" y="1344600"/>
            <a:ext cx="1222920" cy="930960"/>
          </a:xfrm>
          <a:prstGeom prst="rect">
            <a:avLst/>
          </a:prstGeom>
          <a:ln>
            <a:noFill/>
          </a:ln>
        </p:spPr>
      </p:pic>
      <p:pic>
        <p:nvPicPr>
          <p:cNvPr id="332" name="Picture 8"/>
          <p:cNvPicPr/>
          <p:nvPr/>
        </p:nvPicPr>
        <p:blipFill>
          <a:blip r:embed="rId3" cstate="print"/>
          <a:stretch/>
        </p:blipFill>
        <p:spPr>
          <a:xfrm>
            <a:off x="7263000" y="3639600"/>
            <a:ext cx="958680" cy="689400"/>
          </a:xfrm>
          <a:prstGeom prst="rect">
            <a:avLst/>
          </a:prstGeom>
          <a:ln>
            <a:noFill/>
          </a:ln>
        </p:spPr>
      </p:pic>
      <p:sp>
        <p:nvSpPr>
          <p:cNvPr id="333" name="CustomShape 1"/>
          <p:cNvSpPr/>
          <p:nvPr/>
        </p:nvSpPr>
        <p:spPr>
          <a:xfrm>
            <a:off x="263160" y="218520"/>
            <a:ext cx="8658360" cy="9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800" b="1" strike="noStrike" spc="-1" dirty="0">
                <a:solidFill>
                  <a:srgbClr val="000099"/>
                </a:solidFill>
                <a:latin typeface="Gill Sans MT"/>
                <a:ea typeface="DejaVu Sans"/>
              </a:rPr>
              <a:t>Принципова схема функціонування накопичувальної пенсійної системи</a:t>
            </a:r>
            <a:endParaRPr lang="ru-RU" sz="2800" b="0" strike="noStrike" spc="-1" dirty="0">
              <a:solidFill>
                <a:srgbClr val="000000"/>
              </a:solidFill>
              <a:latin typeface="Arial"/>
            </a:endParaRPr>
          </a:p>
        </p:txBody>
      </p:sp>
      <p:sp>
        <p:nvSpPr>
          <p:cNvPr id="334" name="CustomShape 2"/>
          <p:cNvSpPr/>
          <p:nvPr/>
        </p:nvSpPr>
        <p:spPr>
          <a:xfrm>
            <a:off x="389880" y="2279160"/>
            <a:ext cx="2298600" cy="117612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ru-RU" sz="1800" b="0" strike="noStrike" spc="-1" dirty="0">
              <a:solidFill>
                <a:srgbClr val="000000"/>
              </a:solidFill>
              <a:latin typeface="Arial"/>
            </a:endParaRPr>
          </a:p>
          <a:p>
            <a:pPr algn="ctr">
              <a:lnSpc>
                <a:spcPct val="100000"/>
              </a:lnSpc>
            </a:pPr>
            <a:r>
              <a:rPr lang="ru-RU" sz="1800" b="1" strike="noStrike" spc="-1" dirty="0">
                <a:solidFill>
                  <a:srgbClr val="003300"/>
                </a:solidFill>
                <a:latin typeface="Gill Sans MT"/>
                <a:ea typeface="DejaVu Sans"/>
              </a:rPr>
              <a:t>Застраховані особи</a:t>
            </a:r>
            <a:endParaRPr lang="ru-RU" sz="1800" b="0" strike="noStrike" spc="-1" dirty="0">
              <a:solidFill>
                <a:srgbClr val="000000"/>
              </a:solidFill>
              <a:latin typeface="Arial"/>
            </a:endParaRPr>
          </a:p>
          <a:p>
            <a:pPr algn="ctr">
              <a:lnSpc>
                <a:spcPct val="100000"/>
              </a:lnSpc>
            </a:pPr>
            <a:r>
              <a:rPr lang="ru-RU" sz="1400" b="1" i="1" strike="noStrike" spc="-1" dirty="0">
                <a:solidFill>
                  <a:srgbClr val="003300"/>
                </a:solidFill>
                <a:latin typeface="Gill Sans MT"/>
                <a:ea typeface="DejaVu Sans"/>
              </a:rPr>
              <a:t>Сплата внесків через </a:t>
            </a:r>
            <a:endParaRPr lang="ru-RU" sz="1400" b="0" strike="noStrike" spc="-1" dirty="0">
              <a:solidFill>
                <a:srgbClr val="000000"/>
              </a:solidFill>
              <a:latin typeface="Arial"/>
            </a:endParaRPr>
          </a:p>
          <a:p>
            <a:pPr algn="ctr">
              <a:lnSpc>
                <a:spcPct val="100000"/>
              </a:lnSpc>
            </a:pPr>
            <a:r>
              <a:rPr lang="ru-RU" sz="1400" b="1" i="1" strike="noStrike" spc="-1" dirty="0">
                <a:solidFill>
                  <a:srgbClr val="003300"/>
                </a:solidFill>
                <a:latin typeface="Gill Sans MT"/>
                <a:ea typeface="DejaVu Sans"/>
              </a:rPr>
              <a:t>роботодавців </a:t>
            </a:r>
            <a:endParaRPr lang="ru-RU" sz="1400" b="0" strike="noStrike" spc="-1" dirty="0">
              <a:solidFill>
                <a:srgbClr val="000000"/>
              </a:solidFill>
              <a:latin typeface="Arial"/>
            </a:endParaRPr>
          </a:p>
          <a:p>
            <a:pPr algn="ctr">
              <a:lnSpc>
                <a:spcPct val="100000"/>
              </a:lnSpc>
            </a:pPr>
            <a:r>
              <a:rPr lang="ru-RU" sz="1400" b="1" i="1" strike="noStrike" spc="-1" dirty="0">
                <a:solidFill>
                  <a:srgbClr val="003300"/>
                </a:solidFill>
                <a:latin typeface="Gill Sans MT"/>
                <a:ea typeface="DejaVu Sans"/>
              </a:rPr>
              <a:t>або самостійно</a:t>
            </a:r>
            <a:endParaRPr lang="ru-RU" sz="1400" b="0" strike="noStrike" spc="-1" dirty="0">
              <a:solidFill>
                <a:srgbClr val="000000"/>
              </a:solidFill>
              <a:latin typeface="Arial"/>
            </a:endParaRPr>
          </a:p>
          <a:p>
            <a:pPr algn="ctr">
              <a:lnSpc>
                <a:spcPct val="100000"/>
              </a:lnSpc>
            </a:pPr>
            <a:r>
              <a:rPr lang="ru-RU" sz="1600" b="1" strike="noStrike" spc="-1" dirty="0">
                <a:solidFill>
                  <a:srgbClr val="003300"/>
                </a:solidFill>
                <a:latin typeface="Gill Sans MT"/>
                <a:ea typeface="DejaVu Sans"/>
              </a:rPr>
              <a:t> </a:t>
            </a:r>
            <a:endParaRPr lang="ru-RU" sz="1600" b="0" strike="noStrike" spc="-1" dirty="0">
              <a:solidFill>
                <a:srgbClr val="000000"/>
              </a:solidFill>
              <a:latin typeface="Arial"/>
            </a:endParaRPr>
          </a:p>
        </p:txBody>
      </p:sp>
      <p:sp>
        <p:nvSpPr>
          <p:cNvPr id="335" name="CustomShape 3"/>
          <p:cNvSpPr/>
          <p:nvPr/>
        </p:nvSpPr>
        <p:spPr>
          <a:xfrm>
            <a:off x="4975560" y="5121000"/>
            <a:ext cx="2607840" cy="118512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600" b="1" strike="noStrike" spc="-1" dirty="0">
                <a:solidFill>
                  <a:srgbClr val="003300"/>
                </a:solidFill>
                <a:latin typeface="Gill Sans MT"/>
                <a:ea typeface="DejaVu Sans"/>
              </a:rPr>
              <a:t>Інвестування коштів накопичувальної системи у активи, дозволені Законом</a:t>
            </a:r>
            <a:endParaRPr lang="ru-RU" sz="1600" b="0" strike="noStrike" spc="-1" dirty="0">
              <a:solidFill>
                <a:srgbClr val="000000"/>
              </a:solidFill>
              <a:latin typeface="Arial"/>
            </a:endParaRPr>
          </a:p>
        </p:txBody>
      </p:sp>
      <p:sp>
        <p:nvSpPr>
          <p:cNvPr id="336" name="CustomShape 4"/>
          <p:cNvSpPr/>
          <p:nvPr/>
        </p:nvSpPr>
        <p:spPr>
          <a:xfrm>
            <a:off x="5096880" y="2590920"/>
            <a:ext cx="2029320" cy="47448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sp>
      <p:sp>
        <p:nvSpPr>
          <p:cNvPr id="337" name="CustomShape 5"/>
          <p:cNvSpPr/>
          <p:nvPr/>
        </p:nvSpPr>
        <p:spPr>
          <a:xfrm>
            <a:off x="2416680" y="1481040"/>
            <a:ext cx="2598120" cy="642600"/>
          </a:xfrm>
          <a:prstGeom prst="stripedRight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800" b="0" strike="noStrike" spc="-1" dirty="0">
                <a:solidFill>
                  <a:srgbClr val="FFFFFF"/>
                </a:solidFill>
                <a:latin typeface="Gill Sans MT"/>
                <a:ea typeface="DejaVu Sans"/>
              </a:rPr>
              <a:t>Внески від 2 до 7%</a:t>
            </a:r>
            <a:endParaRPr lang="ru-RU" sz="1800" b="0" strike="noStrike" spc="-1" dirty="0">
              <a:solidFill>
                <a:srgbClr val="000000"/>
              </a:solidFill>
              <a:latin typeface="Arial"/>
            </a:endParaRPr>
          </a:p>
        </p:txBody>
      </p:sp>
      <p:sp>
        <p:nvSpPr>
          <p:cNvPr id="338" name="CustomShape 6"/>
          <p:cNvSpPr/>
          <p:nvPr/>
        </p:nvSpPr>
        <p:spPr>
          <a:xfrm>
            <a:off x="2810520" y="2138040"/>
            <a:ext cx="1989360" cy="4192200"/>
          </a:xfrm>
          <a:prstGeom prst="roundRect">
            <a:avLst>
              <a:gd name="adj" fmla="val 16667"/>
            </a:avLst>
          </a:prstGeom>
          <a:gradFill rotWithShape="0">
            <a:gsLst>
              <a:gs pos="0">
                <a:schemeClr val="accent3">
                  <a:lumMod val="40000"/>
                  <a:lumOff val="60000"/>
                </a:schemeClr>
              </a:gs>
              <a:gs pos="50000">
                <a:schemeClr val="accent3">
                  <a:lumMod val="20000"/>
                  <a:lumOff val="80000"/>
                </a:schemeClr>
              </a:gs>
              <a:gs pos="100000">
                <a:srgbClr val="A3C167"/>
              </a:gs>
            </a:gsLst>
            <a:lin ang="5400000"/>
          </a:gradFill>
          <a:ln>
            <a:solidFill>
              <a:srgbClr val="A3C167"/>
            </a:solidFill>
          </a:ln>
          <a:scene3d>
            <a:camera prst="orthographicFront"/>
            <a:lightRig rig="threePt" dir="t"/>
          </a:scene3d>
          <a:sp3d>
            <a:bevelT w="38100" h="38100" prst="relaxedInset"/>
            <a:bevelB w="12700" h="127000"/>
          </a:sp3d>
        </p:spPr>
        <p:style>
          <a:lnRef idx="0">
            <a:scrgbClr r="0" g="0" b="0"/>
          </a:lnRef>
          <a:fillRef idx="0">
            <a:scrgbClr r="0" g="0" b="0"/>
          </a:fillRef>
          <a:effectRef idx="0">
            <a:scrgbClr r="0" g="0" b="0"/>
          </a:effectRef>
          <a:fontRef idx="minor"/>
        </p:style>
        <p:txBody>
          <a:bodyPr lIns="90000" tIns="45000" rIns="90000" bIns="45000"/>
          <a:lstStyle/>
          <a:p>
            <a:pPr algn="ctr">
              <a:lnSpc>
                <a:spcPct val="90000"/>
              </a:lnSpc>
              <a:spcAft>
                <a:spcPts val="700"/>
              </a:spcAft>
            </a:pPr>
            <a:endParaRPr lang="ru-RU" sz="1800" b="0" strike="noStrike" spc="-1" dirty="0">
              <a:solidFill>
                <a:srgbClr val="000000"/>
              </a:solidFill>
              <a:latin typeface="Arial"/>
            </a:endParaRPr>
          </a:p>
          <a:p>
            <a:pPr algn="ctr">
              <a:lnSpc>
                <a:spcPct val="90000"/>
              </a:lnSpc>
              <a:spcAft>
                <a:spcPts val="281"/>
              </a:spcAft>
            </a:pPr>
            <a:endParaRPr lang="ru-RU" sz="1800" b="0" strike="noStrike" spc="-1" dirty="0">
              <a:solidFill>
                <a:srgbClr val="000000"/>
              </a:solidFill>
              <a:latin typeface="Arial"/>
            </a:endParaRPr>
          </a:p>
          <a:p>
            <a:pPr algn="ctr">
              <a:lnSpc>
                <a:spcPct val="90000"/>
              </a:lnSpc>
              <a:spcAft>
                <a:spcPts val="700"/>
              </a:spcAft>
            </a:pPr>
            <a:r>
              <a:rPr lang="ru-RU" sz="2000" b="1" strike="noStrike" spc="-1" dirty="0">
                <a:solidFill>
                  <a:srgbClr val="000099"/>
                </a:solidFill>
                <a:latin typeface="Gill Sans MT"/>
                <a:ea typeface="DejaVu Sans"/>
              </a:rPr>
              <a:t>Пенсійний </a:t>
            </a:r>
            <a:r>
              <a:rPr lang="ru-RU" sz="2000" b="1" strike="noStrike" spc="-1" dirty="0" smtClean="0">
                <a:solidFill>
                  <a:srgbClr val="000099"/>
                </a:solidFill>
                <a:latin typeface="Gill Sans MT"/>
                <a:ea typeface="DejaVu Sans"/>
              </a:rPr>
              <a:t>фонд</a:t>
            </a:r>
            <a:endParaRPr lang="ru-RU" sz="2000" spc="-1" dirty="0">
              <a:solidFill>
                <a:srgbClr val="000000"/>
              </a:solidFill>
              <a:latin typeface="Arial"/>
              <a:ea typeface="DejaVu Sans"/>
            </a:endParaRPr>
          </a:p>
          <a:p>
            <a:pPr algn="ctr">
              <a:lnSpc>
                <a:spcPct val="90000"/>
              </a:lnSpc>
              <a:spcAft>
                <a:spcPts val="700"/>
              </a:spcAft>
            </a:pPr>
            <a:r>
              <a:rPr lang="ru-RU" sz="1500" b="1" strike="noStrike" spc="-1" dirty="0" smtClean="0">
                <a:solidFill>
                  <a:srgbClr val="FF0000"/>
                </a:solidFill>
                <a:latin typeface="Gill Sans MT"/>
                <a:ea typeface="DejaVu Sans"/>
              </a:rPr>
              <a:t> </a:t>
            </a:r>
            <a:r>
              <a:rPr lang="ru-RU" sz="1500" b="1" strike="noStrike" spc="-1" dirty="0">
                <a:solidFill>
                  <a:srgbClr val="FF0000"/>
                </a:solidFill>
                <a:latin typeface="Gill Sans MT"/>
                <a:ea typeface="DejaVu Sans"/>
              </a:rPr>
              <a:t>адміністрування сплати внесків, їх облік та розподіл по обраних людьми </a:t>
            </a:r>
            <a:r>
              <a:rPr lang="ru-RU" sz="1500" b="1" strike="noStrike" spc="-1" dirty="0" smtClean="0">
                <a:solidFill>
                  <a:srgbClr val="FF0000"/>
                </a:solidFill>
                <a:latin typeface="Gill Sans MT"/>
                <a:ea typeface="DejaVu Sans"/>
              </a:rPr>
              <a:t>НПФ</a:t>
            </a:r>
            <a:endParaRPr lang="ru-RU" sz="1500" spc="-1" dirty="0">
              <a:solidFill>
                <a:srgbClr val="000000"/>
              </a:solidFill>
              <a:latin typeface="Arial"/>
              <a:ea typeface="DejaVu Sans"/>
            </a:endParaRPr>
          </a:p>
          <a:p>
            <a:pPr algn="ctr">
              <a:lnSpc>
                <a:spcPct val="90000"/>
              </a:lnSpc>
              <a:spcAft>
                <a:spcPts val="700"/>
              </a:spcAft>
            </a:pPr>
            <a:r>
              <a:rPr lang="ru-RU" sz="1500" b="1" strike="noStrike" spc="-1" dirty="0" smtClean="0">
                <a:solidFill>
                  <a:srgbClr val="0070C0"/>
                </a:solidFill>
                <a:latin typeface="Gill Sans MT"/>
                <a:ea typeface="DejaVu Sans"/>
              </a:rPr>
              <a:t>звітування </a:t>
            </a:r>
            <a:r>
              <a:rPr lang="ru-RU" sz="1500" b="1" strike="noStrike" spc="-1" dirty="0">
                <a:solidFill>
                  <a:srgbClr val="0070C0"/>
                </a:solidFill>
                <a:latin typeface="Gill Sans MT"/>
                <a:ea typeface="DejaVu Sans"/>
              </a:rPr>
              <a:t>учасникам щодо стану їх пенсійних рахунків</a:t>
            </a:r>
            <a:endParaRPr lang="ru-RU" sz="1500" b="0" strike="noStrike" spc="-1" dirty="0">
              <a:solidFill>
                <a:srgbClr val="000000"/>
              </a:solidFill>
              <a:latin typeface="Arial"/>
            </a:endParaRPr>
          </a:p>
        </p:txBody>
      </p:sp>
      <p:sp>
        <p:nvSpPr>
          <p:cNvPr id="339" name="CustomShape 7"/>
          <p:cNvSpPr/>
          <p:nvPr/>
        </p:nvSpPr>
        <p:spPr>
          <a:xfrm>
            <a:off x="5155200" y="2662560"/>
            <a:ext cx="2051640" cy="47448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sp>
      <p:sp>
        <p:nvSpPr>
          <p:cNvPr id="340" name="CustomShape 8"/>
          <p:cNvSpPr/>
          <p:nvPr/>
        </p:nvSpPr>
        <p:spPr>
          <a:xfrm>
            <a:off x="5199840" y="2734200"/>
            <a:ext cx="2047320" cy="47448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800" b="1" strike="noStrike" spc="-1">
                <a:solidFill>
                  <a:srgbClr val="003300"/>
                </a:solidFill>
                <a:latin typeface="Gill Sans MT"/>
                <a:ea typeface="DejaVu Sans"/>
              </a:rPr>
              <a:t>НПФ</a:t>
            </a:r>
            <a:endParaRPr lang="ru-RU" sz="1800" b="0" strike="noStrike" spc="-1">
              <a:solidFill>
                <a:srgbClr val="000000"/>
              </a:solidFill>
              <a:latin typeface="Arial"/>
            </a:endParaRPr>
          </a:p>
        </p:txBody>
      </p:sp>
      <p:sp>
        <p:nvSpPr>
          <p:cNvPr id="341" name="CustomShape 9"/>
          <p:cNvSpPr/>
          <p:nvPr/>
        </p:nvSpPr>
        <p:spPr>
          <a:xfrm>
            <a:off x="5065560" y="1523880"/>
            <a:ext cx="2007000" cy="92268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sp>
      <p:pic>
        <p:nvPicPr>
          <p:cNvPr id="342" name="Picture 2"/>
          <p:cNvPicPr/>
          <p:nvPr/>
        </p:nvPicPr>
        <p:blipFill>
          <a:blip r:embed="rId4"/>
          <a:stretch/>
        </p:blipFill>
        <p:spPr>
          <a:xfrm>
            <a:off x="7261560" y="1703520"/>
            <a:ext cx="967320" cy="654120"/>
          </a:xfrm>
          <a:prstGeom prst="rect">
            <a:avLst/>
          </a:prstGeom>
          <a:ln>
            <a:noFill/>
          </a:ln>
        </p:spPr>
      </p:pic>
      <p:sp>
        <p:nvSpPr>
          <p:cNvPr id="343" name="CustomShape 10"/>
          <p:cNvSpPr/>
          <p:nvPr/>
        </p:nvSpPr>
        <p:spPr>
          <a:xfrm>
            <a:off x="5123880" y="1568880"/>
            <a:ext cx="2016000" cy="89136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sp>
      <p:sp>
        <p:nvSpPr>
          <p:cNvPr id="344" name="CustomShape 11"/>
          <p:cNvSpPr/>
          <p:nvPr/>
        </p:nvSpPr>
        <p:spPr>
          <a:xfrm>
            <a:off x="5181840" y="1627200"/>
            <a:ext cx="2025000" cy="90036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600" b="1" strike="noStrike" spc="-1" dirty="0">
                <a:solidFill>
                  <a:srgbClr val="003300"/>
                </a:solidFill>
                <a:latin typeface="Gill Sans MT"/>
                <a:ea typeface="DejaVu Sans"/>
              </a:rPr>
              <a:t>Зберігачі (ліцензовані) -</a:t>
            </a:r>
            <a:endParaRPr lang="ru-RU" sz="1600" b="0" strike="noStrike" spc="-1" dirty="0">
              <a:solidFill>
                <a:srgbClr val="000000"/>
              </a:solidFill>
              <a:latin typeface="Arial"/>
            </a:endParaRPr>
          </a:p>
          <a:p>
            <a:pPr algn="ctr">
              <a:lnSpc>
                <a:spcPct val="100000"/>
              </a:lnSpc>
            </a:pPr>
            <a:r>
              <a:rPr lang="ru-RU" sz="1500" b="1" strike="noStrike" spc="-1" dirty="0">
                <a:solidFill>
                  <a:srgbClr val="003300"/>
                </a:solidFill>
                <a:latin typeface="Gill Sans MT"/>
                <a:ea typeface="DejaVu Sans"/>
              </a:rPr>
              <a:t>зберігають кошти</a:t>
            </a:r>
            <a:endParaRPr lang="ru-RU" sz="1500" b="0" strike="noStrike" spc="-1" dirty="0">
              <a:solidFill>
                <a:srgbClr val="000000"/>
              </a:solidFill>
              <a:latin typeface="Arial"/>
            </a:endParaRPr>
          </a:p>
        </p:txBody>
      </p:sp>
      <p:sp>
        <p:nvSpPr>
          <p:cNvPr id="345" name="CustomShape 12"/>
          <p:cNvSpPr/>
          <p:nvPr/>
        </p:nvSpPr>
        <p:spPr>
          <a:xfrm>
            <a:off x="5123160" y="3688920"/>
            <a:ext cx="2029680" cy="47448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sp>
      <p:sp>
        <p:nvSpPr>
          <p:cNvPr id="346" name="CustomShape 13"/>
          <p:cNvSpPr/>
          <p:nvPr/>
        </p:nvSpPr>
        <p:spPr>
          <a:xfrm>
            <a:off x="5177520" y="3733920"/>
            <a:ext cx="2043000" cy="47448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sp>
      <p:sp>
        <p:nvSpPr>
          <p:cNvPr id="347" name="CustomShape 14"/>
          <p:cNvSpPr/>
          <p:nvPr/>
        </p:nvSpPr>
        <p:spPr>
          <a:xfrm>
            <a:off x="5231160" y="3792240"/>
            <a:ext cx="2056320" cy="47448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800" b="1" strike="noStrike" spc="-1">
                <a:solidFill>
                  <a:srgbClr val="003300"/>
                </a:solidFill>
                <a:latin typeface="Gill Sans MT"/>
                <a:ea typeface="DejaVu Sans"/>
              </a:rPr>
              <a:t>КУА </a:t>
            </a:r>
            <a:endParaRPr lang="ru-RU" sz="1800" b="0" strike="noStrike" spc="-1">
              <a:solidFill>
                <a:srgbClr val="000000"/>
              </a:solidFill>
              <a:latin typeface="Arial"/>
            </a:endParaRPr>
          </a:p>
        </p:txBody>
      </p:sp>
      <p:pic>
        <p:nvPicPr>
          <p:cNvPr id="348" name="Picture 2"/>
          <p:cNvPicPr/>
          <p:nvPr/>
        </p:nvPicPr>
        <p:blipFill>
          <a:blip r:embed="rId5"/>
          <a:stretch/>
        </p:blipFill>
        <p:spPr>
          <a:xfrm>
            <a:off x="7409160" y="2716200"/>
            <a:ext cx="806040" cy="602280"/>
          </a:xfrm>
          <a:prstGeom prst="rect">
            <a:avLst/>
          </a:prstGeom>
          <a:ln>
            <a:noFill/>
          </a:ln>
        </p:spPr>
      </p:pic>
      <p:pic>
        <p:nvPicPr>
          <p:cNvPr id="349" name="Picture 3"/>
          <p:cNvPicPr/>
          <p:nvPr/>
        </p:nvPicPr>
        <p:blipFill>
          <a:blip r:embed="rId6"/>
          <a:stretch/>
        </p:blipFill>
        <p:spPr>
          <a:xfrm>
            <a:off x="3490200" y="2259000"/>
            <a:ext cx="537120" cy="499320"/>
          </a:xfrm>
          <a:prstGeom prst="rect">
            <a:avLst/>
          </a:prstGeom>
          <a:ln>
            <a:noFill/>
          </a:ln>
        </p:spPr>
      </p:pic>
      <p:sp>
        <p:nvSpPr>
          <p:cNvPr id="350" name="CustomShape 15"/>
          <p:cNvSpPr/>
          <p:nvPr/>
        </p:nvSpPr>
        <p:spPr>
          <a:xfrm rot="5400000">
            <a:off x="5944320" y="3142800"/>
            <a:ext cx="599760" cy="642600"/>
          </a:xfrm>
          <a:prstGeom prst="stripedRight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351" name="CustomShape 16"/>
          <p:cNvSpPr/>
          <p:nvPr/>
        </p:nvSpPr>
        <p:spPr>
          <a:xfrm rot="5400000">
            <a:off x="5820480" y="4409640"/>
            <a:ext cx="847440" cy="642600"/>
          </a:xfrm>
          <a:prstGeom prst="stripedRight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pic>
        <p:nvPicPr>
          <p:cNvPr id="352" name="Picture 15"/>
          <p:cNvPicPr/>
          <p:nvPr/>
        </p:nvPicPr>
        <p:blipFill>
          <a:blip r:embed="rId7"/>
          <a:stretch/>
        </p:blipFill>
        <p:spPr>
          <a:xfrm>
            <a:off x="7611840" y="5177160"/>
            <a:ext cx="779760" cy="1074960"/>
          </a:xfrm>
          <a:prstGeom prst="rect">
            <a:avLst/>
          </a:prstGeom>
          <a:ln>
            <a:noFill/>
          </a:ln>
        </p:spPr>
      </p:pic>
      <p:sp>
        <p:nvSpPr>
          <p:cNvPr id="353" name="CustomShape 17"/>
          <p:cNvSpPr/>
          <p:nvPr/>
        </p:nvSpPr>
        <p:spPr>
          <a:xfrm>
            <a:off x="6118560" y="2433960"/>
            <a:ext cx="227880" cy="335520"/>
          </a:xfrm>
          <a:prstGeom prst="upDownArrow">
            <a:avLst>
              <a:gd name="adj1" fmla="val 50000"/>
              <a:gd name="adj2" fmla="val 50000"/>
            </a:avLst>
          </a:prstGeom>
          <a:solidFill>
            <a:srgbClr val="FF0000">
              <a:alpha val="70000"/>
            </a:srgbClr>
          </a:solidFill>
          <a:ln>
            <a:round/>
          </a:ln>
        </p:spPr>
        <p:style>
          <a:lnRef idx="2">
            <a:schemeClr val="accent1">
              <a:shade val="50000"/>
            </a:schemeClr>
          </a:lnRef>
          <a:fillRef idx="1">
            <a:schemeClr val="accent1"/>
          </a:fillRef>
          <a:effectRef idx="0">
            <a:schemeClr val="accent1"/>
          </a:effectRef>
          <a:fontRef idx="minor"/>
        </p:style>
      </p:sp>
      <p:sp>
        <p:nvSpPr>
          <p:cNvPr id="354" name="CustomShape 18"/>
          <p:cNvSpPr/>
          <p:nvPr/>
        </p:nvSpPr>
        <p:spPr>
          <a:xfrm rot="16200000">
            <a:off x="1452240" y="3658320"/>
            <a:ext cx="1411200" cy="1142280"/>
          </a:xfrm>
          <a:prstGeom prst="bentArrow">
            <a:avLst>
              <a:gd name="adj1" fmla="val 25000"/>
              <a:gd name="adj2" fmla="val 25000"/>
              <a:gd name="adj3" fmla="val 25000"/>
              <a:gd name="adj4" fmla="val 43750"/>
            </a:avLst>
          </a:prstGeom>
          <a:ln>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5"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a:solidFill>
                  <a:srgbClr val="FFFFFF"/>
                </a:solidFill>
                <a:latin typeface="Calibri"/>
                <a:ea typeface="DejaVu Sans"/>
              </a:rPr>
              <a:t>Переваги децентралізованої накопичувальної системи</a:t>
            </a:r>
            <a:endParaRPr lang="ru-RU" sz="2400" b="0" strike="noStrike" spc="-1">
              <a:solidFill>
                <a:srgbClr val="000000"/>
              </a:solidFill>
              <a:latin typeface="Arial"/>
            </a:endParaRPr>
          </a:p>
        </p:txBody>
      </p:sp>
      <p:sp>
        <p:nvSpPr>
          <p:cNvPr id="356" name="CustomShape 2"/>
          <p:cNvSpPr/>
          <p:nvPr/>
        </p:nvSpPr>
        <p:spPr>
          <a:xfrm>
            <a:off x="431640" y="770040"/>
            <a:ext cx="8496360" cy="542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dirty="0">
                <a:solidFill>
                  <a:srgbClr val="000000"/>
                </a:solidFill>
                <a:latin typeface="Calibri"/>
                <a:ea typeface="DejaVu Sans"/>
              </a:rPr>
              <a:t>Дозволяє </a:t>
            </a:r>
            <a:r>
              <a:rPr lang="ru-RU" sz="2400" b="1" strike="noStrike" spc="-1" dirty="0" err="1">
                <a:solidFill>
                  <a:srgbClr val="000000"/>
                </a:solidFill>
                <a:latin typeface="Calibri"/>
                <a:ea typeface="DejaVu Sans"/>
              </a:rPr>
              <a:t>забезпечити</a:t>
            </a:r>
            <a:r>
              <a:rPr lang="ru-RU" sz="2400" b="1" strike="noStrike" spc="-1" dirty="0">
                <a:solidFill>
                  <a:srgbClr val="000000"/>
                </a:solidFill>
                <a:uFillTx/>
                <a:latin typeface="Times New Roman"/>
                <a:ea typeface="DejaVu Sans"/>
              </a:rPr>
              <a:t>:</a:t>
            </a: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nSpc>
                <a:spcPct val="100000"/>
              </a:lnSpc>
            </a:pPr>
            <a:r>
              <a:rPr lang="ru-RU" sz="1800" b="0" strike="noStrike" spc="-1" dirty="0">
                <a:solidFill>
                  <a:srgbClr val="000000"/>
                </a:solidFill>
                <a:latin typeface="Gill Sans MT"/>
                <a:ea typeface="DejaVu Sans"/>
              </a:rPr>
              <a:t>розподіл усіх можливих ризиків між десятками недержавних пенсійних фондів, а не їх концентрацію в одному фонді;</a:t>
            </a:r>
            <a:endParaRPr lang="ru-RU" sz="1800" b="0" strike="noStrike" spc="-1" dirty="0">
              <a:solidFill>
                <a:srgbClr val="000000"/>
              </a:solidFill>
              <a:latin typeface="Arial"/>
            </a:endParaRPr>
          </a:p>
          <a:p>
            <a:pPr>
              <a:lnSpc>
                <a:spcPct val="100000"/>
              </a:lnSpc>
            </a:pPr>
            <a:endParaRPr lang="ru-RU" sz="1800" b="0" strike="noStrike" spc="-1" dirty="0">
              <a:solidFill>
                <a:srgbClr val="000000"/>
              </a:solidFill>
              <a:latin typeface="Arial"/>
            </a:endParaRPr>
          </a:p>
          <a:p>
            <a:pPr>
              <a:lnSpc>
                <a:spcPct val="100000"/>
              </a:lnSpc>
            </a:pPr>
            <a:r>
              <a:rPr lang="ru-RU" sz="1800" b="0" strike="noStrike" spc="-1" dirty="0">
                <a:solidFill>
                  <a:srgbClr val="000000"/>
                </a:solidFill>
                <a:latin typeface="Gill Sans MT"/>
                <a:ea typeface="DejaVu Sans"/>
              </a:rPr>
              <a:t>вільну конкуренцію на ринку накопичувального пенсійного страхування (зростання якості обслуговування, зниження вартості послуг, розвиток фондового ринку тощо);</a:t>
            </a:r>
            <a:endParaRPr lang="ru-RU" sz="1800" b="0" strike="noStrike" spc="-1" dirty="0">
              <a:solidFill>
                <a:srgbClr val="000000"/>
              </a:solidFill>
              <a:latin typeface="Arial"/>
            </a:endParaRPr>
          </a:p>
          <a:p>
            <a:pPr>
              <a:lnSpc>
                <a:spcPct val="100000"/>
              </a:lnSpc>
            </a:pPr>
            <a:endParaRPr lang="ru-RU" sz="1800" b="0" strike="noStrike" spc="-1" dirty="0">
              <a:solidFill>
                <a:srgbClr val="000000"/>
              </a:solidFill>
              <a:latin typeface="Arial"/>
            </a:endParaRPr>
          </a:p>
          <a:p>
            <a:pPr>
              <a:lnSpc>
                <a:spcPct val="100000"/>
              </a:lnSpc>
            </a:pPr>
            <a:r>
              <a:rPr lang="ru-RU" spc="-1" dirty="0">
                <a:solidFill>
                  <a:srgbClr val="000000"/>
                </a:solidFill>
                <a:latin typeface="Gill Sans MT"/>
                <a:ea typeface="DejaVu Sans"/>
              </a:rPr>
              <a:t>б</a:t>
            </a:r>
            <a:r>
              <a:rPr lang="ru-RU" sz="1800" b="0" strike="noStrike" spc="-1" dirty="0" smtClean="0">
                <a:solidFill>
                  <a:srgbClr val="000000"/>
                </a:solidFill>
                <a:latin typeface="Gill Sans MT"/>
                <a:ea typeface="DejaVu Sans"/>
              </a:rPr>
              <a:t>езумовне право </a:t>
            </a:r>
            <a:r>
              <a:rPr lang="ru-RU" sz="1800" b="0" strike="noStrike" spc="-1" dirty="0">
                <a:solidFill>
                  <a:srgbClr val="000000"/>
                </a:solidFill>
                <a:latin typeface="Gill Sans MT"/>
                <a:ea typeface="DejaVu Sans"/>
              </a:rPr>
              <a:t>вибору </a:t>
            </a:r>
            <a:r>
              <a:rPr lang="ru-RU" sz="1800" b="0" strike="noStrike" spc="-1" dirty="0" smtClean="0">
                <a:solidFill>
                  <a:srgbClr val="000000"/>
                </a:solidFill>
                <a:latin typeface="Gill Sans MT"/>
                <a:ea typeface="DejaVu Sans"/>
              </a:rPr>
              <a:t>громадянами будь-якого недержавного </a:t>
            </a:r>
            <a:r>
              <a:rPr lang="ru-RU" sz="1800" b="0" strike="noStrike" spc="-1" dirty="0">
                <a:solidFill>
                  <a:srgbClr val="000000"/>
                </a:solidFill>
                <a:latin typeface="Gill Sans MT"/>
                <a:ea typeface="DejaVu Sans"/>
              </a:rPr>
              <a:t>пенсійного фонду, який </a:t>
            </a:r>
            <a:r>
              <a:rPr lang="ru-RU" sz="1800" b="0" strike="noStrike" spc="-1" dirty="0" smtClean="0">
                <a:solidFill>
                  <a:srgbClr val="000000"/>
                </a:solidFill>
                <a:latin typeface="Gill Sans MT"/>
                <a:ea typeface="DejaVu Sans"/>
              </a:rPr>
              <a:t>допущений до ІІ рівня;</a:t>
            </a:r>
            <a:endParaRPr lang="ru-RU" sz="1800" b="0" strike="noStrike" spc="-1" dirty="0">
              <a:solidFill>
                <a:srgbClr val="000000"/>
              </a:solidFill>
              <a:latin typeface="Arial"/>
            </a:endParaRPr>
          </a:p>
          <a:p>
            <a:pPr>
              <a:lnSpc>
                <a:spcPct val="100000"/>
              </a:lnSpc>
            </a:pPr>
            <a:endParaRPr lang="ru-RU" sz="1800" b="0" strike="noStrike" spc="-1" dirty="0">
              <a:solidFill>
                <a:srgbClr val="000000"/>
              </a:solidFill>
              <a:latin typeface="Arial"/>
            </a:endParaRPr>
          </a:p>
          <a:p>
            <a:pPr>
              <a:lnSpc>
                <a:spcPct val="100000"/>
              </a:lnSpc>
            </a:pPr>
            <a:r>
              <a:rPr lang="ru-RU" sz="1800" b="0" strike="noStrike" spc="-1" dirty="0">
                <a:solidFill>
                  <a:srgbClr val="000000"/>
                </a:solidFill>
                <a:latin typeface="Gill Sans MT"/>
                <a:ea typeface="DejaVu Sans"/>
              </a:rPr>
              <a:t>можливість “врятувати” будь-який із десятків відносно невеликих НПФ, що не реально, у випадку централізованого </a:t>
            </a:r>
            <a:r>
              <a:rPr lang="ru-RU" sz="1800" b="0" strike="noStrike" spc="-1" dirty="0" smtClean="0">
                <a:solidFill>
                  <a:srgbClr val="000000"/>
                </a:solidFill>
                <a:latin typeface="Gill Sans MT"/>
                <a:ea typeface="DejaVu Sans"/>
              </a:rPr>
              <a:t>накопичувального фонду</a:t>
            </a:r>
            <a:r>
              <a:rPr lang="ru-RU" sz="1800" b="0" strike="noStrike" spc="-1" dirty="0">
                <a:solidFill>
                  <a:srgbClr val="000000"/>
                </a:solidFill>
                <a:latin typeface="Gill Sans MT"/>
                <a:ea typeface="DejaVu Sans"/>
              </a:rPr>
              <a:t>;</a:t>
            </a:r>
            <a:endParaRPr lang="ru-RU" sz="1800" b="0" strike="noStrike" spc="-1" dirty="0">
              <a:solidFill>
                <a:srgbClr val="000000"/>
              </a:solidFill>
              <a:latin typeface="Arial"/>
            </a:endParaRPr>
          </a:p>
          <a:p>
            <a:pPr>
              <a:lnSpc>
                <a:spcPct val="100000"/>
              </a:lnSpc>
            </a:pPr>
            <a:endParaRPr lang="ru-RU" sz="1800" b="0" strike="noStrike" spc="-1" dirty="0">
              <a:solidFill>
                <a:srgbClr val="000000"/>
              </a:solidFill>
              <a:latin typeface="Arial"/>
            </a:endParaRPr>
          </a:p>
          <a:p>
            <a:pPr>
              <a:lnSpc>
                <a:spcPct val="100000"/>
              </a:lnSpc>
            </a:pPr>
            <a:r>
              <a:rPr lang="ru-RU" sz="1800" b="0" strike="noStrike" spc="-1" dirty="0">
                <a:solidFill>
                  <a:srgbClr val="000000"/>
                </a:solidFill>
                <a:latin typeface="Gill Sans MT"/>
                <a:ea typeface="DejaVu Sans"/>
              </a:rPr>
              <a:t>значне зниження ризиків побудови корупційних схем;</a:t>
            </a:r>
            <a:endParaRPr lang="ru-RU" sz="1800" b="0" strike="noStrike" spc="-1" dirty="0">
              <a:solidFill>
                <a:srgbClr val="000000"/>
              </a:solidFill>
              <a:latin typeface="Arial"/>
            </a:endParaRPr>
          </a:p>
          <a:p>
            <a:pPr>
              <a:lnSpc>
                <a:spcPct val="100000"/>
              </a:lnSpc>
            </a:pPr>
            <a:endParaRPr lang="ru-RU" sz="1800" b="0" strike="noStrike" spc="-1" dirty="0">
              <a:solidFill>
                <a:srgbClr val="000000"/>
              </a:solidFill>
              <a:latin typeface="Arial"/>
            </a:endParaRPr>
          </a:p>
          <a:p>
            <a:pPr algn="just">
              <a:lnSpc>
                <a:spcPct val="100000"/>
              </a:lnSpc>
            </a:pPr>
            <a:r>
              <a:rPr lang="ru-RU" sz="1800" b="0" strike="noStrike" spc="-1" dirty="0">
                <a:solidFill>
                  <a:srgbClr val="000000"/>
                </a:solidFill>
                <a:latin typeface="Gill Sans MT"/>
                <a:ea typeface="DejaVu Sans"/>
              </a:rPr>
              <a:t>значне зниження ризиків націоналізації активів накопичувальної системи (</a:t>
            </a:r>
            <a:r>
              <a:rPr lang="ru-RU" sz="1800" b="1" strike="noStrike" spc="-1" dirty="0">
                <a:solidFill>
                  <a:srgbClr val="CE181E"/>
                </a:solidFill>
                <a:latin typeface="Gill Sans MT"/>
                <a:ea typeface="DejaVu Sans"/>
              </a:rPr>
              <a:t>наприклад, націоналізація централізованого ІІ рівня у Росії</a:t>
            </a:r>
            <a:r>
              <a:rPr lang="ru-RU" sz="1800" b="0" strike="noStrike" spc="-1" dirty="0">
                <a:solidFill>
                  <a:srgbClr val="000000"/>
                </a:solidFill>
                <a:latin typeface="Gill Sans MT"/>
                <a:ea typeface="DejaVu Sans"/>
              </a:rPr>
              <a:t>)</a:t>
            </a:r>
            <a:endParaRPr lang="ru-RU" sz="1800" b="0" strike="noStrike" spc="-1" dirty="0">
              <a:solidFill>
                <a:srgbClr val="000000"/>
              </a:solidFill>
              <a:latin typeface="Arial"/>
            </a:endParaRPr>
          </a:p>
          <a:p>
            <a:pPr marL="71280"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r>
              <a:rPr lang="ru-RU" sz="1800" b="0" strike="noStrike" spc="-1" dirty="0">
                <a:solidFill>
                  <a:srgbClr val="000000"/>
                </a:solidFill>
                <a:latin typeface="Arial"/>
                <a:ea typeface="DejaVu Sans"/>
              </a:rPr>
              <a:t> </a:t>
            </a:r>
            <a:endParaRPr lang="ru-RU" sz="18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7"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dirty="0">
                <a:solidFill>
                  <a:srgbClr val="FFFFFF"/>
                </a:solidFill>
                <a:latin typeface="Calibri"/>
                <a:ea typeface="DejaVu Sans"/>
              </a:rPr>
              <a:t>РОЗПОДІЛ «МОВЧУНІВ»</a:t>
            </a:r>
            <a:endParaRPr lang="ru-RU" sz="2400" b="0" strike="noStrike" spc="-1" dirty="0">
              <a:solidFill>
                <a:srgbClr val="000000"/>
              </a:solidFill>
              <a:latin typeface="Arial"/>
            </a:endParaRPr>
          </a:p>
        </p:txBody>
      </p:sp>
      <p:sp>
        <p:nvSpPr>
          <p:cNvPr id="358" name="CustomShape 2"/>
          <p:cNvSpPr/>
          <p:nvPr/>
        </p:nvSpPr>
        <p:spPr>
          <a:xfrm>
            <a:off x="142844" y="770040"/>
            <a:ext cx="8786874" cy="58736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dirty="0">
                <a:solidFill>
                  <a:srgbClr val="000000"/>
                </a:solidFill>
                <a:latin typeface="Gill Sans MT"/>
                <a:ea typeface="DejaVu Sans"/>
              </a:rPr>
              <a:t> </a:t>
            </a:r>
            <a:endParaRPr lang="ru-RU" sz="2400" b="0" strike="noStrike" spc="-1" dirty="0">
              <a:solidFill>
                <a:srgbClr val="000000"/>
              </a:solidFill>
              <a:latin typeface="Arial"/>
            </a:endParaRPr>
          </a:p>
          <a:p>
            <a:pPr marL="71280"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gn="just">
              <a:lnSpc>
                <a:spcPct val="100000"/>
              </a:lnSpc>
            </a:pPr>
            <a:r>
              <a:rPr lang="ru-RU" sz="1800" b="0" strike="noStrike" spc="-1" dirty="0">
                <a:solidFill>
                  <a:srgbClr val="000000"/>
                </a:solidFill>
                <a:latin typeface="Arial"/>
                <a:ea typeface="DejaVu Sans"/>
              </a:rPr>
              <a:t> </a:t>
            </a:r>
            <a:endParaRPr lang="ru-RU" sz="1800" b="0" strike="noStrike" spc="-1" dirty="0">
              <a:solidFill>
                <a:srgbClr val="000000"/>
              </a:solidFill>
              <a:latin typeface="Arial"/>
            </a:endParaRPr>
          </a:p>
        </p:txBody>
      </p:sp>
      <p:sp>
        <p:nvSpPr>
          <p:cNvPr id="359" name="CustomShape 3"/>
          <p:cNvSpPr/>
          <p:nvPr/>
        </p:nvSpPr>
        <p:spPr>
          <a:xfrm>
            <a:off x="2857488" y="1428736"/>
            <a:ext cx="5988072" cy="4500594"/>
          </a:xfrm>
          <a:custGeom>
            <a:avLst/>
            <a:gdLst/>
            <a:ahLst/>
            <a:cxnLst/>
            <a:rect l="l" t="t" r="r" b="b"/>
            <a:pathLst>
              <a:path w="21600" h="21600">
                <a:moveTo>
                  <a:pt x="0" y="0"/>
                </a:moveTo>
                <a:lnTo>
                  <a:pt x="21600" y="0"/>
                </a:lnTo>
                <a:lnTo>
                  <a:pt x="21600" y="21600"/>
                </a:lnTo>
                <a:lnTo>
                  <a:pt x="0" y="21600"/>
                </a:lnTo>
                <a:lnTo>
                  <a:pt x="0" y="0"/>
                </a:lnTo>
                <a:close/>
              </a:path>
            </a:pathLst>
          </a:custGeom>
          <a:solidFill>
            <a:srgbClr val="EDF0CA"/>
          </a:solidFill>
          <a:ln>
            <a:solidFill>
              <a:srgbClr val="BCC837"/>
            </a:solidFill>
          </a:ln>
        </p:spPr>
        <p:style>
          <a:lnRef idx="0">
            <a:scrgbClr r="0" g="0" b="0"/>
          </a:lnRef>
          <a:fillRef idx="0">
            <a:scrgbClr r="0" g="0" b="0"/>
          </a:fillRef>
          <a:effectRef idx="0">
            <a:scrgbClr r="0" g="0" b="0"/>
          </a:effectRef>
          <a:fontRef idx="minor"/>
        </p:style>
        <p:txBody>
          <a:bodyPr lIns="90000" tIns="68040" rIns="90000" bIns="45000"/>
          <a:lstStyle/>
          <a:p>
            <a:r>
              <a:rPr lang="ru-RU" sz="2600" b="1" strike="noStrike" spc="-1" dirty="0" smtClean="0">
                <a:solidFill>
                  <a:srgbClr val="294349"/>
                </a:solidFill>
                <a:latin typeface="Times New Roman"/>
                <a:ea typeface="Times New Roman"/>
              </a:rPr>
              <a:t>Агенти-страхувальники (роботодавці) осіб</a:t>
            </a:r>
            <a:r>
              <a:rPr lang="ru-RU" sz="2600" b="1" strike="noStrike" spc="-1" dirty="0">
                <a:solidFill>
                  <a:srgbClr val="294349"/>
                </a:solidFill>
                <a:latin typeface="Times New Roman"/>
                <a:ea typeface="Times New Roman"/>
              </a:rPr>
              <a:t>, які </a:t>
            </a:r>
            <a:r>
              <a:rPr lang="ru-RU" sz="2600" b="1" strike="noStrike" spc="-1" dirty="0" smtClean="0">
                <a:solidFill>
                  <a:srgbClr val="294349"/>
                </a:solidFill>
                <a:latin typeface="Times New Roman"/>
                <a:ea typeface="Times New Roman"/>
              </a:rPr>
              <a:t>вчасно не оберуть НПФ, допущений до ІІ рівня, самі обирають відпоідний НПФ для забезпечення участі такої особи у накопичувальній системі</a:t>
            </a:r>
            <a:endParaRPr lang="ru-RU" sz="2600" b="0" strike="noStrike" spc="-1" dirty="0">
              <a:solidFill>
                <a:srgbClr val="000000"/>
              </a:solidFill>
              <a:latin typeface="Arial"/>
            </a:endParaRPr>
          </a:p>
          <a:p>
            <a:endParaRPr lang="ru-RU" sz="2600" b="0" strike="noStrike" spc="-1" dirty="0">
              <a:solidFill>
                <a:srgbClr val="000000"/>
              </a:solidFill>
              <a:latin typeface="Arial"/>
            </a:endParaRPr>
          </a:p>
          <a:p>
            <a:r>
              <a:rPr lang="ru-RU" sz="2600" b="1" strike="noStrike" spc="-1" dirty="0">
                <a:solidFill>
                  <a:srgbClr val="294349"/>
                </a:solidFill>
                <a:latin typeface="Times New Roman"/>
                <a:ea typeface="Times New Roman"/>
              </a:rPr>
              <a:t>При цьому, застраховані особи </a:t>
            </a:r>
            <a:r>
              <a:rPr lang="ru-RU" sz="2600" b="1" strike="noStrike" spc="-1" dirty="0" smtClean="0">
                <a:solidFill>
                  <a:srgbClr val="294349"/>
                </a:solidFill>
                <a:latin typeface="Times New Roman"/>
                <a:ea typeface="Times New Roman"/>
              </a:rPr>
              <a:t>зберігають безумовне </a:t>
            </a:r>
            <a:r>
              <a:rPr lang="ru-RU" sz="2600" b="1" strike="noStrike" spc="-1" dirty="0">
                <a:solidFill>
                  <a:srgbClr val="294349"/>
                </a:solidFill>
                <a:latin typeface="Times New Roman"/>
                <a:ea typeface="Times New Roman"/>
              </a:rPr>
              <a:t>право у будь-який момент перейти до іншого </a:t>
            </a:r>
            <a:r>
              <a:rPr lang="ru-RU" sz="2600" b="1" strike="noStrike" spc="-1" dirty="0" smtClean="0">
                <a:solidFill>
                  <a:srgbClr val="294349"/>
                </a:solidFill>
                <a:latin typeface="Times New Roman"/>
                <a:ea typeface="Times New Roman"/>
              </a:rPr>
              <a:t>НПФ</a:t>
            </a:r>
            <a:endParaRPr lang="ru-RU" sz="2600" b="0" strike="noStrike" spc="-1" dirty="0">
              <a:solidFill>
                <a:srgbClr val="000000"/>
              </a:solidFill>
              <a:latin typeface="Arial"/>
            </a:endParaRPr>
          </a:p>
        </p:txBody>
      </p:sp>
      <p:sp>
        <p:nvSpPr>
          <p:cNvPr id="9218" name="AutoShape 2" descr="ÐÐ°ÑÑÐ¸Ð½ÐºÐ¸ Ð¿Ð¾ Ð·Ð°Ð¿ÑÐ¾ÑÑ ÑÐ¾Ð·Ð¿Ð¾Ð´Ñ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9220" name="AutoShape 4" descr="ÐÐ°ÑÑÐ¸Ð½ÐºÐ¸ Ð¿Ð¾ Ð·Ð°Ð¿ÑÐ¾ÑÑ ÑÐ¾Ð·Ð¿Ð¾Ð´Ñ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9221" name="Picture 5" descr="C:\Users\Катюша\Desktop\Реформа 2017\розподіл.jpg"/>
          <p:cNvPicPr>
            <a:picLocks noChangeAspect="1" noChangeArrowheads="1"/>
          </p:cNvPicPr>
          <p:nvPr/>
        </p:nvPicPr>
        <p:blipFill>
          <a:blip r:embed="rId2"/>
          <a:srcRect/>
          <a:stretch>
            <a:fillRect/>
          </a:stretch>
        </p:blipFill>
        <p:spPr bwMode="auto">
          <a:xfrm>
            <a:off x="163228" y="2071678"/>
            <a:ext cx="2556130" cy="2071702"/>
          </a:xfrm>
          <a:prstGeom prst="rect">
            <a:avLst/>
          </a:prstGeom>
          <a:noFill/>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0" y="260640"/>
            <a:ext cx="914328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dirty="0">
                <a:solidFill>
                  <a:srgbClr val="FFFFFF"/>
                </a:solidFill>
                <a:latin typeface="Calibri"/>
                <a:ea typeface="DejaVu Sans"/>
              </a:rPr>
              <a:t>Дозволена структура пенсійних активів у перехідний період</a:t>
            </a:r>
            <a:endParaRPr lang="ru-RU" sz="2400" b="0" strike="noStrike" spc="-1" dirty="0">
              <a:solidFill>
                <a:srgbClr val="000000"/>
              </a:solidFill>
              <a:latin typeface="Arial"/>
            </a:endParaRPr>
          </a:p>
        </p:txBody>
      </p:sp>
      <p:sp>
        <p:nvSpPr>
          <p:cNvPr id="362" name="CustomShape 2"/>
          <p:cNvSpPr/>
          <p:nvPr/>
        </p:nvSpPr>
        <p:spPr>
          <a:xfrm>
            <a:off x="7500958" y="4429132"/>
            <a:ext cx="1339200" cy="1425888"/>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800" b="1" strike="noStrike" spc="-1" dirty="0" smtClean="0">
                <a:solidFill>
                  <a:srgbClr val="003300"/>
                </a:solidFill>
                <a:latin typeface="Gill Sans MT"/>
                <a:ea typeface="DejaVu Sans"/>
              </a:rPr>
              <a:t>Права</a:t>
            </a:r>
            <a:endParaRPr lang="ru-RU" sz="1800" b="0" strike="noStrike" spc="-1" dirty="0">
              <a:solidFill>
                <a:srgbClr val="000000"/>
              </a:solidFill>
              <a:latin typeface="Arial"/>
            </a:endParaRPr>
          </a:p>
          <a:p>
            <a:pPr algn="ctr">
              <a:lnSpc>
                <a:spcPct val="100000"/>
              </a:lnSpc>
            </a:pPr>
            <a:r>
              <a:rPr lang="ru-RU" sz="1800" b="1" strike="noStrike" spc="-1" dirty="0">
                <a:solidFill>
                  <a:srgbClr val="003300"/>
                </a:solidFill>
                <a:latin typeface="Gill Sans MT"/>
                <a:ea typeface="DejaVu Sans"/>
              </a:rPr>
              <a:t>на землю</a:t>
            </a:r>
            <a:endParaRPr lang="ru-RU" sz="1800" b="0" strike="noStrike" spc="-1" dirty="0">
              <a:solidFill>
                <a:srgbClr val="000000"/>
              </a:solidFill>
              <a:latin typeface="Arial"/>
            </a:endParaRPr>
          </a:p>
          <a:p>
            <a:pPr algn="ctr">
              <a:lnSpc>
                <a:spcPct val="100000"/>
              </a:lnSpc>
            </a:pPr>
            <a:endParaRPr lang="ru-RU" sz="1800" b="0" strike="noStrike" spc="-1" dirty="0">
              <a:solidFill>
                <a:srgbClr val="000000"/>
              </a:solidFill>
              <a:latin typeface="Arial"/>
            </a:endParaRPr>
          </a:p>
        </p:txBody>
      </p:sp>
      <p:sp>
        <p:nvSpPr>
          <p:cNvPr id="363" name="CustomShape 3"/>
          <p:cNvSpPr/>
          <p:nvPr/>
        </p:nvSpPr>
        <p:spPr>
          <a:xfrm rot="5400000">
            <a:off x="7612852" y="2531288"/>
            <a:ext cx="847440" cy="642600"/>
          </a:xfrm>
          <a:prstGeom prst="stripedRight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364" name="CustomShape 4"/>
          <p:cNvSpPr/>
          <p:nvPr/>
        </p:nvSpPr>
        <p:spPr>
          <a:xfrm>
            <a:off x="1071538" y="1428736"/>
            <a:ext cx="7099200" cy="77904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sp>
      <p:sp>
        <p:nvSpPr>
          <p:cNvPr id="365" name="CustomShape 5"/>
          <p:cNvSpPr/>
          <p:nvPr/>
        </p:nvSpPr>
        <p:spPr>
          <a:xfrm>
            <a:off x="1142976" y="1500174"/>
            <a:ext cx="7126200" cy="81504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2400" b="1" strike="noStrike" spc="-1" dirty="0" err="1">
                <a:solidFill>
                  <a:srgbClr val="003300"/>
                </a:solidFill>
                <a:latin typeface="Gill Sans MT"/>
                <a:ea typeface="DejaVu Sans"/>
              </a:rPr>
              <a:t>Активи</a:t>
            </a:r>
            <a:r>
              <a:rPr lang="ru-RU" sz="2400" b="1" strike="noStrike" spc="-1" dirty="0">
                <a:solidFill>
                  <a:srgbClr val="003300"/>
                </a:solidFill>
                <a:latin typeface="Gill Sans MT"/>
                <a:ea typeface="DejaVu Sans"/>
              </a:rPr>
              <a:t> НПФ у обов'язковій накопичувальній системі</a:t>
            </a:r>
            <a:endParaRPr lang="ru-RU" sz="2400" b="0" strike="noStrike" spc="-1" dirty="0">
              <a:solidFill>
                <a:srgbClr val="000000"/>
              </a:solidFill>
              <a:latin typeface="Arial"/>
            </a:endParaRPr>
          </a:p>
        </p:txBody>
      </p:sp>
      <p:pic>
        <p:nvPicPr>
          <p:cNvPr id="366" name="Picture 2"/>
          <p:cNvPicPr/>
          <p:nvPr/>
        </p:nvPicPr>
        <p:blipFill>
          <a:blip r:embed="rId2"/>
          <a:stretch/>
        </p:blipFill>
        <p:spPr>
          <a:xfrm>
            <a:off x="1928794" y="3214686"/>
            <a:ext cx="1303560" cy="931320"/>
          </a:xfrm>
          <a:prstGeom prst="rect">
            <a:avLst/>
          </a:prstGeom>
          <a:ln>
            <a:noFill/>
          </a:ln>
        </p:spPr>
      </p:pic>
      <p:pic>
        <p:nvPicPr>
          <p:cNvPr id="367" name="Picture 2"/>
          <p:cNvPicPr/>
          <p:nvPr/>
        </p:nvPicPr>
        <p:blipFill>
          <a:blip r:embed="rId3"/>
          <a:stretch/>
        </p:blipFill>
        <p:spPr>
          <a:xfrm>
            <a:off x="4643438" y="3357562"/>
            <a:ext cx="1330560" cy="790560"/>
          </a:xfrm>
          <a:prstGeom prst="rect">
            <a:avLst/>
          </a:prstGeom>
          <a:ln>
            <a:noFill/>
          </a:ln>
        </p:spPr>
      </p:pic>
      <p:sp>
        <p:nvSpPr>
          <p:cNvPr id="368" name="CustomShape 6"/>
          <p:cNvSpPr/>
          <p:nvPr/>
        </p:nvSpPr>
        <p:spPr>
          <a:xfrm rot="5400000">
            <a:off x="2183564" y="2531288"/>
            <a:ext cx="847440" cy="642600"/>
          </a:xfrm>
          <a:prstGeom prst="stripedRight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369" name="CustomShape 7"/>
          <p:cNvSpPr/>
          <p:nvPr/>
        </p:nvSpPr>
        <p:spPr>
          <a:xfrm rot="5400000">
            <a:off x="4826770" y="2531288"/>
            <a:ext cx="847440" cy="642600"/>
          </a:xfrm>
          <a:prstGeom prst="stripedRight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370" name="CustomShape 8"/>
          <p:cNvSpPr/>
          <p:nvPr/>
        </p:nvSpPr>
        <p:spPr>
          <a:xfrm rot="5400000">
            <a:off x="3540886" y="2531288"/>
            <a:ext cx="847440" cy="642600"/>
          </a:xfrm>
          <a:prstGeom prst="stripedRight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371" name="CustomShape 9"/>
          <p:cNvSpPr/>
          <p:nvPr/>
        </p:nvSpPr>
        <p:spPr>
          <a:xfrm rot="5400000">
            <a:off x="6326968" y="2531288"/>
            <a:ext cx="847440" cy="642600"/>
          </a:xfrm>
          <a:prstGeom prst="stripedRight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pic>
        <p:nvPicPr>
          <p:cNvPr id="372" name="Picture 2"/>
          <p:cNvPicPr/>
          <p:nvPr/>
        </p:nvPicPr>
        <p:blipFill>
          <a:blip r:embed="rId4"/>
          <a:stretch/>
        </p:blipFill>
        <p:spPr>
          <a:xfrm>
            <a:off x="6143636" y="3357562"/>
            <a:ext cx="1163160" cy="783720"/>
          </a:xfrm>
          <a:prstGeom prst="rect">
            <a:avLst/>
          </a:prstGeom>
          <a:ln>
            <a:noFill/>
          </a:ln>
        </p:spPr>
      </p:pic>
      <p:pic>
        <p:nvPicPr>
          <p:cNvPr id="373" name="Picture 13"/>
          <p:cNvPicPr/>
          <p:nvPr/>
        </p:nvPicPr>
        <p:blipFill>
          <a:blip r:embed="rId5"/>
          <a:stretch/>
        </p:blipFill>
        <p:spPr>
          <a:xfrm>
            <a:off x="3428992" y="3357562"/>
            <a:ext cx="1145880" cy="762480"/>
          </a:xfrm>
          <a:prstGeom prst="rect">
            <a:avLst/>
          </a:prstGeom>
          <a:ln>
            <a:noFill/>
          </a:ln>
        </p:spPr>
      </p:pic>
      <p:pic>
        <p:nvPicPr>
          <p:cNvPr id="374" name="Picture 20"/>
          <p:cNvPicPr/>
          <p:nvPr/>
        </p:nvPicPr>
        <p:blipFill>
          <a:blip r:embed="rId6"/>
          <a:stretch/>
        </p:blipFill>
        <p:spPr>
          <a:xfrm>
            <a:off x="7429520" y="3357562"/>
            <a:ext cx="1233000" cy="812880"/>
          </a:xfrm>
          <a:prstGeom prst="rect">
            <a:avLst/>
          </a:prstGeom>
          <a:ln>
            <a:noFill/>
          </a:ln>
        </p:spPr>
      </p:pic>
      <p:sp>
        <p:nvSpPr>
          <p:cNvPr id="375" name="CustomShape 10"/>
          <p:cNvSpPr/>
          <p:nvPr/>
        </p:nvSpPr>
        <p:spPr>
          <a:xfrm rot="5400000">
            <a:off x="754804" y="2531288"/>
            <a:ext cx="847440" cy="642600"/>
          </a:xfrm>
          <a:prstGeom prst="stripedRight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pic>
        <p:nvPicPr>
          <p:cNvPr id="376" name="Picture 11"/>
          <p:cNvPicPr/>
          <p:nvPr/>
        </p:nvPicPr>
        <p:blipFill>
          <a:blip r:embed="rId7"/>
          <a:stretch/>
        </p:blipFill>
        <p:spPr>
          <a:xfrm>
            <a:off x="571472" y="3357562"/>
            <a:ext cx="1203120" cy="840600"/>
          </a:xfrm>
          <a:prstGeom prst="rect">
            <a:avLst/>
          </a:prstGeom>
          <a:ln>
            <a:noFill/>
          </a:ln>
        </p:spPr>
      </p:pic>
      <p:sp>
        <p:nvSpPr>
          <p:cNvPr id="377" name="CustomShape 11"/>
          <p:cNvSpPr/>
          <p:nvPr/>
        </p:nvSpPr>
        <p:spPr>
          <a:xfrm>
            <a:off x="6143636" y="4429132"/>
            <a:ext cx="1339200" cy="1425888"/>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ru-RU" sz="1800" b="1" strike="noStrike" spc="-1" dirty="0" smtClean="0">
              <a:solidFill>
                <a:srgbClr val="003300"/>
              </a:solidFill>
              <a:latin typeface="Gill Sans MT"/>
              <a:ea typeface="DejaVu Sans"/>
            </a:endParaRPr>
          </a:p>
          <a:p>
            <a:pPr algn="ctr">
              <a:lnSpc>
                <a:spcPct val="100000"/>
              </a:lnSpc>
            </a:pPr>
            <a:r>
              <a:rPr lang="ru-RU" sz="1800" b="1" strike="noStrike" spc="-1" dirty="0" err="1" smtClean="0">
                <a:solidFill>
                  <a:srgbClr val="003300"/>
                </a:solidFill>
                <a:latin typeface="Gill Sans MT"/>
                <a:ea typeface="DejaVu Sans"/>
              </a:rPr>
              <a:t>Цінні</a:t>
            </a:r>
            <a:r>
              <a:rPr lang="ru-RU" sz="1800" b="1" strike="noStrike" spc="-1" dirty="0" smtClean="0">
                <a:solidFill>
                  <a:srgbClr val="003300"/>
                </a:solidFill>
                <a:latin typeface="Gill Sans MT"/>
                <a:ea typeface="DejaVu Sans"/>
              </a:rPr>
              <a:t> </a:t>
            </a:r>
            <a:r>
              <a:rPr lang="ru-RU" sz="1800" b="1" strike="noStrike" spc="-1" dirty="0">
                <a:solidFill>
                  <a:srgbClr val="003300"/>
                </a:solidFill>
                <a:latin typeface="Gill Sans MT"/>
                <a:ea typeface="DejaVu Sans"/>
              </a:rPr>
              <a:t>папери </a:t>
            </a:r>
            <a:r>
              <a:rPr lang="ru-RU" sz="1400" b="1" strike="noStrike" spc="-1" dirty="0">
                <a:solidFill>
                  <a:srgbClr val="003300"/>
                </a:solidFill>
                <a:latin typeface="Gill Sans MT"/>
                <a:ea typeface="DejaVu Sans"/>
              </a:rPr>
              <a:t>держ. інвест Фондів</a:t>
            </a:r>
            <a:endParaRPr lang="ru-RU" sz="1400" b="1" strike="noStrike" spc="-1" dirty="0">
              <a:solidFill>
                <a:srgbClr val="000000"/>
              </a:solidFill>
              <a:latin typeface="Arial"/>
            </a:endParaRPr>
          </a:p>
          <a:p>
            <a:pPr algn="ctr">
              <a:lnSpc>
                <a:spcPct val="100000"/>
              </a:lnSpc>
            </a:pPr>
            <a:endParaRPr lang="ru-RU" sz="1800" b="0" strike="noStrike" spc="-1" dirty="0">
              <a:solidFill>
                <a:srgbClr val="000000"/>
              </a:solidFill>
              <a:latin typeface="Arial"/>
            </a:endParaRPr>
          </a:p>
        </p:txBody>
      </p:sp>
      <p:sp>
        <p:nvSpPr>
          <p:cNvPr id="378" name="CustomShape 12"/>
          <p:cNvSpPr/>
          <p:nvPr/>
        </p:nvSpPr>
        <p:spPr>
          <a:xfrm>
            <a:off x="4786314" y="4429132"/>
            <a:ext cx="1333326" cy="1425888"/>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ru-RU" b="1" strike="noStrike" spc="-1" dirty="0" smtClean="0">
              <a:solidFill>
                <a:srgbClr val="003300"/>
              </a:solidFill>
              <a:latin typeface="Gill Sans MT"/>
              <a:ea typeface="DejaVu Sans"/>
            </a:endParaRPr>
          </a:p>
          <a:p>
            <a:pPr algn="ctr">
              <a:lnSpc>
                <a:spcPct val="100000"/>
              </a:lnSpc>
            </a:pPr>
            <a:r>
              <a:rPr lang="ru-RU" b="1" strike="noStrike" spc="-1" dirty="0" err="1" smtClean="0">
                <a:solidFill>
                  <a:srgbClr val="003300"/>
                </a:solidFill>
                <a:latin typeface="Gill Sans MT"/>
                <a:ea typeface="DejaVu Sans"/>
              </a:rPr>
              <a:t>Акції</a:t>
            </a:r>
            <a:r>
              <a:rPr lang="ru-RU" b="1" strike="noStrike" spc="-1" dirty="0" smtClean="0">
                <a:solidFill>
                  <a:srgbClr val="003300"/>
                </a:solidFill>
                <a:latin typeface="Gill Sans MT"/>
                <a:ea typeface="DejaVu Sans"/>
              </a:rPr>
              <a:t> </a:t>
            </a:r>
            <a:r>
              <a:rPr lang="ru-RU" b="1" strike="noStrike" spc="-1" dirty="0">
                <a:solidFill>
                  <a:srgbClr val="003300"/>
                </a:solidFill>
                <a:latin typeface="Gill Sans MT"/>
                <a:ea typeface="DejaVu Sans"/>
              </a:rPr>
              <a:t>та облігації</a:t>
            </a:r>
            <a:endParaRPr lang="ru-RU" b="0" strike="noStrike" spc="-1" dirty="0">
              <a:solidFill>
                <a:srgbClr val="000000"/>
              </a:solidFill>
              <a:latin typeface="Arial"/>
            </a:endParaRPr>
          </a:p>
          <a:p>
            <a:pPr algn="ctr">
              <a:lnSpc>
                <a:spcPct val="100000"/>
              </a:lnSpc>
            </a:pPr>
            <a:r>
              <a:rPr lang="ru-RU" sz="1600" b="1" strike="noStrike" spc="-1" dirty="0">
                <a:solidFill>
                  <a:srgbClr val="003300"/>
                </a:solidFill>
                <a:latin typeface="Gill Sans MT"/>
                <a:ea typeface="DejaVu Sans"/>
              </a:rPr>
              <a:t>Укр. Емітентів</a:t>
            </a:r>
            <a:endParaRPr lang="ru-RU" sz="1600" b="0" strike="noStrike" spc="-1" dirty="0">
              <a:solidFill>
                <a:srgbClr val="000000"/>
              </a:solidFill>
              <a:latin typeface="Arial"/>
            </a:endParaRPr>
          </a:p>
          <a:p>
            <a:pPr algn="ctr">
              <a:lnSpc>
                <a:spcPct val="100000"/>
              </a:lnSpc>
            </a:pPr>
            <a:endParaRPr lang="ru-RU" sz="1800" b="0" strike="noStrike" spc="-1" dirty="0">
              <a:solidFill>
                <a:srgbClr val="000000"/>
              </a:solidFill>
              <a:latin typeface="Arial"/>
            </a:endParaRPr>
          </a:p>
        </p:txBody>
      </p:sp>
      <p:sp>
        <p:nvSpPr>
          <p:cNvPr id="379" name="CustomShape 13"/>
          <p:cNvSpPr/>
          <p:nvPr/>
        </p:nvSpPr>
        <p:spPr>
          <a:xfrm>
            <a:off x="3428992" y="4429132"/>
            <a:ext cx="1357322" cy="142876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800" b="1" strike="noStrike" spc="-1" dirty="0" smtClean="0">
                <a:solidFill>
                  <a:srgbClr val="003300"/>
                </a:solidFill>
                <a:latin typeface="Gill Sans MT"/>
                <a:ea typeface="DejaVu Sans"/>
              </a:rPr>
              <a:t>Облігації </a:t>
            </a:r>
            <a:r>
              <a:rPr lang="ru-RU" sz="1800" b="1" strike="noStrike" spc="-1" dirty="0">
                <a:solidFill>
                  <a:srgbClr val="003300"/>
                </a:solidFill>
                <a:latin typeface="Gill Sans MT"/>
                <a:ea typeface="DejaVu Sans"/>
              </a:rPr>
              <a:t>місцевих позик</a:t>
            </a:r>
            <a:endParaRPr lang="ru-RU" sz="1800" b="0" strike="noStrike" spc="-1" dirty="0">
              <a:solidFill>
                <a:srgbClr val="000000"/>
              </a:solidFill>
              <a:latin typeface="Arial"/>
            </a:endParaRPr>
          </a:p>
          <a:p>
            <a:pPr algn="ctr">
              <a:lnSpc>
                <a:spcPct val="100000"/>
              </a:lnSpc>
            </a:pPr>
            <a:r>
              <a:rPr lang="ru-RU" sz="1800" b="1" strike="noStrike" spc="-1" dirty="0" smtClean="0">
                <a:solidFill>
                  <a:srgbClr val="FF0000"/>
                </a:solidFill>
                <a:latin typeface="Gill Sans MT"/>
                <a:ea typeface="DejaVu Sans"/>
              </a:rPr>
              <a:t> </a:t>
            </a:r>
            <a:endParaRPr lang="ru-RU" sz="1800" b="0" strike="noStrike" spc="-1" dirty="0">
              <a:solidFill>
                <a:srgbClr val="000000"/>
              </a:solidFill>
              <a:latin typeface="Arial"/>
            </a:endParaRPr>
          </a:p>
        </p:txBody>
      </p:sp>
      <p:sp>
        <p:nvSpPr>
          <p:cNvPr id="380" name="CustomShape 14"/>
          <p:cNvSpPr/>
          <p:nvPr/>
        </p:nvSpPr>
        <p:spPr>
          <a:xfrm>
            <a:off x="1785918" y="4429132"/>
            <a:ext cx="1643960" cy="1428760"/>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600" b="1" strike="noStrike" spc="-1" dirty="0" err="1" smtClean="0">
                <a:solidFill>
                  <a:srgbClr val="003300"/>
                </a:solidFill>
                <a:latin typeface="Gill Sans MT"/>
                <a:ea typeface="DejaVu Sans"/>
              </a:rPr>
              <a:t>Банківські</a:t>
            </a:r>
            <a:r>
              <a:rPr lang="ru-RU" sz="1600" b="1" strike="noStrike" spc="-1" dirty="0" smtClean="0">
                <a:solidFill>
                  <a:srgbClr val="003300"/>
                </a:solidFill>
                <a:latin typeface="Gill Sans MT"/>
                <a:ea typeface="DejaVu Sans"/>
              </a:rPr>
              <a:t> </a:t>
            </a:r>
            <a:r>
              <a:rPr lang="ru-RU" sz="1600" b="1" strike="noStrike" spc="-1" dirty="0">
                <a:solidFill>
                  <a:srgbClr val="003300"/>
                </a:solidFill>
                <a:latin typeface="Gill Sans MT"/>
                <a:ea typeface="DejaVu Sans"/>
              </a:rPr>
              <a:t>депозити, ощадні </a:t>
            </a:r>
            <a:r>
              <a:rPr lang="ru-RU" sz="1600" b="1" strike="noStrike" spc="-1" dirty="0" smtClean="0">
                <a:solidFill>
                  <a:srgbClr val="003300"/>
                </a:solidFill>
                <a:latin typeface="Gill Sans MT"/>
                <a:ea typeface="DejaVu Sans"/>
              </a:rPr>
              <a:t>сертифікати</a:t>
            </a:r>
            <a:endParaRPr lang="ru-RU" sz="1800" b="0" strike="noStrike" spc="-1" dirty="0">
              <a:solidFill>
                <a:srgbClr val="000000"/>
              </a:solidFill>
              <a:latin typeface="Arial"/>
            </a:endParaRPr>
          </a:p>
        </p:txBody>
      </p:sp>
      <p:sp>
        <p:nvSpPr>
          <p:cNvPr id="381" name="CustomShape 15"/>
          <p:cNvSpPr/>
          <p:nvPr/>
        </p:nvSpPr>
        <p:spPr>
          <a:xfrm>
            <a:off x="285720" y="4429132"/>
            <a:ext cx="1511640" cy="1384128"/>
          </a:xfrm>
          <a:prstGeom prst="roundRect">
            <a:avLst>
              <a:gd name="adj" fmla="val 16667"/>
            </a:avLst>
          </a:prstGeom>
          <a:solidFill>
            <a:schemeClr val="accent3">
              <a:lumMod val="20000"/>
              <a:lumOff val="80000"/>
            </a:schemeClr>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700" b="1" strike="noStrike" spc="-1" dirty="0" err="1" smtClean="0">
                <a:solidFill>
                  <a:srgbClr val="003300"/>
                </a:solidFill>
                <a:latin typeface="Gill Sans MT"/>
                <a:ea typeface="DejaVu Sans"/>
              </a:rPr>
              <a:t>Державні</a:t>
            </a:r>
            <a:r>
              <a:rPr lang="ru-RU" sz="1800" b="1" strike="noStrike" spc="-1" dirty="0" smtClean="0">
                <a:solidFill>
                  <a:srgbClr val="003300"/>
                </a:solidFill>
                <a:latin typeface="Gill Sans MT"/>
                <a:ea typeface="DejaVu Sans"/>
              </a:rPr>
              <a:t> </a:t>
            </a:r>
            <a:r>
              <a:rPr lang="ru-RU" sz="1800" b="1" strike="noStrike" spc="-1" dirty="0" err="1">
                <a:solidFill>
                  <a:srgbClr val="003300"/>
                </a:solidFill>
                <a:latin typeface="Gill Sans MT"/>
                <a:ea typeface="DejaVu Sans"/>
              </a:rPr>
              <a:t>облігації</a:t>
            </a:r>
            <a:r>
              <a:rPr lang="ru-RU" sz="1800" b="1" strike="noStrike" spc="-1" dirty="0">
                <a:solidFill>
                  <a:srgbClr val="003300"/>
                </a:solidFill>
                <a:latin typeface="Gill Sans MT"/>
                <a:ea typeface="DejaVu Sans"/>
              </a:rPr>
              <a:t> </a:t>
            </a:r>
            <a:endParaRPr lang="ru-RU" sz="1800" b="0" strike="noStrike" spc="-1" dirty="0">
              <a:solidFill>
                <a:srgbClr val="000000"/>
              </a:solidFill>
              <a:latin typeface="Arial"/>
            </a:endParaRPr>
          </a:p>
        </p:txBody>
      </p:sp>
      <p:pic>
        <p:nvPicPr>
          <p:cNvPr id="382" name="Picture 2"/>
          <p:cNvPicPr/>
          <p:nvPr/>
        </p:nvPicPr>
        <p:blipFill>
          <a:blip r:embed="rId8"/>
          <a:stretch/>
        </p:blipFill>
        <p:spPr>
          <a:xfrm>
            <a:off x="4000496" y="714356"/>
            <a:ext cx="1132920" cy="785818"/>
          </a:xfrm>
          <a:prstGeom prst="rect">
            <a:avLst/>
          </a:prstGeom>
          <a:ln>
            <a:noFill/>
          </a:ln>
        </p:spPr>
      </p:pic>
      <p:sp>
        <p:nvSpPr>
          <p:cNvPr id="24" name="CustomShape 2"/>
          <p:cNvSpPr/>
          <p:nvPr/>
        </p:nvSpPr>
        <p:spPr>
          <a:xfrm>
            <a:off x="7643834" y="5715016"/>
            <a:ext cx="1143008" cy="928694"/>
          </a:xfrm>
          <a:prstGeom prst="roundRect">
            <a:avLst>
              <a:gd name="adj" fmla="val 16667"/>
            </a:avLst>
          </a:prstGeom>
          <a:solidFill>
            <a:srgbClr val="FFFF00"/>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800" b="1" strike="noStrike" spc="-1" dirty="0" smtClean="0">
                <a:solidFill>
                  <a:srgbClr val="C00000"/>
                </a:solidFill>
                <a:latin typeface="Gill Sans MT"/>
                <a:ea typeface="DejaVu Sans"/>
              </a:rPr>
              <a:t>не </a:t>
            </a:r>
            <a:r>
              <a:rPr lang="ru-RU" sz="1800" b="1" strike="noStrike" spc="-1" dirty="0">
                <a:solidFill>
                  <a:srgbClr val="C00000"/>
                </a:solidFill>
                <a:latin typeface="Gill Sans MT"/>
                <a:ea typeface="DejaVu Sans"/>
              </a:rPr>
              <a:t>більше </a:t>
            </a:r>
            <a:r>
              <a:rPr lang="ru-RU" sz="2000" b="1" strike="noStrike" spc="-1" dirty="0">
                <a:solidFill>
                  <a:srgbClr val="C00000"/>
                </a:solidFill>
                <a:latin typeface="Gill Sans MT"/>
                <a:ea typeface="DejaVu Sans"/>
              </a:rPr>
              <a:t>30%</a:t>
            </a:r>
            <a:endParaRPr lang="ru-RU" sz="2000" b="0" strike="noStrike" spc="-1" dirty="0">
              <a:solidFill>
                <a:srgbClr val="C00000"/>
              </a:solidFill>
              <a:latin typeface="Arial"/>
            </a:endParaRPr>
          </a:p>
        </p:txBody>
      </p:sp>
      <p:sp>
        <p:nvSpPr>
          <p:cNvPr id="25" name="CustomShape 2"/>
          <p:cNvSpPr/>
          <p:nvPr/>
        </p:nvSpPr>
        <p:spPr>
          <a:xfrm>
            <a:off x="4929190" y="5715016"/>
            <a:ext cx="1143008" cy="928694"/>
          </a:xfrm>
          <a:prstGeom prst="roundRect">
            <a:avLst>
              <a:gd name="adj" fmla="val 16667"/>
            </a:avLst>
          </a:prstGeom>
          <a:solidFill>
            <a:srgbClr val="FFFF00"/>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800" b="1" strike="noStrike" spc="-1" dirty="0" smtClean="0">
                <a:solidFill>
                  <a:srgbClr val="C00000"/>
                </a:solidFill>
                <a:latin typeface="Gill Sans MT"/>
                <a:ea typeface="DejaVu Sans"/>
              </a:rPr>
              <a:t>не </a:t>
            </a:r>
            <a:r>
              <a:rPr lang="ru-RU" sz="1800" b="1" strike="noStrike" spc="-1" dirty="0">
                <a:solidFill>
                  <a:srgbClr val="C00000"/>
                </a:solidFill>
                <a:latin typeface="Gill Sans MT"/>
                <a:ea typeface="DejaVu Sans"/>
              </a:rPr>
              <a:t>більше </a:t>
            </a:r>
            <a:r>
              <a:rPr lang="ru-RU" sz="2000" b="1" spc="-1" dirty="0">
                <a:solidFill>
                  <a:srgbClr val="C00000"/>
                </a:solidFill>
                <a:latin typeface="Gill Sans MT"/>
                <a:ea typeface="DejaVu Sans"/>
              </a:rPr>
              <a:t>5</a:t>
            </a:r>
            <a:r>
              <a:rPr lang="ru-RU" sz="2000" b="1" strike="noStrike" spc="-1" dirty="0" smtClean="0">
                <a:solidFill>
                  <a:srgbClr val="C00000"/>
                </a:solidFill>
                <a:latin typeface="Gill Sans MT"/>
                <a:ea typeface="DejaVu Sans"/>
              </a:rPr>
              <a:t>0</a:t>
            </a:r>
            <a:r>
              <a:rPr lang="ru-RU" sz="2000" b="1" strike="noStrike" spc="-1" dirty="0">
                <a:solidFill>
                  <a:srgbClr val="C00000"/>
                </a:solidFill>
                <a:latin typeface="Gill Sans MT"/>
                <a:ea typeface="DejaVu Sans"/>
              </a:rPr>
              <a:t>%</a:t>
            </a:r>
            <a:endParaRPr lang="ru-RU" sz="2000" b="0" strike="noStrike" spc="-1" dirty="0">
              <a:solidFill>
                <a:srgbClr val="C00000"/>
              </a:solidFill>
              <a:latin typeface="Arial"/>
            </a:endParaRPr>
          </a:p>
        </p:txBody>
      </p:sp>
      <p:sp>
        <p:nvSpPr>
          <p:cNvPr id="26" name="CustomShape 2"/>
          <p:cNvSpPr/>
          <p:nvPr/>
        </p:nvSpPr>
        <p:spPr>
          <a:xfrm>
            <a:off x="6286512" y="5715016"/>
            <a:ext cx="1143008" cy="928694"/>
          </a:xfrm>
          <a:prstGeom prst="roundRect">
            <a:avLst>
              <a:gd name="adj" fmla="val 16667"/>
            </a:avLst>
          </a:prstGeom>
          <a:solidFill>
            <a:srgbClr val="FFFF00"/>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800" b="1" strike="noStrike" spc="-1" dirty="0" smtClean="0">
                <a:solidFill>
                  <a:srgbClr val="C00000"/>
                </a:solidFill>
                <a:latin typeface="Gill Sans MT"/>
                <a:ea typeface="DejaVu Sans"/>
              </a:rPr>
              <a:t>не </a:t>
            </a:r>
            <a:r>
              <a:rPr lang="ru-RU" sz="1800" b="1" strike="noStrike" spc="-1" dirty="0">
                <a:solidFill>
                  <a:srgbClr val="C00000"/>
                </a:solidFill>
                <a:latin typeface="Gill Sans MT"/>
                <a:ea typeface="DejaVu Sans"/>
              </a:rPr>
              <a:t>більше </a:t>
            </a:r>
            <a:r>
              <a:rPr lang="ru-RU" sz="2000" b="1" strike="noStrike" spc="-1" dirty="0">
                <a:solidFill>
                  <a:srgbClr val="C00000"/>
                </a:solidFill>
                <a:latin typeface="Gill Sans MT"/>
                <a:ea typeface="DejaVu Sans"/>
              </a:rPr>
              <a:t>1</a:t>
            </a:r>
            <a:r>
              <a:rPr lang="ru-RU" sz="2000" b="1" strike="noStrike" spc="-1" dirty="0" smtClean="0">
                <a:solidFill>
                  <a:srgbClr val="C00000"/>
                </a:solidFill>
                <a:latin typeface="Gill Sans MT"/>
                <a:ea typeface="DejaVu Sans"/>
              </a:rPr>
              <a:t>0</a:t>
            </a:r>
            <a:r>
              <a:rPr lang="ru-RU" sz="2000" b="1" strike="noStrike" spc="-1" dirty="0">
                <a:solidFill>
                  <a:srgbClr val="C00000"/>
                </a:solidFill>
                <a:latin typeface="Gill Sans MT"/>
                <a:ea typeface="DejaVu Sans"/>
              </a:rPr>
              <a:t>%</a:t>
            </a:r>
            <a:endParaRPr lang="ru-RU" sz="2000" b="0" strike="noStrike" spc="-1" dirty="0">
              <a:solidFill>
                <a:srgbClr val="C00000"/>
              </a:solidFill>
              <a:latin typeface="Arial"/>
            </a:endParaRPr>
          </a:p>
        </p:txBody>
      </p:sp>
      <p:sp>
        <p:nvSpPr>
          <p:cNvPr id="27" name="CustomShape 2"/>
          <p:cNvSpPr/>
          <p:nvPr/>
        </p:nvSpPr>
        <p:spPr>
          <a:xfrm>
            <a:off x="3500430" y="5715016"/>
            <a:ext cx="1143008" cy="928694"/>
          </a:xfrm>
          <a:prstGeom prst="roundRect">
            <a:avLst>
              <a:gd name="adj" fmla="val 16667"/>
            </a:avLst>
          </a:prstGeom>
          <a:solidFill>
            <a:srgbClr val="FFFF00"/>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800" b="1" strike="noStrike" spc="-1" dirty="0" smtClean="0">
                <a:solidFill>
                  <a:srgbClr val="C00000"/>
                </a:solidFill>
                <a:latin typeface="Gill Sans MT"/>
                <a:ea typeface="DejaVu Sans"/>
              </a:rPr>
              <a:t>не </a:t>
            </a:r>
            <a:r>
              <a:rPr lang="ru-RU" sz="1800" b="1" strike="noStrike" spc="-1" dirty="0">
                <a:solidFill>
                  <a:srgbClr val="C00000"/>
                </a:solidFill>
                <a:latin typeface="Gill Sans MT"/>
                <a:ea typeface="DejaVu Sans"/>
              </a:rPr>
              <a:t>більше </a:t>
            </a:r>
            <a:r>
              <a:rPr lang="ru-RU" sz="2000" b="1" strike="noStrike" spc="-1" dirty="0">
                <a:solidFill>
                  <a:srgbClr val="C00000"/>
                </a:solidFill>
                <a:latin typeface="Gill Sans MT"/>
                <a:ea typeface="DejaVu Sans"/>
              </a:rPr>
              <a:t>1</a:t>
            </a:r>
            <a:r>
              <a:rPr lang="ru-RU" sz="2000" b="1" strike="noStrike" spc="-1" dirty="0" smtClean="0">
                <a:solidFill>
                  <a:srgbClr val="C00000"/>
                </a:solidFill>
                <a:latin typeface="Gill Sans MT"/>
                <a:ea typeface="DejaVu Sans"/>
              </a:rPr>
              <a:t>0</a:t>
            </a:r>
            <a:r>
              <a:rPr lang="ru-RU" sz="2000" b="1" strike="noStrike" spc="-1" dirty="0">
                <a:solidFill>
                  <a:srgbClr val="C00000"/>
                </a:solidFill>
                <a:latin typeface="Gill Sans MT"/>
                <a:ea typeface="DejaVu Sans"/>
              </a:rPr>
              <a:t>%</a:t>
            </a:r>
            <a:endParaRPr lang="ru-RU" sz="2000" b="0" strike="noStrike" spc="-1" dirty="0">
              <a:solidFill>
                <a:srgbClr val="C00000"/>
              </a:solidFill>
              <a:latin typeface="Arial"/>
            </a:endParaRPr>
          </a:p>
        </p:txBody>
      </p:sp>
      <p:sp>
        <p:nvSpPr>
          <p:cNvPr id="28" name="CustomShape 2"/>
          <p:cNvSpPr/>
          <p:nvPr/>
        </p:nvSpPr>
        <p:spPr>
          <a:xfrm>
            <a:off x="2071670" y="5715016"/>
            <a:ext cx="1143008" cy="928694"/>
          </a:xfrm>
          <a:prstGeom prst="roundRect">
            <a:avLst>
              <a:gd name="adj" fmla="val 16667"/>
            </a:avLst>
          </a:prstGeom>
          <a:solidFill>
            <a:srgbClr val="FFFF00"/>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800" b="1" strike="noStrike" spc="-1" dirty="0" smtClean="0">
                <a:solidFill>
                  <a:srgbClr val="C00000"/>
                </a:solidFill>
                <a:latin typeface="Gill Sans MT"/>
                <a:ea typeface="DejaVu Sans"/>
              </a:rPr>
              <a:t>не </a:t>
            </a:r>
            <a:r>
              <a:rPr lang="ru-RU" sz="1800" b="1" strike="noStrike" spc="-1" dirty="0">
                <a:solidFill>
                  <a:srgbClr val="C00000"/>
                </a:solidFill>
                <a:latin typeface="Gill Sans MT"/>
                <a:ea typeface="DejaVu Sans"/>
              </a:rPr>
              <a:t>більше </a:t>
            </a:r>
            <a:r>
              <a:rPr lang="ru-RU" sz="2000" b="1" spc="-1" dirty="0">
                <a:solidFill>
                  <a:srgbClr val="C00000"/>
                </a:solidFill>
                <a:latin typeface="Gill Sans MT"/>
                <a:ea typeface="DejaVu Sans"/>
              </a:rPr>
              <a:t>5</a:t>
            </a:r>
            <a:r>
              <a:rPr lang="ru-RU" sz="2000" b="1" strike="noStrike" spc="-1" dirty="0" smtClean="0">
                <a:solidFill>
                  <a:srgbClr val="C00000"/>
                </a:solidFill>
                <a:latin typeface="Gill Sans MT"/>
                <a:ea typeface="DejaVu Sans"/>
              </a:rPr>
              <a:t>0</a:t>
            </a:r>
            <a:r>
              <a:rPr lang="ru-RU" sz="2000" b="1" strike="noStrike" spc="-1" dirty="0">
                <a:solidFill>
                  <a:srgbClr val="C00000"/>
                </a:solidFill>
                <a:latin typeface="Gill Sans MT"/>
                <a:ea typeface="DejaVu Sans"/>
              </a:rPr>
              <a:t>%</a:t>
            </a:r>
            <a:endParaRPr lang="ru-RU" sz="2000" b="0" strike="noStrike" spc="-1" dirty="0">
              <a:solidFill>
                <a:srgbClr val="C00000"/>
              </a:solidFill>
              <a:latin typeface="Arial"/>
            </a:endParaRPr>
          </a:p>
        </p:txBody>
      </p:sp>
      <p:sp>
        <p:nvSpPr>
          <p:cNvPr id="29" name="CustomShape 2"/>
          <p:cNvSpPr/>
          <p:nvPr/>
        </p:nvSpPr>
        <p:spPr>
          <a:xfrm>
            <a:off x="428596" y="5715016"/>
            <a:ext cx="1143008" cy="928694"/>
          </a:xfrm>
          <a:prstGeom prst="roundRect">
            <a:avLst>
              <a:gd name="adj" fmla="val 16667"/>
            </a:avLst>
          </a:prstGeom>
          <a:solidFill>
            <a:srgbClr val="FFFF00"/>
          </a:solidFill>
          <a:ln>
            <a:solidFill>
              <a:srgbClr val="A3C167"/>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800" b="1" strike="noStrike" spc="-1" dirty="0" smtClean="0">
                <a:solidFill>
                  <a:srgbClr val="C00000"/>
                </a:solidFill>
                <a:latin typeface="Gill Sans MT"/>
                <a:ea typeface="DejaVu Sans"/>
              </a:rPr>
              <a:t>не </a:t>
            </a:r>
            <a:r>
              <a:rPr lang="ru-RU" sz="1800" b="1" strike="noStrike" spc="-1" dirty="0">
                <a:solidFill>
                  <a:srgbClr val="C00000"/>
                </a:solidFill>
                <a:latin typeface="Gill Sans MT"/>
                <a:ea typeface="DejaVu Sans"/>
              </a:rPr>
              <a:t>більше </a:t>
            </a:r>
            <a:r>
              <a:rPr lang="ru-RU" sz="2000" b="1" spc="-1" dirty="0">
                <a:solidFill>
                  <a:srgbClr val="C00000"/>
                </a:solidFill>
                <a:latin typeface="Gill Sans MT"/>
                <a:ea typeface="DejaVu Sans"/>
              </a:rPr>
              <a:t>6</a:t>
            </a:r>
            <a:r>
              <a:rPr lang="ru-RU" sz="2000" b="1" strike="noStrike" spc="-1" dirty="0" smtClean="0">
                <a:solidFill>
                  <a:srgbClr val="C00000"/>
                </a:solidFill>
                <a:latin typeface="Gill Sans MT"/>
                <a:ea typeface="DejaVu Sans"/>
              </a:rPr>
              <a:t>0</a:t>
            </a:r>
            <a:r>
              <a:rPr lang="ru-RU" sz="2000" b="1" strike="noStrike" spc="-1" dirty="0">
                <a:solidFill>
                  <a:srgbClr val="C00000"/>
                </a:solidFill>
                <a:latin typeface="Gill Sans MT"/>
                <a:ea typeface="DejaVu Sans"/>
              </a:rPr>
              <a:t>%</a:t>
            </a:r>
            <a:endParaRPr lang="ru-RU" sz="2000" b="0" strike="noStrike" spc="-1" dirty="0">
              <a:solidFill>
                <a:srgbClr val="C00000"/>
              </a:solid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3"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dirty="0">
                <a:solidFill>
                  <a:srgbClr val="FFFFFF"/>
                </a:solidFill>
                <a:latin typeface="Calibri"/>
                <a:ea typeface="DejaVu Sans"/>
              </a:rPr>
              <a:t>МЕХАНІЗМИ ЗАХИСТУ ПЕНСІЙНИХ АКТИВІВ</a:t>
            </a:r>
            <a:endParaRPr lang="ru-RU" sz="2400" b="0" strike="noStrike" spc="-1" dirty="0">
              <a:solidFill>
                <a:srgbClr val="000000"/>
              </a:solidFill>
              <a:latin typeface="Arial"/>
            </a:endParaRPr>
          </a:p>
        </p:txBody>
      </p:sp>
      <p:sp>
        <p:nvSpPr>
          <p:cNvPr id="384" name="CustomShape 2"/>
          <p:cNvSpPr/>
          <p:nvPr/>
        </p:nvSpPr>
        <p:spPr>
          <a:xfrm>
            <a:off x="431640" y="770040"/>
            <a:ext cx="8496360" cy="542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dirty="0">
                <a:solidFill>
                  <a:srgbClr val="000000"/>
                </a:solidFill>
                <a:latin typeface="Gill Sans MT"/>
                <a:ea typeface="DejaVu Sans"/>
              </a:rPr>
              <a:t> </a:t>
            </a:r>
            <a:endParaRPr lang="ru-RU" sz="2400" b="0" strike="noStrike" spc="-1" dirty="0">
              <a:solidFill>
                <a:srgbClr val="000000"/>
              </a:solidFill>
              <a:latin typeface="Arial"/>
            </a:endParaRPr>
          </a:p>
          <a:p>
            <a:pPr marL="71280"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gn="just">
              <a:lnSpc>
                <a:spcPct val="100000"/>
              </a:lnSpc>
            </a:pPr>
            <a:endParaRPr lang="ru-RU" sz="2400" b="0" strike="noStrike" spc="-1" dirty="0">
              <a:solidFill>
                <a:srgbClr val="000000"/>
              </a:solidFill>
              <a:latin typeface="Arial"/>
            </a:endParaRPr>
          </a:p>
          <a:p>
            <a:pPr algn="just">
              <a:lnSpc>
                <a:spcPct val="100000"/>
              </a:lnSpc>
            </a:pPr>
            <a:r>
              <a:rPr lang="ru-RU" sz="1800" b="0" strike="noStrike" spc="-1" dirty="0">
                <a:solidFill>
                  <a:srgbClr val="000000"/>
                </a:solidFill>
                <a:latin typeface="Arial"/>
                <a:ea typeface="DejaVu Sans"/>
              </a:rPr>
              <a:t> </a:t>
            </a:r>
            <a:endParaRPr lang="ru-RU" sz="1800" b="0" strike="noStrike" spc="-1" dirty="0">
              <a:solidFill>
                <a:srgbClr val="000000"/>
              </a:solidFill>
              <a:latin typeface="Arial"/>
            </a:endParaRPr>
          </a:p>
        </p:txBody>
      </p:sp>
      <p:sp>
        <p:nvSpPr>
          <p:cNvPr id="385" name="CustomShape 3"/>
          <p:cNvSpPr/>
          <p:nvPr/>
        </p:nvSpPr>
        <p:spPr>
          <a:xfrm>
            <a:off x="2000232" y="928670"/>
            <a:ext cx="6927768" cy="5643602"/>
          </a:xfrm>
          <a:custGeom>
            <a:avLst/>
            <a:gdLst/>
            <a:ahLst/>
            <a:cxnLst/>
            <a:rect l="l" t="t" r="r" b="b"/>
            <a:pathLst>
              <a:path w="21600" h="21600">
                <a:moveTo>
                  <a:pt x="0" y="0"/>
                </a:moveTo>
                <a:lnTo>
                  <a:pt x="21600" y="0"/>
                </a:lnTo>
                <a:lnTo>
                  <a:pt x="21600" y="21600"/>
                </a:lnTo>
                <a:lnTo>
                  <a:pt x="0" y="21600"/>
                </a:lnTo>
                <a:lnTo>
                  <a:pt x="0" y="0"/>
                </a:lnTo>
                <a:close/>
              </a:path>
            </a:pathLst>
          </a:custGeom>
          <a:solidFill>
            <a:srgbClr val="EDF0CA"/>
          </a:solidFill>
          <a:ln>
            <a:solidFill>
              <a:srgbClr val="BCC837"/>
            </a:solidFill>
          </a:ln>
        </p:spPr>
        <p:style>
          <a:lnRef idx="0">
            <a:scrgbClr r="0" g="0" b="0"/>
          </a:lnRef>
          <a:fillRef idx="0">
            <a:scrgbClr r="0" g="0" b="0"/>
          </a:fillRef>
          <a:effectRef idx="0">
            <a:scrgbClr r="0" g="0" b="0"/>
          </a:effectRef>
          <a:fontRef idx="minor"/>
        </p:style>
        <p:txBody>
          <a:bodyPr lIns="90000" tIns="59400" rIns="90000" bIns="45000"/>
          <a:lstStyle/>
          <a:p>
            <a:r>
              <a:rPr lang="ru-RU" b="1" strike="noStrike" spc="-1" dirty="0">
                <a:solidFill>
                  <a:srgbClr val="294349"/>
                </a:solidFill>
                <a:latin typeface="Gill Sans MT"/>
                <a:ea typeface="DejaVu Sans"/>
              </a:rPr>
              <a:t>Допуск на ІІ рівень лише тих НПФ, які відповідають законодавчим критеріям</a:t>
            </a:r>
            <a:endParaRPr lang="ru-RU" b="0" strike="noStrike" spc="-1" dirty="0">
              <a:solidFill>
                <a:srgbClr val="000000"/>
              </a:solidFill>
              <a:latin typeface="Arial"/>
            </a:endParaRPr>
          </a:p>
          <a:p>
            <a:endParaRPr lang="ru-RU" sz="1000" b="0" strike="noStrike" spc="-1" dirty="0">
              <a:solidFill>
                <a:srgbClr val="000000"/>
              </a:solidFill>
              <a:latin typeface="Arial"/>
            </a:endParaRPr>
          </a:p>
          <a:p>
            <a:r>
              <a:rPr lang="ru-RU" b="1" strike="noStrike" spc="-1" dirty="0" smtClean="0">
                <a:solidFill>
                  <a:srgbClr val="294349"/>
                </a:solidFill>
                <a:latin typeface="Gill Sans MT"/>
                <a:ea typeface="DejaVu Sans"/>
              </a:rPr>
              <a:t>Участь </a:t>
            </a:r>
            <a:r>
              <a:rPr lang="ru-RU" b="1" strike="noStrike" spc="-1" dirty="0">
                <a:solidFill>
                  <a:srgbClr val="294349"/>
                </a:solidFill>
                <a:latin typeface="Gill Sans MT"/>
                <a:ea typeface="DejaVu Sans"/>
              </a:rPr>
              <a:t>НПФ та їх учасників у системі гарантування вкладів</a:t>
            </a:r>
            <a:endParaRPr lang="ru-RU" b="0" strike="noStrike" spc="-1" dirty="0">
              <a:solidFill>
                <a:srgbClr val="000000"/>
              </a:solidFill>
              <a:latin typeface="Arial"/>
            </a:endParaRPr>
          </a:p>
          <a:p>
            <a:endParaRPr lang="ru-RU" sz="1000" b="0" strike="noStrike" spc="-1" dirty="0">
              <a:solidFill>
                <a:srgbClr val="000000"/>
              </a:solidFill>
              <a:latin typeface="Arial"/>
            </a:endParaRPr>
          </a:p>
          <a:p>
            <a:r>
              <a:rPr lang="ru-RU" b="1" strike="noStrike" spc="-1" dirty="0">
                <a:solidFill>
                  <a:srgbClr val="294349"/>
                </a:solidFill>
                <a:latin typeface="Gill Sans MT"/>
                <a:ea typeface="DejaVu Sans"/>
              </a:rPr>
              <a:t>Децентралізована побудова системи </a:t>
            </a:r>
            <a:r>
              <a:rPr lang="ru-RU" b="1" strike="noStrike" spc="-1" dirty="0" smtClean="0">
                <a:solidFill>
                  <a:srgbClr val="294349"/>
                </a:solidFill>
                <a:latin typeface="Gill Sans MT"/>
                <a:ea typeface="DejaVu Sans"/>
              </a:rPr>
              <a:t>– диверсифікація фінансових, економічних, системних ризиків, </a:t>
            </a:r>
            <a:r>
              <a:rPr lang="ru-RU" b="1" strike="noStrike" spc="-1" dirty="0">
                <a:solidFill>
                  <a:srgbClr val="294349"/>
                </a:solidFill>
                <a:latin typeface="Gill Sans MT"/>
                <a:ea typeface="DejaVu Sans"/>
              </a:rPr>
              <a:t>а також, зниження корупційних ризиків</a:t>
            </a:r>
            <a:endParaRPr lang="ru-RU" b="0" strike="noStrike" spc="-1" dirty="0">
              <a:solidFill>
                <a:srgbClr val="000000"/>
              </a:solidFill>
              <a:latin typeface="Arial"/>
            </a:endParaRPr>
          </a:p>
          <a:p>
            <a:endParaRPr lang="ru-RU" sz="1000" b="0" strike="noStrike" spc="-1" dirty="0">
              <a:solidFill>
                <a:srgbClr val="000000"/>
              </a:solidFill>
              <a:latin typeface="Arial"/>
            </a:endParaRPr>
          </a:p>
          <a:p>
            <a:r>
              <a:rPr lang="ru-RU" b="1" strike="noStrike" spc="-1" dirty="0">
                <a:solidFill>
                  <a:srgbClr val="294349"/>
                </a:solidFill>
                <a:latin typeface="Gill Sans MT"/>
                <a:ea typeface="DejaVu Sans"/>
              </a:rPr>
              <a:t>Обмеження напрямів інвестування у перехідний період – зниження інвестиційних ризиків</a:t>
            </a:r>
            <a:endParaRPr lang="ru-RU" b="0" strike="noStrike" spc="-1" dirty="0">
              <a:solidFill>
                <a:srgbClr val="000000"/>
              </a:solidFill>
              <a:latin typeface="Arial"/>
            </a:endParaRPr>
          </a:p>
          <a:p>
            <a:endParaRPr lang="ru-RU" sz="1000" b="0" strike="noStrike" spc="-1" dirty="0">
              <a:solidFill>
                <a:srgbClr val="000000"/>
              </a:solidFill>
              <a:latin typeface="Arial"/>
            </a:endParaRPr>
          </a:p>
          <a:p>
            <a:r>
              <a:rPr lang="ru-RU" b="1" spc="-1" dirty="0" smtClean="0">
                <a:solidFill>
                  <a:srgbClr val="294349"/>
                </a:solidFill>
                <a:latin typeface="Gill Sans MT"/>
              </a:rPr>
              <a:t>Зберігання пенсійних активів у зберігачах НПФ –фізичне в</a:t>
            </a:r>
            <a:r>
              <a:rPr lang="ru-RU" b="1" strike="noStrike" spc="-1" dirty="0" smtClean="0">
                <a:solidFill>
                  <a:srgbClr val="294349"/>
                </a:solidFill>
                <a:latin typeface="Gill Sans MT"/>
                <a:ea typeface="DejaVu Sans"/>
              </a:rPr>
              <a:t>ідокремлення пенсійних активів </a:t>
            </a:r>
            <a:r>
              <a:rPr lang="ru-RU" b="1" strike="noStrike" spc="-1" dirty="0">
                <a:solidFill>
                  <a:srgbClr val="294349"/>
                </a:solidFill>
                <a:latin typeface="Gill Sans MT"/>
                <a:ea typeface="DejaVu Sans"/>
              </a:rPr>
              <a:t>від інших </a:t>
            </a:r>
            <a:r>
              <a:rPr lang="ru-RU" b="1" strike="noStrike" spc="-1" dirty="0" smtClean="0">
                <a:solidFill>
                  <a:srgbClr val="294349"/>
                </a:solidFill>
                <a:latin typeface="Gill Sans MT"/>
                <a:ea typeface="DejaVu Sans"/>
              </a:rPr>
              <a:t>коштів</a:t>
            </a:r>
            <a:endParaRPr lang="ru-RU" b="0" strike="noStrike" spc="-1" dirty="0">
              <a:solidFill>
                <a:srgbClr val="000000"/>
              </a:solidFill>
              <a:latin typeface="Arial"/>
            </a:endParaRPr>
          </a:p>
          <a:p>
            <a:endParaRPr lang="ru-RU" sz="1000" b="0" strike="noStrike" spc="-1" dirty="0">
              <a:solidFill>
                <a:srgbClr val="000000"/>
              </a:solidFill>
              <a:latin typeface="Arial"/>
            </a:endParaRPr>
          </a:p>
          <a:p>
            <a:r>
              <a:rPr lang="ru-RU" b="1" spc="-1" dirty="0" smtClean="0">
                <a:solidFill>
                  <a:srgbClr val="294349"/>
                </a:solidFill>
                <a:latin typeface="Gill Sans MT"/>
                <a:ea typeface="DejaVu Sans"/>
              </a:rPr>
              <a:t>Заборона</a:t>
            </a:r>
            <a:r>
              <a:rPr lang="ru-RU" b="1" strike="noStrike" spc="-1" dirty="0" smtClean="0">
                <a:solidFill>
                  <a:srgbClr val="294349"/>
                </a:solidFill>
                <a:latin typeface="Gill Sans MT"/>
                <a:ea typeface="DejaVu Sans"/>
              </a:rPr>
              <a:t> </a:t>
            </a:r>
            <a:r>
              <a:rPr lang="ru-RU" b="1" strike="noStrike" spc="-1" dirty="0">
                <a:solidFill>
                  <a:srgbClr val="294349"/>
                </a:solidFill>
                <a:latin typeface="Gill Sans MT"/>
                <a:ea typeface="DejaVu Sans"/>
              </a:rPr>
              <a:t>суміщення ключових управлінських функцій між суб'єктами </a:t>
            </a:r>
            <a:r>
              <a:rPr lang="ru-RU" b="1" strike="noStrike" spc="-1" dirty="0" smtClean="0">
                <a:solidFill>
                  <a:srgbClr val="294349"/>
                </a:solidFill>
                <a:latin typeface="Gill Sans MT"/>
                <a:ea typeface="DejaVu Sans"/>
              </a:rPr>
              <a:t>системи – захист </a:t>
            </a:r>
            <a:r>
              <a:rPr lang="ru-RU" b="1" strike="noStrike" spc="-1" dirty="0">
                <a:solidFill>
                  <a:srgbClr val="294349"/>
                </a:solidFill>
                <a:latin typeface="Gill Sans MT"/>
                <a:ea typeface="DejaVu Sans"/>
              </a:rPr>
              <a:t>від “конфлікту інтересів </a:t>
            </a:r>
            <a:r>
              <a:rPr lang="ru-RU" b="1" strike="noStrike" spc="-1" dirty="0" smtClean="0">
                <a:solidFill>
                  <a:srgbClr val="294349"/>
                </a:solidFill>
                <a:latin typeface="Gill Sans MT"/>
                <a:ea typeface="DejaVu Sans"/>
              </a:rPr>
              <a:t>”, неможливість одноосібно проводити операції з активами</a:t>
            </a:r>
          </a:p>
          <a:p>
            <a:endParaRPr lang="ru-RU" sz="1000" b="1" spc="-1" dirty="0" smtClean="0">
              <a:solidFill>
                <a:srgbClr val="294349"/>
              </a:solidFill>
              <a:latin typeface="Gill Sans MT"/>
              <a:ea typeface="DejaVu Sans"/>
            </a:endParaRPr>
          </a:p>
          <a:p>
            <a:r>
              <a:rPr lang="ru-RU" b="1" spc="-1" dirty="0" smtClean="0">
                <a:solidFill>
                  <a:srgbClr val="294349"/>
                </a:solidFill>
                <a:latin typeface="Gill Sans MT"/>
                <a:ea typeface="DejaVu Sans"/>
              </a:rPr>
              <a:t>Державний нагляд та регулювання накопичувальної пенсійної системи та її субєктів</a:t>
            </a:r>
            <a:endParaRPr lang="ru-RU" b="1" strike="noStrike" spc="-1" dirty="0" smtClean="0">
              <a:solidFill>
                <a:srgbClr val="294349"/>
              </a:solidFill>
              <a:latin typeface="Gill Sans MT"/>
              <a:ea typeface="DejaVu Sans"/>
            </a:endParaRPr>
          </a:p>
          <a:p>
            <a:endParaRPr lang="ru-RU" b="1" spc="-1" dirty="0" smtClean="0">
              <a:solidFill>
                <a:srgbClr val="294349"/>
              </a:solidFill>
              <a:latin typeface="Gill Sans MT"/>
              <a:ea typeface="DejaVu Sans"/>
            </a:endParaRPr>
          </a:p>
          <a:p>
            <a:endParaRPr lang="ru-RU" b="1" strike="noStrike" spc="-1" dirty="0" smtClean="0">
              <a:solidFill>
                <a:srgbClr val="294349"/>
              </a:solidFill>
              <a:latin typeface="Gill Sans MT"/>
              <a:ea typeface="DejaVu Sans"/>
            </a:endParaRPr>
          </a:p>
          <a:p>
            <a:endParaRPr lang="ru-RU" b="0" strike="noStrike" spc="-1" dirty="0">
              <a:solidFill>
                <a:srgbClr val="000000"/>
              </a:solidFill>
              <a:latin typeface="Arial"/>
            </a:endParaRPr>
          </a:p>
        </p:txBody>
      </p:sp>
      <p:sp>
        <p:nvSpPr>
          <p:cNvPr id="386" name="CustomShape 4"/>
          <p:cNvSpPr/>
          <p:nvPr/>
        </p:nvSpPr>
        <p:spPr>
          <a:xfrm>
            <a:off x="0" y="1857364"/>
            <a:ext cx="1928794" cy="2000264"/>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txBody>
          <a:bodyPr lIns="90000" tIns="60840" rIns="90000" bIns="45000"/>
          <a:lstStyle/>
          <a:p>
            <a:pPr>
              <a:lnSpc>
                <a:spcPct val="93000"/>
              </a:lnSpc>
            </a:pPr>
            <a:r>
              <a:rPr lang="ru-RU" sz="1800" b="0" strike="noStrike" spc="-1">
                <a:solidFill>
                  <a:srgbClr val="000000"/>
                </a:solidFill>
                <a:latin typeface="Arial"/>
              </a:rPr>
              <a:t>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7"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dirty="0">
                <a:solidFill>
                  <a:srgbClr val="FFFFFF"/>
                </a:solidFill>
                <a:latin typeface="Calibri"/>
                <a:ea typeface="DejaVu Sans"/>
              </a:rPr>
              <a:t>ДЕРЖАВНІ ГАРАНТІЇ СХОРОННОСТІ ПЕНСІЙНИХ АКТИВІВ</a:t>
            </a:r>
            <a:endParaRPr lang="ru-RU" sz="2400" b="0" strike="noStrike" spc="-1" dirty="0">
              <a:solidFill>
                <a:srgbClr val="000000"/>
              </a:solidFill>
              <a:latin typeface="Arial"/>
            </a:endParaRPr>
          </a:p>
        </p:txBody>
      </p:sp>
      <p:sp>
        <p:nvSpPr>
          <p:cNvPr id="388" name="CustomShape 2"/>
          <p:cNvSpPr/>
          <p:nvPr/>
        </p:nvSpPr>
        <p:spPr>
          <a:xfrm>
            <a:off x="431640" y="770040"/>
            <a:ext cx="8496360" cy="542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latin typeface="Gill Sans MT"/>
                <a:ea typeface="DejaVu Sans"/>
              </a:rPr>
              <a:t> </a:t>
            </a:r>
            <a:endParaRPr lang="ru-RU" sz="2400" b="0" strike="noStrike" spc="-1">
              <a:solidFill>
                <a:srgbClr val="000000"/>
              </a:solidFill>
              <a:latin typeface="Arial"/>
            </a:endParaRPr>
          </a:p>
          <a:p>
            <a:pPr marL="71280"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r>
              <a:rPr lang="ru-RU" sz="1800" b="0" strike="noStrike" spc="-1">
                <a:solidFill>
                  <a:srgbClr val="000000"/>
                </a:solidFill>
                <a:latin typeface="Arial"/>
                <a:ea typeface="DejaVu Sans"/>
              </a:rPr>
              <a:t> </a:t>
            </a:r>
            <a:endParaRPr lang="ru-RU" sz="1800" b="0" strike="noStrike" spc="-1">
              <a:solidFill>
                <a:srgbClr val="000000"/>
              </a:solidFill>
              <a:latin typeface="Arial"/>
            </a:endParaRPr>
          </a:p>
        </p:txBody>
      </p:sp>
      <p:sp>
        <p:nvSpPr>
          <p:cNvPr id="389" name="CustomShape 3"/>
          <p:cNvSpPr/>
          <p:nvPr/>
        </p:nvSpPr>
        <p:spPr>
          <a:xfrm>
            <a:off x="2071670" y="1214422"/>
            <a:ext cx="6713454" cy="4635578"/>
          </a:xfrm>
          <a:custGeom>
            <a:avLst/>
            <a:gdLst/>
            <a:ahLst/>
            <a:cxnLst/>
            <a:rect l="l" t="t" r="r" b="b"/>
            <a:pathLst>
              <a:path w="21600" h="21600">
                <a:moveTo>
                  <a:pt x="0" y="0"/>
                </a:moveTo>
                <a:lnTo>
                  <a:pt x="21600" y="0"/>
                </a:lnTo>
                <a:lnTo>
                  <a:pt x="21600" y="21600"/>
                </a:lnTo>
                <a:lnTo>
                  <a:pt x="0" y="21600"/>
                </a:lnTo>
                <a:lnTo>
                  <a:pt x="0" y="0"/>
                </a:lnTo>
                <a:close/>
              </a:path>
            </a:pathLst>
          </a:custGeom>
          <a:solidFill>
            <a:srgbClr val="EDF0CA"/>
          </a:solidFill>
          <a:ln>
            <a:solidFill>
              <a:srgbClr val="BCC837"/>
            </a:solidFill>
          </a:ln>
        </p:spPr>
        <p:style>
          <a:lnRef idx="0">
            <a:scrgbClr r="0" g="0" b="0"/>
          </a:lnRef>
          <a:fillRef idx="0">
            <a:scrgbClr r="0" g="0" b="0"/>
          </a:fillRef>
          <a:effectRef idx="0">
            <a:scrgbClr r="0" g="0" b="0"/>
          </a:effectRef>
          <a:fontRef idx="minor"/>
        </p:style>
        <p:txBody>
          <a:bodyPr lIns="90000" tIns="66240" rIns="90000" bIns="45000"/>
          <a:lstStyle/>
          <a:p>
            <a:pPr>
              <a:lnSpc>
                <a:spcPct val="93000"/>
              </a:lnSpc>
            </a:pPr>
            <a:endParaRPr lang="ru-RU" sz="2400" b="1" strike="noStrike" spc="-1" dirty="0" smtClean="0">
              <a:solidFill>
                <a:srgbClr val="000099"/>
              </a:solidFill>
              <a:latin typeface="Times New Roman"/>
              <a:ea typeface="DejaVu Sans"/>
            </a:endParaRPr>
          </a:p>
          <a:p>
            <a:pPr>
              <a:lnSpc>
                <a:spcPct val="93000"/>
              </a:lnSpc>
            </a:pPr>
            <a:r>
              <a:rPr lang="ru-RU" sz="2400" b="1" strike="noStrike" spc="-1" dirty="0" smtClean="0">
                <a:solidFill>
                  <a:srgbClr val="000099"/>
                </a:solidFill>
                <a:latin typeface="Times New Roman"/>
                <a:ea typeface="DejaVu Sans"/>
              </a:rPr>
              <a:t>Держава гарантує учасникам </a:t>
            </a:r>
            <a:r>
              <a:rPr lang="ru-RU" sz="2400" b="1" strike="noStrike" spc="-1" dirty="0">
                <a:solidFill>
                  <a:srgbClr val="000099"/>
                </a:solidFill>
                <a:latin typeface="Times New Roman"/>
                <a:ea typeface="DejaVu Sans"/>
              </a:rPr>
              <a:t>накопичувальної </a:t>
            </a:r>
            <a:r>
              <a:rPr lang="ru-RU" sz="2400" b="1" spc="-1" dirty="0" smtClean="0">
                <a:solidFill>
                  <a:srgbClr val="000099"/>
                </a:solidFill>
                <a:latin typeface="Times New Roman"/>
              </a:rPr>
              <a:t>пенсійної системи</a:t>
            </a:r>
            <a:r>
              <a:rPr lang="ru-RU" sz="2400" b="1" strike="noStrike" spc="-1" dirty="0" smtClean="0">
                <a:solidFill>
                  <a:srgbClr val="000099"/>
                </a:solidFill>
                <a:latin typeface="Times New Roman"/>
                <a:ea typeface="DejaVu Sans"/>
              </a:rPr>
              <a:t> </a:t>
            </a:r>
            <a:r>
              <a:rPr lang="ru-RU" sz="2400" b="1" strike="noStrike" spc="-1" dirty="0">
                <a:solidFill>
                  <a:srgbClr val="000099"/>
                </a:solidFill>
                <a:latin typeface="Times New Roman"/>
                <a:ea typeface="DejaVu Sans"/>
              </a:rPr>
              <a:t>схоронність </a:t>
            </a:r>
            <a:r>
              <a:rPr lang="ru-RU" sz="2400" b="1" strike="noStrike" spc="-1" dirty="0" smtClean="0">
                <a:solidFill>
                  <a:srgbClr val="000099"/>
                </a:solidFill>
                <a:latin typeface="Times New Roman"/>
                <a:ea typeface="DejaVu Sans"/>
              </a:rPr>
              <a:t>пенсійних </a:t>
            </a:r>
            <a:r>
              <a:rPr lang="ru-RU" sz="2400" b="1" strike="noStrike" spc="-1" dirty="0">
                <a:solidFill>
                  <a:srgbClr val="000099"/>
                </a:solidFill>
                <a:latin typeface="Times New Roman"/>
                <a:ea typeface="DejaVu Sans"/>
              </a:rPr>
              <a:t>активів, </a:t>
            </a:r>
            <a:r>
              <a:rPr lang="ru-RU" sz="2400" b="1" strike="noStrike" spc="-1" dirty="0" smtClean="0">
                <a:solidFill>
                  <a:srgbClr val="000099"/>
                </a:solidFill>
                <a:latin typeface="Times New Roman"/>
                <a:ea typeface="DejaVu Sans"/>
              </a:rPr>
              <a:t>інвестованих </a:t>
            </a:r>
            <a:r>
              <a:rPr lang="ru-RU" sz="2400" b="1" strike="noStrike" spc="-1" dirty="0">
                <a:solidFill>
                  <a:srgbClr val="000099"/>
                </a:solidFill>
                <a:latin typeface="Times New Roman"/>
                <a:ea typeface="DejaVu Sans"/>
              </a:rPr>
              <a:t>у:</a:t>
            </a:r>
            <a:endParaRPr lang="ru-RU" sz="2400" b="0" strike="noStrike" spc="-1" dirty="0">
              <a:solidFill>
                <a:srgbClr val="000000"/>
              </a:solidFill>
              <a:latin typeface="Arial"/>
            </a:endParaRPr>
          </a:p>
          <a:p>
            <a:endParaRPr lang="ru-RU" sz="2400" b="0" strike="noStrike" spc="-1" dirty="0">
              <a:solidFill>
                <a:srgbClr val="000000"/>
              </a:solidFill>
              <a:latin typeface="Arial"/>
            </a:endParaRPr>
          </a:p>
          <a:p>
            <a:r>
              <a:rPr lang="ru-RU" sz="2400" b="1" strike="noStrike" spc="-1" dirty="0">
                <a:solidFill>
                  <a:srgbClr val="294349"/>
                </a:solidFill>
                <a:latin typeface="Times New Roman"/>
                <a:ea typeface="DejaVu Sans"/>
              </a:rPr>
              <a:t>- облігації внутрішньої державної позики;</a:t>
            </a:r>
            <a:endParaRPr lang="ru-RU" sz="2400" b="0" strike="noStrike" spc="-1" dirty="0">
              <a:solidFill>
                <a:srgbClr val="000000"/>
              </a:solidFill>
              <a:latin typeface="Arial"/>
            </a:endParaRPr>
          </a:p>
          <a:p>
            <a:endParaRPr lang="ru-RU" sz="2400" b="0" strike="noStrike" spc="-1" dirty="0">
              <a:solidFill>
                <a:srgbClr val="000000"/>
              </a:solidFill>
              <a:latin typeface="Arial"/>
            </a:endParaRPr>
          </a:p>
          <a:p>
            <a:r>
              <a:rPr lang="ru-RU" sz="2400" b="1" strike="noStrike" spc="-1" dirty="0">
                <a:solidFill>
                  <a:srgbClr val="294349"/>
                </a:solidFill>
                <a:latin typeface="Times New Roman"/>
                <a:ea typeface="DejaVu Sans"/>
              </a:rPr>
              <a:t>- </a:t>
            </a:r>
            <a:r>
              <a:rPr lang="ru-RU" sz="2400" b="1" spc="-1" dirty="0" smtClean="0">
                <a:solidFill>
                  <a:srgbClr val="294349"/>
                </a:solidFill>
                <a:latin typeface="Times New Roman"/>
                <a:ea typeface="DejaVu Sans"/>
              </a:rPr>
              <a:t>д</a:t>
            </a:r>
            <a:r>
              <a:rPr lang="ru-RU" sz="2400" b="1" strike="noStrike" spc="-1" dirty="0" smtClean="0">
                <a:solidFill>
                  <a:srgbClr val="294349"/>
                </a:solidFill>
                <a:latin typeface="Times New Roman"/>
                <a:ea typeface="DejaVu Sans"/>
              </a:rPr>
              <a:t>епозити в </a:t>
            </a:r>
            <a:r>
              <a:rPr lang="ru-RU" sz="2400" b="1" strike="noStrike" spc="-1" dirty="0">
                <a:solidFill>
                  <a:srgbClr val="294349"/>
                </a:solidFill>
                <a:latin typeface="Times New Roman"/>
                <a:ea typeface="DejaVu Sans"/>
              </a:rPr>
              <a:t>державних банках;</a:t>
            </a:r>
            <a:endParaRPr lang="ru-RU" sz="2400" b="0" strike="noStrike" spc="-1" dirty="0">
              <a:solidFill>
                <a:srgbClr val="000000"/>
              </a:solidFill>
              <a:latin typeface="Arial"/>
            </a:endParaRPr>
          </a:p>
          <a:p>
            <a:endParaRPr lang="ru-RU" sz="2400" b="0" strike="noStrike" spc="-1" dirty="0">
              <a:solidFill>
                <a:srgbClr val="000000"/>
              </a:solidFill>
              <a:latin typeface="Arial"/>
            </a:endParaRPr>
          </a:p>
          <a:p>
            <a:r>
              <a:rPr lang="ru-RU" sz="2400" b="1" strike="noStrike" spc="-1" dirty="0">
                <a:solidFill>
                  <a:srgbClr val="294349"/>
                </a:solidFill>
                <a:latin typeface="Times New Roman"/>
                <a:ea typeface="DejaVu Sans"/>
              </a:rPr>
              <a:t>- </a:t>
            </a:r>
            <a:r>
              <a:rPr lang="ru-RU" sz="2400" b="1" strike="noStrike" spc="-1" dirty="0" smtClean="0">
                <a:solidFill>
                  <a:srgbClr val="294349"/>
                </a:solidFill>
                <a:latin typeface="Times New Roman"/>
                <a:ea typeface="DejaVu Sans"/>
              </a:rPr>
              <a:t>ощадні </a:t>
            </a:r>
            <a:r>
              <a:rPr lang="ru-RU" sz="2400" b="1" strike="noStrike" spc="-1" dirty="0">
                <a:solidFill>
                  <a:srgbClr val="294349"/>
                </a:solidFill>
                <a:latin typeface="Times New Roman"/>
                <a:ea typeface="DejaVu Sans"/>
              </a:rPr>
              <a:t>(депозитні) сертифікати державних банків</a:t>
            </a:r>
            <a:endParaRPr lang="ru-RU" sz="2400" b="0" strike="noStrike" spc="-1" dirty="0">
              <a:solidFill>
                <a:srgbClr val="000000"/>
              </a:solidFill>
              <a:latin typeface="Arial"/>
            </a:endParaRPr>
          </a:p>
          <a:p>
            <a:pPr>
              <a:lnSpc>
                <a:spcPct val="93000"/>
              </a:lnSpc>
            </a:pPr>
            <a:endParaRPr lang="ru-RU" sz="2400" b="0" strike="noStrike" spc="-1" dirty="0">
              <a:solidFill>
                <a:srgbClr val="000000"/>
              </a:solidFill>
              <a:latin typeface="Arial"/>
            </a:endParaRPr>
          </a:p>
        </p:txBody>
      </p:sp>
      <p:sp>
        <p:nvSpPr>
          <p:cNvPr id="390" name="CustomShape 4"/>
          <p:cNvSpPr/>
          <p:nvPr/>
        </p:nvSpPr>
        <p:spPr>
          <a:xfrm>
            <a:off x="0" y="2071678"/>
            <a:ext cx="2000232" cy="2071702"/>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txBody>
          <a:bodyPr lIns="90000" tIns="60840" rIns="90000" bIns="45000"/>
          <a:lstStyle/>
          <a:p>
            <a:pPr>
              <a:lnSpc>
                <a:spcPct val="93000"/>
              </a:lnSpc>
            </a:pPr>
            <a:r>
              <a:rPr lang="ru-RU" sz="1800" b="0" strike="noStrike" spc="-1">
                <a:solidFill>
                  <a:srgbClr val="000000"/>
                </a:solidFill>
                <a:latin typeface="Arial"/>
              </a:rPr>
              <a:t>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dirty="0" smtClean="0">
                <a:solidFill>
                  <a:srgbClr val="FFFFFF"/>
                </a:solidFill>
                <a:latin typeface="Calibri"/>
                <a:ea typeface="DejaVu Sans"/>
              </a:rPr>
              <a:t>КУДИ ІДЕ СВІТ</a:t>
            </a:r>
            <a:endParaRPr lang="ru-RU" sz="2400" b="0" strike="noStrike" spc="-1" dirty="0">
              <a:solidFill>
                <a:srgbClr val="000000"/>
              </a:solidFill>
              <a:latin typeface="Arial"/>
            </a:endParaRPr>
          </a:p>
        </p:txBody>
      </p:sp>
      <p:sp>
        <p:nvSpPr>
          <p:cNvPr id="399" name="CustomShape 2"/>
          <p:cNvSpPr/>
          <p:nvPr/>
        </p:nvSpPr>
        <p:spPr>
          <a:xfrm>
            <a:off x="431640" y="770040"/>
            <a:ext cx="8496360" cy="542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latin typeface="Gill Sans MT"/>
                <a:ea typeface="DejaVu Sans"/>
              </a:rPr>
              <a:t> </a:t>
            </a:r>
            <a:endParaRPr lang="ru-RU" sz="2400" b="0" strike="noStrike" spc="-1">
              <a:solidFill>
                <a:srgbClr val="000000"/>
              </a:solidFill>
              <a:latin typeface="Arial"/>
            </a:endParaRPr>
          </a:p>
          <a:p>
            <a:pPr marL="71280"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r>
              <a:rPr lang="ru-RU" sz="1800" b="0" strike="noStrike" spc="-1">
                <a:solidFill>
                  <a:srgbClr val="000000"/>
                </a:solidFill>
                <a:latin typeface="Arial"/>
                <a:ea typeface="DejaVu Sans"/>
              </a:rPr>
              <a:t> </a:t>
            </a:r>
            <a:endParaRPr lang="ru-RU" sz="1800" b="0" strike="noStrike" spc="-1">
              <a:solidFill>
                <a:srgbClr val="000000"/>
              </a:solidFill>
              <a:latin typeface="Arial"/>
            </a:endParaRPr>
          </a:p>
        </p:txBody>
      </p:sp>
      <p:sp>
        <p:nvSpPr>
          <p:cNvPr id="400" name="CustomShape 3"/>
          <p:cNvSpPr/>
          <p:nvPr/>
        </p:nvSpPr>
        <p:spPr>
          <a:xfrm>
            <a:off x="285720" y="2357430"/>
            <a:ext cx="6000792" cy="4143404"/>
          </a:xfrm>
          <a:prstGeom prst="rect">
            <a:avLst/>
          </a:prstGeom>
          <a:solidFill>
            <a:srgbClr val="EDF0CA"/>
          </a:solidFill>
          <a:ln w="25560">
            <a:solidFill>
              <a:srgbClr val="BCC837"/>
            </a:solidFill>
            <a:round/>
          </a:ln>
        </p:spPr>
        <p:style>
          <a:lnRef idx="0">
            <a:scrgbClr r="0" g="0" b="0"/>
          </a:lnRef>
          <a:fillRef idx="0">
            <a:scrgbClr r="0" g="0" b="0"/>
          </a:fillRef>
          <a:effectRef idx="0">
            <a:scrgbClr r="0" g="0" b="0"/>
          </a:effectRef>
          <a:fontRef idx="minor"/>
        </p:style>
        <p:txBody>
          <a:bodyPr lIns="90000" tIns="45000" rIns="90000" bIns="45000"/>
          <a:lstStyle/>
          <a:p>
            <a:pPr marL="215640" indent="-214200" algn="ctr">
              <a:lnSpc>
                <a:spcPct val="100000"/>
              </a:lnSpc>
            </a:pPr>
            <a:r>
              <a:rPr lang="ru-RU" sz="1800" b="1" strike="noStrike" spc="-1" dirty="0">
                <a:solidFill>
                  <a:srgbClr val="000099"/>
                </a:solidFill>
                <a:latin typeface="Gill Sans MT"/>
                <a:ea typeface="DejaVu Sans"/>
              </a:rPr>
              <a:t>                          </a:t>
            </a:r>
            <a:endParaRPr lang="ru-RU" sz="1800" b="0" strike="noStrike" spc="-1" dirty="0">
              <a:solidFill>
                <a:srgbClr val="000000"/>
              </a:solidFill>
              <a:latin typeface="Arial"/>
            </a:endParaRPr>
          </a:p>
          <a:p>
            <a:pPr>
              <a:lnSpc>
                <a:spcPct val="100000"/>
              </a:lnSpc>
            </a:pPr>
            <a:r>
              <a:rPr lang="ru-RU" b="1" spc="-1" dirty="0" smtClean="0">
                <a:latin typeface="Gill Sans MT"/>
              </a:rPr>
              <a:t>Пенсійні фонди у світі - найкращий механізм формування національних довгострокових заощаджень – інвестиційних ресурсів для росту економіки</a:t>
            </a:r>
          </a:p>
          <a:p>
            <a:pPr>
              <a:lnSpc>
                <a:spcPct val="100000"/>
              </a:lnSpc>
            </a:pPr>
            <a:endParaRPr lang="ru-RU" b="1" spc="-1" dirty="0" smtClean="0">
              <a:solidFill>
                <a:srgbClr val="003300"/>
              </a:solidFill>
              <a:latin typeface="Gill Sans MT"/>
            </a:endParaRPr>
          </a:p>
          <a:p>
            <a:pPr>
              <a:lnSpc>
                <a:spcPct val="100000"/>
              </a:lnSpc>
            </a:pPr>
            <a:r>
              <a:rPr lang="uk-UA" b="1" dirty="0" smtClean="0"/>
              <a:t>Загальний обсяг пенсійних активів у Світі перевищує </a:t>
            </a:r>
            <a:r>
              <a:rPr lang="uk-UA" sz="2000" b="1" dirty="0" smtClean="0">
                <a:solidFill>
                  <a:srgbClr val="FF0000"/>
                </a:solidFill>
              </a:rPr>
              <a:t>41 трлн. дол. США </a:t>
            </a:r>
            <a:r>
              <a:rPr lang="uk-UA" b="1" dirty="0" smtClean="0"/>
              <a:t>і щорічно зростає більше ніж </a:t>
            </a:r>
            <a:r>
              <a:rPr lang="uk-UA" sz="2000" b="1" dirty="0" smtClean="0">
                <a:solidFill>
                  <a:srgbClr val="FF0000"/>
                </a:solidFill>
              </a:rPr>
              <a:t>на 5 трлн. дол. США</a:t>
            </a:r>
          </a:p>
          <a:p>
            <a:pPr>
              <a:lnSpc>
                <a:spcPct val="100000"/>
              </a:lnSpc>
            </a:pPr>
            <a:endParaRPr lang="uk-UA" sz="2000" b="1" strike="noStrike" spc="-1" dirty="0" smtClean="0">
              <a:solidFill>
                <a:srgbClr val="FF0000"/>
              </a:solidFill>
              <a:latin typeface="Arial"/>
            </a:endParaRPr>
          </a:p>
          <a:p>
            <a:pPr>
              <a:lnSpc>
                <a:spcPct val="100000"/>
              </a:lnSpc>
            </a:pPr>
            <a:r>
              <a:rPr lang="uk-UA" b="1" spc="-1" dirty="0" smtClean="0">
                <a:latin typeface="Arial"/>
              </a:rPr>
              <a:t>У економічно успішних країнах обсяг пенсійних накопичень становить від </a:t>
            </a:r>
            <a:r>
              <a:rPr lang="uk-UA" sz="2000" b="1" spc="-1" dirty="0" smtClean="0">
                <a:solidFill>
                  <a:srgbClr val="FF0000"/>
                </a:solidFill>
                <a:latin typeface="Arial"/>
              </a:rPr>
              <a:t>майже 50% ВВП </a:t>
            </a:r>
            <a:r>
              <a:rPr lang="uk-UA" b="1" spc="-1" dirty="0" smtClean="0">
                <a:latin typeface="Arial"/>
              </a:rPr>
              <a:t>до </a:t>
            </a:r>
            <a:r>
              <a:rPr lang="uk-UA" sz="2000" b="1" spc="-1" dirty="0" smtClean="0">
                <a:solidFill>
                  <a:srgbClr val="FF0000"/>
                </a:solidFill>
                <a:latin typeface="Arial"/>
              </a:rPr>
              <a:t>понад 100% ВВП</a:t>
            </a:r>
            <a:endParaRPr lang="ru-RU" sz="2000" b="1" strike="noStrike" spc="-1" dirty="0">
              <a:solidFill>
                <a:srgbClr val="FF0000"/>
              </a:solidFill>
              <a:latin typeface="Arial"/>
            </a:endParaRPr>
          </a:p>
        </p:txBody>
      </p:sp>
      <p:sp>
        <p:nvSpPr>
          <p:cNvPr id="9" name="CustomShape 5"/>
          <p:cNvSpPr/>
          <p:nvPr/>
        </p:nvSpPr>
        <p:spPr>
          <a:xfrm>
            <a:off x="6572264" y="1500174"/>
            <a:ext cx="2214578" cy="1143008"/>
          </a:xfrm>
          <a:prstGeom prst="rect">
            <a:avLst/>
          </a:prstGeom>
          <a:solidFill>
            <a:srgbClr val="FFFF99"/>
          </a:solidFill>
          <a:ln w="25560">
            <a:solidFill>
              <a:srgbClr val="545B78"/>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ru-RU" sz="1800" b="0" strike="noStrike" spc="-1" dirty="0">
              <a:solidFill>
                <a:srgbClr val="000000"/>
              </a:solidFill>
              <a:latin typeface="Arial"/>
            </a:endParaRPr>
          </a:p>
          <a:p>
            <a:pPr algn="ctr">
              <a:lnSpc>
                <a:spcPct val="100000"/>
              </a:lnSpc>
            </a:pPr>
            <a:endParaRPr lang="ru-RU" sz="2000" b="1" strike="noStrike" spc="-1" dirty="0" smtClean="0">
              <a:solidFill>
                <a:srgbClr val="FF0000"/>
              </a:solidFill>
              <a:latin typeface="Gill Sans MT"/>
              <a:ea typeface="DejaVu Sans"/>
            </a:endParaRPr>
          </a:p>
          <a:p>
            <a:pPr algn="ctr">
              <a:lnSpc>
                <a:spcPct val="100000"/>
              </a:lnSpc>
            </a:pPr>
            <a:r>
              <a:rPr lang="ru-RU" sz="2000" b="1" strike="noStrike" spc="-1" dirty="0" smtClean="0">
                <a:solidFill>
                  <a:srgbClr val="FF0000"/>
                </a:solidFill>
                <a:latin typeface="Gill Sans MT"/>
                <a:ea typeface="DejaVu Sans"/>
              </a:rPr>
              <a:t>І </a:t>
            </a:r>
            <a:r>
              <a:rPr lang="ru-RU" sz="2000" b="1" strike="noStrike" spc="-1" dirty="0">
                <a:solidFill>
                  <a:srgbClr val="FF0000"/>
                </a:solidFill>
                <a:latin typeface="Gill Sans MT"/>
                <a:ea typeface="DejaVu Sans"/>
              </a:rPr>
              <a:t>РІВЕНЬ</a:t>
            </a:r>
            <a:endParaRPr lang="ru-RU" sz="2000" b="0" strike="noStrike" spc="-1" dirty="0">
              <a:solidFill>
                <a:srgbClr val="000000"/>
              </a:solidFill>
              <a:latin typeface="Arial"/>
            </a:endParaRPr>
          </a:p>
          <a:p>
            <a:pPr algn="ctr">
              <a:lnSpc>
                <a:spcPct val="100000"/>
              </a:lnSpc>
            </a:pPr>
            <a:r>
              <a:rPr lang="ru-RU" sz="1800" b="1" strike="noStrike" spc="-1" dirty="0">
                <a:solidFill>
                  <a:srgbClr val="003300"/>
                </a:solidFill>
                <a:latin typeface="Gill Sans MT"/>
                <a:ea typeface="DejaVu Sans"/>
              </a:rPr>
              <a:t>Солідарна</a:t>
            </a:r>
            <a:endParaRPr lang="ru-RU" sz="1800" b="0" strike="noStrike" spc="-1" dirty="0">
              <a:solidFill>
                <a:srgbClr val="000000"/>
              </a:solidFill>
              <a:latin typeface="Arial"/>
            </a:endParaRPr>
          </a:p>
          <a:p>
            <a:pPr algn="ctr">
              <a:lnSpc>
                <a:spcPct val="100000"/>
              </a:lnSpc>
            </a:pPr>
            <a:r>
              <a:rPr lang="ru-RU" sz="1800" b="1" strike="noStrike" spc="-1" dirty="0">
                <a:solidFill>
                  <a:srgbClr val="003300"/>
                </a:solidFill>
                <a:latin typeface="Gill Sans MT"/>
                <a:ea typeface="DejaVu Sans"/>
              </a:rPr>
              <a:t> пенсійна система</a:t>
            </a:r>
            <a:endParaRPr lang="ru-RU" sz="1800" b="0" strike="noStrike" spc="-1" dirty="0">
              <a:solidFill>
                <a:srgbClr val="000000"/>
              </a:solidFill>
              <a:latin typeface="Arial"/>
            </a:endParaRPr>
          </a:p>
          <a:p>
            <a:pPr algn="ctr">
              <a:lnSpc>
                <a:spcPct val="100000"/>
              </a:lnSpc>
            </a:pPr>
            <a:endParaRPr lang="ru-RU" sz="1800" b="0" strike="noStrike" spc="-1" dirty="0">
              <a:solidFill>
                <a:srgbClr val="000000"/>
              </a:solidFill>
              <a:latin typeface="Arial"/>
            </a:endParaRPr>
          </a:p>
          <a:p>
            <a:pPr algn="ctr">
              <a:lnSpc>
                <a:spcPct val="100000"/>
              </a:lnSpc>
            </a:pPr>
            <a:endParaRPr lang="ru-RU" sz="1800" b="0" strike="noStrike" spc="-1" dirty="0">
              <a:solidFill>
                <a:srgbClr val="000000"/>
              </a:solidFill>
              <a:latin typeface="Arial"/>
            </a:endParaRPr>
          </a:p>
        </p:txBody>
      </p:sp>
      <p:sp>
        <p:nvSpPr>
          <p:cNvPr id="10" name="CustomShape 4"/>
          <p:cNvSpPr/>
          <p:nvPr/>
        </p:nvSpPr>
        <p:spPr>
          <a:xfrm>
            <a:off x="6572264" y="2786058"/>
            <a:ext cx="2214578" cy="1571636"/>
          </a:xfrm>
          <a:prstGeom prst="rect">
            <a:avLst/>
          </a:prstGeom>
          <a:solidFill>
            <a:srgbClr val="FFFF99"/>
          </a:solidFill>
          <a:ln w="25560">
            <a:solidFill>
              <a:srgbClr val="545B78"/>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ru-RU" sz="1800" b="0" strike="noStrike" spc="-1" dirty="0">
              <a:solidFill>
                <a:srgbClr val="000000"/>
              </a:solidFill>
              <a:latin typeface="Arial"/>
            </a:endParaRPr>
          </a:p>
          <a:p>
            <a:pPr algn="ctr">
              <a:lnSpc>
                <a:spcPct val="100000"/>
              </a:lnSpc>
            </a:pPr>
            <a:endParaRPr lang="ru-RU" sz="2000" b="1" strike="noStrike" spc="-1" dirty="0" smtClean="0">
              <a:solidFill>
                <a:srgbClr val="FF0000"/>
              </a:solidFill>
              <a:latin typeface="Gill Sans MT"/>
              <a:ea typeface="DejaVu Sans"/>
            </a:endParaRPr>
          </a:p>
          <a:p>
            <a:pPr algn="ctr">
              <a:lnSpc>
                <a:spcPct val="100000"/>
              </a:lnSpc>
            </a:pPr>
            <a:r>
              <a:rPr lang="ru-RU" sz="2000" b="1" strike="noStrike" spc="-1" dirty="0" smtClean="0">
                <a:solidFill>
                  <a:srgbClr val="FF0000"/>
                </a:solidFill>
                <a:latin typeface="Gill Sans MT"/>
                <a:ea typeface="DejaVu Sans"/>
              </a:rPr>
              <a:t>ІІ </a:t>
            </a:r>
            <a:r>
              <a:rPr lang="ru-RU" sz="2000" b="1" strike="noStrike" spc="-1" dirty="0">
                <a:solidFill>
                  <a:srgbClr val="FF0000"/>
                </a:solidFill>
                <a:latin typeface="Gill Sans MT"/>
                <a:ea typeface="DejaVu Sans"/>
              </a:rPr>
              <a:t>РІВЕНЬ</a:t>
            </a:r>
            <a:endParaRPr lang="ru-RU" sz="2000" b="0" strike="noStrike" spc="-1" dirty="0">
              <a:solidFill>
                <a:srgbClr val="000000"/>
              </a:solidFill>
              <a:latin typeface="Arial"/>
            </a:endParaRPr>
          </a:p>
          <a:p>
            <a:pPr algn="ctr">
              <a:lnSpc>
                <a:spcPct val="100000"/>
              </a:lnSpc>
            </a:pPr>
            <a:r>
              <a:rPr lang="ru-RU" sz="1600" b="1" strike="noStrike" spc="-1" dirty="0" err="1">
                <a:solidFill>
                  <a:srgbClr val="003300"/>
                </a:solidFill>
                <a:latin typeface="Gill Sans MT"/>
                <a:ea typeface="DejaVu Sans"/>
              </a:rPr>
              <a:t>Обов`язкова</a:t>
            </a:r>
            <a:r>
              <a:rPr lang="ru-RU" sz="1600" b="1" strike="noStrike" spc="-1" dirty="0">
                <a:solidFill>
                  <a:srgbClr val="003300"/>
                </a:solidFill>
                <a:latin typeface="Gill Sans MT"/>
                <a:ea typeface="DejaVu Sans"/>
              </a:rPr>
              <a:t>  </a:t>
            </a:r>
            <a:r>
              <a:rPr lang="ru-RU" sz="1600" b="1" strike="noStrike" spc="-1" dirty="0" smtClean="0">
                <a:solidFill>
                  <a:srgbClr val="003300"/>
                </a:solidFill>
                <a:latin typeface="Gill Sans MT"/>
                <a:ea typeface="DejaVu Sans"/>
              </a:rPr>
              <a:t>накопичувальна система</a:t>
            </a:r>
          </a:p>
          <a:p>
            <a:pPr algn="ctr">
              <a:lnSpc>
                <a:spcPct val="100000"/>
              </a:lnSpc>
            </a:pPr>
            <a:r>
              <a:rPr lang="ru-RU" sz="1600" b="1" spc="-1" dirty="0" smtClean="0">
                <a:solidFill>
                  <a:srgbClr val="003300"/>
                </a:solidFill>
                <a:latin typeface="Arial"/>
              </a:rPr>
              <a:t>(як правило – НПФ)</a:t>
            </a:r>
            <a:endParaRPr lang="ru-RU" sz="1600" b="0" strike="noStrike" spc="-1" dirty="0">
              <a:solidFill>
                <a:srgbClr val="000000"/>
              </a:solidFill>
              <a:latin typeface="Arial"/>
            </a:endParaRPr>
          </a:p>
          <a:p>
            <a:pPr algn="ctr">
              <a:lnSpc>
                <a:spcPct val="100000"/>
              </a:lnSpc>
            </a:pPr>
            <a:endParaRPr lang="ru-RU" sz="1800" b="0" strike="noStrike" spc="-1" dirty="0">
              <a:solidFill>
                <a:srgbClr val="000000"/>
              </a:solidFill>
              <a:latin typeface="Arial"/>
            </a:endParaRPr>
          </a:p>
          <a:p>
            <a:pPr algn="ctr">
              <a:lnSpc>
                <a:spcPct val="100000"/>
              </a:lnSpc>
            </a:pPr>
            <a:endParaRPr lang="ru-RU" sz="1800" b="0" strike="noStrike" spc="-1" dirty="0">
              <a:solidFill>
                <a:srgbClr val="000000"/>
              </a:solidFill>
              <a:latin typeface="Arial"/>
            </a:endParaRPr>
          </a:p>
        </p:txBody>
      </p:sp>
      <p:sp>
        <p:nvSpPr>
          <p:cNvPr id="11" name="CustomShape 3"/>
          <p:cNvSpPr/>
          <p:nvPr/>
        </p:nvSpPr>
        <p:spPr>
          <a:xfrm>
            <a:off x="6572264" y="4500570"/>
            <a:ext cx="2214578" cy="1643040"/>
          </a:xfrm>
          <a:prstGeom prst="rect">
            <a:avLst/>
          </a:prstGeom>
          <a:solidFill>
            <a:srgbClr val="FFFF99"/>
          </a:solidFill>
          <a:ln w="25560">
            <a:solidFill>
              <a:srgbClr val="545B78"/>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ru-RU" sz="1800" b="0" strike="noStrike" spc="-1" dirty="0">
              <a:solidFill>
                <a:srgbClr val="000000"/>
              </a:solidFill>
              <a:latin typeface="Arial"/>
            </a:endParaRPr>
          </a:p>
          <a:p>
            <a:pPr algn="ctr">
              <a:lnSpc>
                <a:spcPct val="100000"/>
              </a:lnSpc>
            </a:pPr>
            <a:endParaRPr lang="ru-RU" sz="1800" b="0" strike="noStrike" spc="-1" dirty="0">
              <a:solidFill>
                <a:srgbClr val="000000"/>
              </a:solidFill>
              <a:latin typeface="Arial"/>
            </a:endParaRPr>
          </a:p>
          <a:p>
            <a:pPr algn="ctr">
              <a:lnSpc>
                <a:spcPct val="100000"/>
              </a:lnSpc>
            </a:pPr>
            <a:r>
              <a:rPr lang="ru-RU" sz="2000" b="1" strike="noStrike" spc="-1" dirty="0">
                <a:solidFill>
                  <a:srgbClr val="FF0000"/>
                </a:solidFill>
                <a:latin typeface="Gill Sans MT"/>
                <a:ea typeface="DejaVu Sans"/>
              </a:rPr>
              <a:t>ІІІ РІВЕНЬ</a:t>
            </a:r>
            <a:endParaRPr lang="ru-RU" sz="2000" b="0" strike="noStrike" spc="-1" dirty="0">
              <a:solidFill>
                <a:srgbClr val="000000"/>
              </a:solidFill>
              <a:latin typeface="Arial"/>
            </a:endParaRPr>
          </a:p>
          <a:p>
            <a:pPr algn="ctr">
              <a:lnSpc>
                <a:spcPct val="100000"/>
              </a:lnSpc>
            </a:pPr>
            <a:r>
              <a:rPr lang="ru-RU" sz="1600" b="1" strike="noStrike" spc="-1" dirty="0">
                <a:solidFill>
                  <a:srgbClr val="003300"/>
                </a:solidFill>
                <a:latin typeface="Gill Sans MT"/>
                <a:ea typeface="DejaVu Sans"/>
              </a:rPr>
              <a:t>Добровільна </a:t>
            </a:r>
            <a:r>
              <a:rPr lang="ru-RU" sz="1600" b="1" strike="noStrike" spc="-1" dirty="0" smtClean="0">
                <a:solidFill>
                  <a:srgbClr val="003300"/>
                </a:solidFill>
                <a:latin typeface="Gill Sans MT"/>
                <a:ea typeface="DejaVu Sans"/>
              </a:rPr>
              <a:t>накопичувальна </a:t>
            </a:r>
            <a:endParaRPr lang="ru-RU" sz="1600" b="0" strike="noStrike" spc="-1" dirty="0">
              <a:solidFill>
                <a:srgbClr val="000000"/>
              </a:solidFill>
              <a:latin typeface="Arial"/>
            </a:endParaRPr>
          </a:p>
          <a:p>
            <a:pPr algn="ctr">
              <a:lnSpc>
                <a:spcPct val="100000"/>
              </a:lnSpc>
            </a:pPr>
            <a:r>
              <a:rPr lang="ru-RU" sz="1600" b="1" strike="noStrike" spc="-1" dirty="0">
                <a:solidFill>
                  <a:srgbClr val="003300"/>
                </a:solidFill>
                <a:latin typeface="Gill Sans MT"/>
                <a:ea typeface="DejaVu Sans"/>
              </a:rPr>
              <a:t>пенсійна система</a:t>
            </a:r>
            <a:endParaRPr lang="ru-RU" sz="1600" b="0" strike="noStrike" spc="-1" dirty="0">
              <a:solidFill>
                <a:srgbClr val="000000"/>
              </a:solidFill>
              <a:latin typeface="Arial"/>
            </a:endParaRPr>
          </a:p>
          <a:p>
            <a:pPr algn="ctr">
              <a:lnSpc>
                <a:spcPct val="100000"/>
              </a:lnSpc>
            </a:pPr>
            <a:r>
              <a:rPr lang="ru-RU" sz="1600" b="1" strike="noStrike" spc="-1" dirty="0" smtClean="0">
                <a:solidFill>
                  <a:srgbClr val="003300"/>
                </a:solidFill>
                <a:latin typeface="Gill Sans MT"/>
                <a:ea typeface="DejaVu Sans"/>
              </a:rPr>
              <a:t>(як правило – НПФ)</a:t>
            </a:r>
            <a:endParaRPr lang="ru-RU" sz="1600" b="0" strike="noStrike" spc="-1" dirty="0">
              <a:solidFill>
                <a:srgbClr val="000000"/>
              </a:solidFill>
              <a:latin typeface="Arial"/>
            </a:endParaRPr>
          </a:p>
          <a:p>
            <a:pPr algn="ctr">
              <a:lnSpc>
                <a:spcPct val="100000"/>
              </a:lnSpc>
            </a:pPr>
            <a:endParaRPr lang="ru-RU" sz="1600" b="0" strike="noStrike" spc="-1" dirty="0">
              <a:solidFill>
                <a:srgbClr val="000000"/>
              </a:solidFill>
              <a:latin typeface="Arial"/>
            </a:endParaRPr>
          </a:p>
          <a:p>
            <a:pPr algn="ctr">
              <a:lnSpc>
                <a:spcPct val="100000"/>
              </a:lnSpc>
            </a:pPr>
            <a:endParaRPr lang="ru-RU" sz="1600" b="0" strike="noStrike" spc="-1" dirty="0">
              <a:solidFill>
                <a:srgbClr val="000000"/>
              </a:solidFill>
              <a:latin typeface="Arial"/>
            </a:endParaRPr>
          </a:p>
        </p:txBody>
      </p:sp>
      <p:sp>
        <p:nvSpPr>
          <p:cNvPr id="12" name="CustomShape 3"/>
          <p:cNvSpPr/>
          <p:nvPr/>
        </p:nvSpPr>
        <p:spPr>
          <a:xfrm>
            <a:off x="285720" y="928670"/>
            <a:ext cx="6000792" cy="1285884"/>
          </a:xfrm>
          <a:prstGeom prst="rect">
            <a:avLst/>
          </a:prstGeom>
          <a:solidFill>
            <a:srgbClr val="EDF0CA"/>
          </a:solidFill>
          <a:ln w="25560">
            <a:solidFill>
              <a:srgbClr val="BCC837"/>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1" strike="noStrike" spc="-1" dirty="0" smtClean="0">
                <a:solidFill>
                  <a:srgbClr val="000099"/>
                </a:solidFill>
                <a:latin typeface="Gill Sans MT"/>
                <a:ea typeface="DejaVu Sans"/>
              </a:rPr>
              <a:t> </a:t>
            </a:r>
            <a:r>
              <a:rPr lang="ru-RU" sz="2400" b="1" spc="-1" dirty="0" smtClean="0">
                <a:solidFill>
                  <a:srgbClr val="FF0000"/>
                </a:solidFill>
              </a:rPr>
              <a:t>У світі переважають змішані трирівневі пенсійні системи,  де рівні взаємно доповнюють один одного</a:t>
            </a:r>
          </a:p>
          <a:p>
            <a:pPr>
              <a:lnSpc>
                <a:spcPct val="100000"/>
              </a:lnSpc>
            </a:pPr>
            <a:endParaRPr lang="ru-RU" spc="-1" dirty="0">
              <a:solidFill>
                <a:srgbClr val="000000"/>
              </a:solidFill>
            </a:endParaRPr>
          </a:p>
        </p:txBody>
      </p:sp>
      <p:sp>
        <p:nvSpPr>
          <p:cNvPr id="14" name="Равнобедренный треугольник 13"/>
          <p:cNvSpPr/>
          <p:nvPr/>
        </p:nvSpPr>
        <p:spPr>
          <a:xfrm>
            <a:off x="6429388" y="928670"/>
            <a:ext cx="2500330" cy="428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7"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a:solidFill>
                  <a:srgbClr val="FFFFFF"/>
                </a:solidFill>
                <a:latin typeface="Calibri"/>
                <a:ea typeface="DejaVu Sans"/>
              </a:rPr>
              <a:t>Законопроект № 6677</a:t>
            </a:r>
            <a:endParaRPr lang="ru-RU" sz="2400" b="0" strike="noStrike" spc="-1">
              <a:solidFill>
                <a:srgbClr val="000000"/>
              </a:solidFill>
              <a:latin typeface="Arial"/>
            </a:endParaRPr>
          </a:p>
        </p:txBody>
      </p:sp>
      <p:sp>
        <p:nvSpPr>
          <p:cNvPr id="298" name="CustomShape 2"/>
          <p:cNvSpPr/>
          <p:nvPr/>
        </p:nvSpPr>
        <p:spPr>
          <a:xfrm>
            <a:off x="468360" y="1012680"/>
            <a:ext cx="8388360" cy="5538960"/>
          </a:xfrm>
          <a:prstGeom prst="rect">
            <a:avLst/>
          </a:prstGeom>
          <a:solidFill>
            <a:srgbClr val="EDF0CA"/>
          </a:solidFill>
          <a:ln>
            <a:solidFill>
              <a:srgbClr val="BCC837"/>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uk-UA" sz="2000" b="1" strike="noStrike" spc="-1" dirty="0">
                <a:solidFill>
                  <a:srgbClr val="000000"/>
                </a:solidFill>
                <a:latin typeface="Times New Roman"/>
                <a:ea typeface="DejaVu Sans"/>
              </a:rPr>
              <a:t>Внесений</a:t>
            </a:r>
            <a:r>
              <a:rPr lang="uk-UA" sz="2000" b="0" strike="noStrike" spc="-1" dirty="0">
                <a:solidFill>
                  <a:srgbClr val="000000"/>
                </a:solidFill>
                <a:latin typeface="Times New Roman"/>
                <a:ea typeface="DejaVu Sans"/>
              </a:rPr>
              <a:t> на розгляд Верховної Ради України </a:t>
            </a:r>
            <a:r>
              <a:rPr lang="uk-UA" sz="2000" b="1" strike="noStrike" spc="-1" dirty="0">
                <a:solidFill>
                  <a:srgbClr val="000000"/>
                </a:solidFill>
                <a:latin typeface="Times New Roman"/>
                <a:ea typeface="DejaVu Sans"/>
              </a:rPr>
              <a:t>понад 60-ма народними депутатами</a:t>
            </a:r>
            <a:r>
              <a:rPr lang="uk-UA" sz="2000" b="0" strike="noStrike" spc="-1" dirty="0">
                <a:solidFill>
                  <a:srgbClr val="000000"/>
                </a:solidFill>
                <a:latin typeface="Times New Roman"/>
                <a:ea typeface="DejaVu Sans"/>
              </a:rPr>
              <a:t>, які представляють усі фракції Парламенту</a:t>
            </a:r>
            <a:endParaRPr lang="ru-RU" sz="2000" b="0" strike="noStrike" spc="-1" dirty="0">
              <a:solidFill>
                <a:srgbClr val="000000"/>
              </a:solidFill>
              <a:latin typeface="Arial"/>
            </a:endParaRPr>
          </a:p>
          <a:p>
            <a:pPr>
              <a:lnSpc>
                <a:spcPct val="100000"/>
              </a:lnSpc>
            </a:pPr>
            <a:endParaRPr lang="ru-RU" sz="2000" b="0" strike="noStrike" spc="-1" dirty="0">
              <a:solidFill>
                <a:srgbClr val="000000"/>
              </a:solidFill>
              <a:latin typeface="Arial"/>
            </a:endParaRPr>
          </a:p>
          <a:p>
            <a:pPr>
              <a:lnSpc>
                <a:spcPct val="100000"/>
              </a:lnSpc>
            </a:pPr>
            <a:r>
              <a:rPr lang="uk-UA" sz="2000" b="1" strike="noStrike" spc="-1" dirty="0">
                <a:solidFill>
                  <a:srgbClr val="000000"/>
                </a:solidFill>
                <a:latin typeface="Times New Roman"/>
                <a:ea typeface="DejaVu Sans"/>
              </a:rPr>
              <a:t>Схвалений та рекомендований до прийняття за основу</a:t>
            </a:r>
            <a:r>
              <a:rPr lang="uk-UA" sz="2000" b="0" strike="noStrike" spc="-1" dirty="0">
                <a:solidFill>
                  <a:srgbClr val="000000"/>
                </a:solidFill>
                <a:latin typeface="Times New Roman"/>
                <a:ea typeface="DejaVu Sans"/>
              </a:rPr>
              <a:t> профільним Комітетом Верховної Ради України з питань соціальної політики і праці, а також, Комітетом з питань фінансової політики та банківської діяльності</a:t>
            </a:r>
            <a:endParaRPr lang="ru-RU" sz="2000" b="0" strike="noStrike" spc="-1" dirty="0">
              <a:solidFill>
                <a:srgbClr val="000000"/>
              </a:solidFill>
              <a:latin typeface="Arial"/>
            </a:endParaRPr>
          </a:p>
          <a:p>
            <a:pPr>
              <a:lnSpc>
                <a:spcPct val="100000"/>
              </a:lnSpc>
            </a:pPr>
            <a:endParaRPr lang="ru-RU" sz="2000" b="0" strike="noStrike" spc="-1" dirty="0">
              <a:solidFill>
                <a:srgbClr val="000000"/>
              </a:solidFill>
              <a:latin typeface="Arial"/>
            </a:endParaRPr>
          </a:p>
          <a:p>
            <a:pPr>
              <a:lnSpc>
                <a:spcPct val="100000"/>
              </a:lnSpc>
            </a:pPr>
            <a:r>
              <a:rPr lang="uk-UA" sz="2000" b="1" strike="noStrike" spc="-1" dirty="0">
                <a:solidFill>
                  <a:srgbClr val="000000"/>
                </a:solidFill>
                <a:latin typeface="Times New Roman"/>
                <a:ea typeface="DejaVu Sans"/>
              </a:rPr>
              <a:t>Отримав схвалення</a:t>
            </a:r>
            <a:r>
              <a:rPr lang="uk-UA" sz="2000" b="0" strike="noStrike" spc="-1" dirty="0">
                <a:solidFill>
                  <a:srgbClr val="000000"/>
                </a:solidFill>
                <a:latin typeface="Times New Roman"/>
                <a:ea typeface="DejaVu Sans"/>
              </a:rPr>
              <a:t> академічної науки та громадського експертного середовища</a:t>
            </a:r>
            <a:endParaRPr lang="ru-RU" sz="2000" b="0" strike="noStrike" spc="-1" dirty="0">
              <a:solidFill>
                <a:srgbClr val="000000"/>
              </a:solidFill>
              <a:latin typeface="Arial"/>
            </a:endParaRPr>
          </a:p>
          <a:p>
            <a:pPr>
              <a:lnSpc>
                <a:spcPct val="100000"/>
              </a:lnSpc>
            </a:pPr>
            <a:endParaRPr lang="ru-RU" sz="2000" b="0" strike="noStrike" spc="-1" dirty="0">
              <a:solidFill>
                <a:srgbClr val="000000"/>
              </a:solidFill>
              <a:latin typeface="Arial"/>
            </a:endParaRPr>
          </a:p>
          <a:p>
            <a:pPr>
              <a:lnSpc>
                <a:spcPct val="100000"/>
              </a:lnSpc>
            </a:pPr>
            <a:r>
              <a:rPr lang="uk-UA" sz="2000" b="1" strike="noStrike" spc="-1" dirty="0">
                <a:solidFill>
                  <a:srgbClr val="000000"/>
                </a:solidFill>
                <a:latin typeface="Times New Roman"/>
                <a:ea typeface="DejaVu Sans"/>
              </a:rPr>
              <a:t>Відповідає вимогам Директиви (ЄС) 2003/43/</a:t>
            </a:r>
            <a:r>
              <a:rPr lang="uk-UA" sz="2000" b="1" strike="noStrike" spc="-1" dirty="0" err="1">
                <a:solidFill>
                  <a:srgbClr val="000000"/>
                </a:solidFill>
                <a:latin typeface="Times New Roman"/>
                <a:ea typeface="DejaVu Sans"/>
              </a:rPr>
              <a:t>ЄС</a:t>
            </a:r>
            <a:r>
              <a:rPr lang="uk-UA" sz="2000" b="0" strike="noStrike" spc="-1" dirty="0">
                <a:solidFill>
                  <a:srgbClr val="000000"/>
                </a:solidFill>
                <a:latin typeface="Times New Roman"/>
                <a:ea typeface="DejaVu Sans"/>
              </a:rPr>
              <a:t> Європейського Парламенту та Ради від 3 червня 2003 року «Про діяльність установ трудового пенсійного забезпечення та нагляд за ними» </a:t>
            </a:r>
            <a:r>
              <a:rPr lang="uk-UA" sz="2000" b="1" strike="noStrike" spc="-1" dirty="0">
                <a:solidFill>
                  <a:srgbClr val="000000"/>
                </a:solidFill>
                <a:latin typeface="Times New Roman"/>
                <a:ea typeface="DejaVu Sans"/>
              </a:rPr>
              <a:t>і Директиви (ЄС) 2016/2341</a:t>
            </a:r>
            <a:r>
              <a:rPr lang="uk-UA" sz="2000" b="0" strike="noStrike" spc="-1" dirty="0">
                <a:solidFill>
                  <a:srgbClr val="000000"/>
                </a:solidFill>
                <a:latin typeface="Times New Roman"/>
                <a:ea typeface="DejaVu Sans"/>
              </a:rPr>
              <a:t> Європейського Парламенту та Ради від 14 грудня 2016 року «Про діяльність та нагляд за установами з надання професійного пенсійного забезпечення (</a:t>
            </a:r>
            <a:r>
              <a:rPr lang="en-US" sz="2000" b="0" strike="noStrike" spc="-1" dirty="0">
                <a:solidFill>
                  <a:srgbClr val="000000"/>
                </a:solidFill>
                <a:latin typeface="Times New Roman"/>
                <a:ea typeface="DejaVu Sans"/>
              </a:rPr>
              <a:t>IORPs</a:t>
            </a:r>
            <a:r>
              <a:rPr lang="uk-UA" sz="2000" b="0" strike="noStrike" spc="-1" dirty="0">
                <a:solidFill>
                  <a:srgbClr val="000000"/>
                </a:solidFill>
                <a:latin typeface="Times New Roman"/>
                <a:ea typeface="DejaVu Sans"/>
              </a:rPr>
              <a:t>)» (переробленої) – </a:t>
            </a:r>
            <a:r>
              <a:rPr lang="uk-UA" sz="2000" b="1" strike="noStrike" spc="-1" dirty="0">
                <a:solidFill>
                  <a:srgbClr val="CE181E"/>
                </a:solidFill>
                <a:latin typeface="Times New Roman"/>
                <a:ea typeface="DejaVu Sans"/>
              </a:rPr>
              <a:t>їх імплементація необхідна в рамках Угоди про асоціацію між Україною та ЄС </a:t>
            </a:r>
            <a:endParaRPr lang="ru-RU" sz="2000" b="0" strike="noStrike" spc="-1" dirty="0">
              <a:solidFill>
                <a:srgbClr val="000000"/>
              </a:solidFill>
              <a:latin typeface="Arial"/>
            </a:endParaRPr>
          </a:p>
          <a:p>
            <a:pPr algn="just">
              <a:lnSpc>
                <a:spcPct val="100000"/>
              </a:lnSpc>
            </a:pPr>
            <a:endParaRPr lang="ru-RU" sz="2000" b="0" strike="noStrike" spc="-1" dirty="0">
              <a:solidFill>
                <a:srgbClr val="000000"/>
              </a:solidFill>
              <a:latin typeface="Arial"/>
            </a:endParaRPr>
          </a:p>
          <a:p>
            <a:pPr algn="just">
              <a:lnSpc>
                <a:spcPct val="100000"/>
              </a:lnSpc>
            </a:pPr>
            <a:endParaRPr lang="ru-RU" sz="2000" b="0" strike="noStrike" spc="-1" dirty="0">
              <a:solidFill>
                <a:srgbClr val="000000"/>
              </a:solidFill>
              <a:latin typeface="Arial"/>
            </a:endParaRPr>
          </a:p>
          <a:p>
            <a:pPr algn="just">
              <a:lnSpc>
                <a:spcPct val="100000"/>
              </a:lnSpc>
            </a:pPr>
            <a:endParaRPr lang="ru-RU" sz="2000" b="0" strike="noStrike" spc="-1" dirty="0">
              <a:solidFill>
                <a:srgbClr val="000000"/>
              </a:solidFill>
              <a:latin typeface="Arial"/>
            </a:endParaRPr>
          </a:p>
          <a:p>
            <a:pPr algn="just">
              <a:lnSpc>
                <a:spcPct val="100000"/>
              </a:lnSpc>
            </a:pPr>
            <a:r>
              <a:rPr lang="ru-RU" sz="1800" b="0" strike="noStrike" spc="-1" dirty="0">
                <a:solidFill>
                  <a:srgbClr val="000000"/>
                </a:solidFill>
                <a:latin typeface="Arial"/>
                <a:ea typeface="DejaVu Sans"/>
              </a:rPr>
              <a:t> </a:t>
            </a: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a:solidFill>
                  <a:srgbClr val="FFFFFF"/>
                </a:solidFill>
                <a:latin typeface="Calibri"/>
                <a:ea typeface="DejaVu Sans"/>
              </a:rPr>
              <a:t>ЧОГО МИ ДОСЯГНЕМО</a:t>
            </a:r>
            <a:endParaRPr lang="ru-RU" sz="2400" b="0" strike="noStrike" spc="-1">
              <a:solidFill>
                <a:srgbClr val="000000"/>
              </a:solidFill>
              <a:latin typeface="Arial"/>
            </a:endParaRPr>
          </a:p>
        </p:txBody>
      </p:sp>
      <p:sp>
        <p:nvSpPr>
          <p:cNvPr id="399" name="CustomShape 2"/>
          <p:cNvSpPr/>
          <p:nvPr/>
        </p:nvSpPr>
        <p:spPr>
          <a:xfrm>
            <a:off x="431640" y="770040"/>
            <a:ext cx="8496360" cy="542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latin typeface="Gill Sans MT"/>
                <a:ea typeface="DejaVu Sans"/>
              </a:rPr>
              <a:t> </a:t>
            </a:r>
            <a:endParaRPr lang="ru-RU" sz="2400" b="0" strike="noStrike" spc="-1">
              <a:solidFill>
                <a:srgbClr val="000000"/>
              </a:solidFill>
              <a:latin typeface="Arial"/>
            </a:endParaRPr>
          </a:p>
          <a:p>
            <a:pPr marL="71280"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r>
              <a:rPr lang="ru-RU" sz="1800" b="0" strike="noStrike" spc="-1">
                <a:solidFill>
                  <a:srgbClr val="000000"/>
                </a:solidFill>
                <a:latin typeface="Arial"/>
                <a:ea typeface="DejaVu Sans"/>
              </a:rPr>
              <a:t> </a:t>
            </a:r>
            <a:endParaRPr lang="ru-RU" sz="1800" b="0" strike="noStrike" spc="-1">
              <a:solidFill>
                <a:srgbClr val="000000"/>
              </a:solidFill>
              <a:latin typeface="Arial"/>
            </a:endParaRPr>
          </a:p>
        </p:txBody>
      </p:sp>
      <p:sp>
        <p:nvSpPr>
          <p:cNvPr id="400" name="CustomShape 3"/>
          <p:cNvSpPr/>
          <p:nvPr/>
        </p:nvSpPr>
        <p:spPr>
          <a:xfrm>
            <a:off x="187200" y="1252440"/>
            <a:ext cx="8667720" cy="5370480"/>
          </a:xfrm>
          <a:prstGeom prst="rect">
            <a:avLst/>
          </a:prstGeom>
          <a:solidFill>
            <a:srgbClr val="EDF0CA"/>
          </a:solidFill>
          <a:ln w="25560">
            <a:solidFill>
              <a:srgbClr val="BCC837"/>
            </a:solidFill>
            <a:round/>
          </a:ln>
        </p:spPr>
        <p:style>
          <a:lnRef idx="0">
            <a:scrgbClr r="0" g="0" b="0"/>
          </a:lnRef>
          <a:fillRef idx="0">
            <a:scrgbClr r="0" g="0" b="0"/>
          </a:fillRef>
          <a:effectRef idx="0">
            <a:scrgbClr r="0" g="0" b="0"/>
          </a:effectRef>
          <a:fontRef idx="minor"/>
        </p:style>
        <p:txBody>
          <a:bodyPr lIns="90000" tIns="45000" rIns="90000" bIns="45000"/>
          <a:lstStyle/>
          <a:p>
            <a:pPr marL="215640" indent="-214200" algn="ctr">
              <a:lnSpc>
                <a:spcPct val="100000"/>
              </a:lnSpc>
            </a:pPr>
            <a:r>
              <a:rPr lang="ru-RU" sz="1800" b="1" strike="noStrike" spc="-1" dirty="0">
                <a:solidFill>
                  <a:srgbClr val="000099"/>
                </a:solidFill>
                <a:latin typeface="Gill Sans MT"/>
                <a:ea typeface="DejaVu Sans"/>
              </a:rPr>
              <a:t>                          </a:t>
            </a:r>
            <a:endParaRPr lang="ru-RU" sz="1800" b="0" strike="noStrike" spc="-1" dirty="0">
              <a:solidFill>
                <a:srgbClr val="000000"/>
              </a:solidFill>
              <a:latin typeface="Arial"/>
            </a:endParaRPr>
          </a:p>
          <a:p>
            <a:pPr marL="215640" indent="-214200" algn="ctr">
              <a:lnSpc>
                <a:spcPct val="100000"/>
              </a:lnSpc>
            </a:pPr>
            <a:r>
              <a:rPr lang="ru-RU" sz="2000" b="1" strike="noStrike" spc="-1" dirty="0">
                <a:solidFill>
                  <a:srgbClr val="000099"/>
                </a:solidFill>
                <a:latin typeface="Gill Sans MT"/>
                <a:ea typeface="DejaVu Sans"/>
              </a:rPr>
              <a:t>                      </a:t>
            </a:r>
            <a:r>
              <a:rPr lang="ru-RU" sz="2200" b="1" strike="noStrike" spc="-1" dirty="0">
                <a:solidFill>
                  <a:srgbClr val="000099"/>
                </a:solidFill>
                <a:latin typeface="Gill Sans MT"/>
                <a:ea typeface="DejaVu Sans"/>
              </a:rPr>
              <a:t>ДЛЯ ЛЮДЕЙ </a:t>
            </a:r>
            <a:endParaRPr lang="ru-RU" sz="2200" b="0" strike="noStrike" spc="-1" dirty="0">
              <a:solidFill>
                <a:srgbClr val="000000"/>
              </a:solidFill>
              <a:latin typeface="Arial"/>
            </a:endParaRPr>
          </a:p>
          <a:p>
            <a:pPr marL="215640" indent="-214200" algn="ctr">
              <a:lnSpc>
                <a:spcPct val="100000"/>
              </a:lnSpc>
            </a:pPr>
            <a:endParaRPr lang="ru-RU" sz="2200" b="0" strike="noStrike" spc="-1" dirty="0">
              <a:solidFill>
                <a:srgbClr val="000000"/>
              </a:solidFill>
              <a:latin typeface="Arial"/>
            </a:endParaRPr>
          </a:p>
          <a:p>
            <a:pPr marL="215640" indent="-214200">
              <a:lnSpc>
                <a:spcPct val="100000"/>
              </a:lnSpc>
              <a:spcBef>
                <a:spcPts val="598"/>
              </a:spcBef>
              <a:buClr>
                <a:srgbClr val="FF0000"/>
              </a:buClr>
              <a:buSzPct val="120000"/>
              <a:buFont typeface="Wingdings" charset="2"/>
              <a:buChar char=""/>
            </a:pPr>
            <a:r>
              <a:rPr lang="ru-RU" sz="1800" b="1" strike="noStrike" spc="-1" dirty="0" err="1">
                <a:solidFill>
                  <a:srgbClr val="003300"/>
                </a:solidFill>
                <a:latin typeface="Gill Sans MT"/>
                <a:ea typeface="DejaVu Sans"/>
              </a:rPr>
              <a:t>справедливі</a:t>
            </a:r>
            <a:r>
              <a:rPr lang="ru-RU" sz="1800" b="1" strike="noStrike" spc="-1" dirty="0">
                <a:solidFill>
                  <a:srgbClr val="003300"/>
                </a:solidFill>
                <a:latin typeface="Gill Sans MT"/>
                <a:ea typeface="DejaVu Sans"/>
              </a:rPr>
              <a:t> </a:t>
            </a:r>
            <a:r>
              <a:rPr lang="ru-RU" sz="1800" b="1" strike="noStrike" spc="-1" dirty="0" err="1">
                <a:solidFill>
                  <a:srgbClr val="003300"/>
                </a:solidFill>
                <a:latin typeface="Gill Sans MT"/>
                <a:ea typeface="DejaVu Sans"/>
              </a:rPr>
              <a:t>умови</a:t>
            </a:r>
            <a:r>
              <a:rPr lang="ru-RU" sz="1800" b="1" strike="noStrike" spc="-1" dirty="0">
                <a:solidFill>
                  <a:srgbClr val="003300"/>
                </a:solidFill>
                <a:latin typeface="Gill Sans MT"/>
                <a:ea typeface="DejaVu Sans"/>
              </a:rPr>
              <a:t> пенсійного забезпечення та </a:t>
            </a:r>
            <a:r>
              <a:rPr lang="ru-RU" sz="1800" b="1" strike="noStrike" spc="-1" dirty="0" err="1">
                <a:solidFill>
                  <a:srgbClr val="003300"/>
                </a:solidFill>
                <a:latin typeface="Gill Sans MT"/>
                <a:ea typeface="DejaVu Sans"/>
              </a:rPr>
              <a:t>підвищена</a:t>
            </a:r>
            <a:r>
              <a:rPr lang="ru-RU" sz="1800" b="1" strike="noStrike" spc="-1" dirty="0">
                <a:solidFill>
                  <a:srgbClr val="003300"/>
                </a:solidFill>
                <a:latin typeface="Gill Sans MT"/>
                <a:ea typeface="DejaVu Sans"/>
              </a:rPr>
              <a:t> </a:t>
            </a:r>
            <a:r>
              <a:rPr lang="ru-RU" sz="1800" b="1" strike="noStrike" spc="-1" dirty="0" err="1">
                <a:solidFill>
                  <a:srgbClr val="003300"/>
                </a:solidFill>
                <a:latin typeface="Gill Sans MT"/>
                <a:ea typeface="DejaVu Sans"/>
              </a:rPr>
              <a:t>персональна</a:t>
            </a:r>
            <a:r>
              <a:rPr lang="ru-RU" sz="1800" b="1" strike="noStrike" spc="-1" dirty="0">
                <a:solidFill>
                  <a:srgbClr val="003300"/>
                </a:solidFill>
                <a:latin typeface="Gill Sans MT"/>
                <a:ea typeface="DejaVu Sans"/>
              </a:rPr>
              <a:t> </a:t>
            </a:r>
            <a:r>
              <a:rPr lang="ru-RU" sz="1800" b="1" strike="noStrike" spc="-1" dirty="0" err="1">
                <a:solidFill>
                  <a:srgbClr val="003300"/>
                </a:solidFill>
                <a:latin typeface="Gill Sans MT"/>
                <a:ea typeface="DejaVu Sans"/>
              </a:rPr>
              <a:t>мотивація</a:t>
            </a:r>
            <a:r>
              <a:rPr lang="ru-RU" sz="1800" b="1" strike="noStrike" spc="-1" dirty="0">
                <a:solidFill>
                  <a:srgbClr val="003300"/>
                </a:solidFill>
                <a:latin typeface="Gill Sans MT"/>
                <a:ea typeface="DejaVu Sans"/>
              </a:rPr>
              <a:t> до </a:t>
            </a:r>
            <a:r>
              <a:rPr lang="ru-RU" sz="1800" b="1" strike="noStrike" spc="-1" dirty="0" err="1">
                <a:solidFill>
                  <a:srgbClr val="003300"/>
                </a:solidFill>
                <a:latin typeface="Gill Sans MT"/>
                <a:ea typeface="DejaVu Sans"/>
              </a:rPr>
              <a:t>легалізації</a:t>
            </a:r>
            <a:r>
              <a:rPr lang="ru-RU" sz="1800" b="1" strike="noStrike" spc="-1" dirty="0">
                <a:solidFill>
                  <a:srgbClr val="003300"/>
                </a:solidFill>
                <a:latin typeface="Gill Sans MT"/>
                <a:ea typeface="DejaVu Sans"/>
              </a:rPr>
              <a:t> </a:t>
            </a:r>
            <a:r>
              <a:rPr lang="ru-RU" sz="1800" b="1" strike="noStrike" spc="-1" dirty="0" err="1">
                <a:solidFill>
                  <a:srgbClr val="003300"/>
                </a:solidFill>
                <a:latin typeface="Gill Sans MT"/>
                <a:ea typeface="DejaVu Sans"/>
              </a:rPr>
              <a:t>доходів</a:t>
            </a:r>
            <a:r>
              <a:rPr lang="ru-RU" sz="1800" b="1" strike="noStrike" spc="-1" dirty="0">
                <a:solidFill>
                  <a:srgbClr val="003300"/>
                </a:solidFill>
                <a:latin typeface="Gill Sans MT"/>
                <a:ea typeface="DejaVu Sans"/>
              </a:rPr>
              <a:t> ;</a:t>
            </a:r>
            <a:endParaRPr lang="ru-RU" sz="1800" b="0" strike="noStrike" spc="-1" dirty="0">
              <a:solidFill>
                <a:srgbClr val="000000"/>
              </a:solidFill>
              <a:latin typeface="Arial"/>
            </a:endParaRPr>
          </a:p>
          <a:p>
            <a:pPr marL="215640" indent="-214200">
              <a:lnSpc>
                <a:spcPct val="100000"/>
              </a:lnSpc>
              <a:spcBef>
                <a:spcPts val="598"/>
              </a:spcBef>
              <a:buClr>
                <a:srgbClr val="FF0000"/>
              </a:buClr>
              <a:buSzPct val="120000"/>
              <a:buFont typeface="Wingdings" charset="2"/>
              <a:buChar char=""/>
            </a:pPr>
            <a:r>
              <a:rPr lang="ru-RU" sz="1800" b="1" strike="noStrike" spc="-1" dirty="0" err="1">
                <a:solidFill>
                  <a:srgbClr val="003300"/>
                </a:solidFill>
                <a:latin typeface="Gill Sans MT"/>
                <a:ea typeface="DejaVu Sans"/>
              </a:rPr>
              <a:t>підвищення</a:t>
            </a:r>
            <a:r>
              <a:rPr lang="ru-RU" sz="1800" b="1" strike="noStrike" spc="-1" dirty="0">
                <a:solidFill>
                  <a:srgbClr val="003300"/>
                </a:solidFill>
                <a:latin typeface="Gill Sans MT"/>
                <a:ea typeface="DejaVu Sans"/>
              </a:rPr>
              <a:t> рівня пенсійного забезпечення у </a:t>
            </a:r>
            <a:r>
              <a:rPr lang="ru-RU" sz="1800" b="1" strike="noStrike" spc="-1" dirty="0" err="1">
                <a:solidFill>
                  <a:srgbClr val="003300"/>
                </a:solidFill>
                <a:latin typeface="Gill Sans MT"/>
                <a:ea typeface="DejaVu Sans"/>
              </a:rPr>
              <a:t>старості</a:t>
            </a:r>
            <a:r>
              <a:rPr lang="ru-RU" sz="1800" b="1" strike="noStrike" spc="-1" dirty="0">
                <a:solidFill>
                  <a:srgbClr val="003300"/>
                </a:solidFill>
                <a:latin typeface="Gill Sans MT"/>
                <a:ea typeface="DejaVu Sans"/>
              </a:rPr>
              <a:t>:</a:t>
            </a:r>
            <a:endParaRPr lang="ru-RU" sz="1800" b="0" strike="noStrike" spc="-1" dirty="0">
              <a:solidFill>
                <a:srgbClr val="000000"/>
              </a:solidFill>
              <a:latin typeface="Arial"/>
            </a:endParaRPr>
          </a:p>
          <a:p>
            <a:pPr marL="215640" indent="-214200">
              <a:lnSpc>
                <a:spcPct val="100000"/>
              </a:lnSpc>
              <a:spcBef>
                <a:spcPts val="598"/>
              </a:spcBef>
              <a:buClr>
                <a:srgbClr val="FF0000"/>
              </a:buClr>
              <a:buSzPct val="120000"/>
              <a:buFont typeface="Wingdings" charset="2"/>
              <a:buChar char=""/>
            </a:pPr>
            <a:r>
              <a:rPr lang="ru-RU" sz="1800" b="1" strike="noStrike" spc="-1" dirty="0" err="1">
                <a:solidFill>
                  <a:srgbClr val="003300"/>
                </a:solidFill>
                <a:latin typeface="Gill Sans MT"/>
                <a:ea typeface="DejaVu Sans"/>
              </a:rPr>
              <a:t>поступове</a:t>
            </a:r>
            <a:r>
              <a:rPr lang="ru-RU" sz="1800" b="1" strike="noStrike" spc="-1" dirty="0">
                <a:solidFill>
                  <a:srgbClr val="003300"/>
                </a:solidFill>
                <a:latin typeface="Gill Sans MT"/>
                <a:ea typeface="DejaVu Sans"/>
              </a:rPr>
              <a:t> зростання </a:t>
            </a:r>
            <a:r>
              <a:rPr lang="ru-RU" sz="1800" b="1" strike="noStrike" spc="-1" dirty="0" err="1">
                <a:solidFill>
                  <a:srgbClr val="003300"/>
                </a:solidFill>
                <a:latin typeface="Gill Sans MT"/>
                <a:ea typeface="DejaVu Sans"/>
              </a:rPr>
              <a:t>пенсій</a:t>
            </a:r>
            <a:r>
              <a:rPr lang="ru-RU" sz="1800" b="1" strike="noStrike" spc="-1" dirty="0">
                <a:solidFill>
                  <a:srgbClr val="003300"/>
                </a:solidFill>
                <a:latin typeface="Gill Sans MT"/>
                <a:ea typeface="DejaVu Sans"/>
              </a:rPr>
              <a:t> із </a:t>
            </a:r>
            <a:r>
              <a:rPr lang="ru-RU" sz="1800" b="1" strike="noStrike" spc="-1" dirty="0" err="1">
                <a:solidFill>
                  <a:srgbClr val="003300"/>
                </a:solidFill>
                <a:latin typeface="Gill Sans MT"/>
                <a:ea typeface="DejaVu Sans"/>
              </a:rPr>
              <a:t>солідарної</a:t>
            </a:r>
            <a:r>
              <a:rPr lang="ru-RU" sz="1800" b="1" strike="noStrike" spc="-1" dirty="0">
                <a:solidFill>
                  <a:srgbClr val="003300"/>
                </a:solidFill>
                <a:latin typeface="Gill Sans MT"/>
                <a:ea typeface="DejaVu Sans"/>
              </a:rPr>
              <a:t> системи, від зростання економіки і </a:t>
            </a:r>
            <a:r>
              <a:rPr lang="ru-RU" sz="1800" b="1" strike="noStrike" spc="-1" dirty="0" err="1">
                <a:solidFill>
                  <a:srgbClr val="003300"/>
                </a:solidFill>
                <a:latin typeface="Gill Sans MT"/>
                <a:ea typeface="DejaVu Sans"/>
              </a:rPr>
              <a:t>доходів</a:t>
            </a:r>
            <a:r>
              <a:rPr lang="ru-RU" sz="1800" b="1" strike="noStrike" spc="-1" dirty="0">
                <a:solidFill>
                  <a:srgbClr val="003300"/>
                </a:solidFill>
                <a:latin typeface="Gill Sans MT"/>
                <a:ea typeface="DejaVu Sans"/>
              </a:rPr>
              <a:t> ;</a:t>
            </a:r>
            <a:endParaRPr lang="ru-RU" sz="1800" b="0" strike="noStrike" spc="-1" dirty="0">
              <a:solidFill>
                <a:srgbClr val="000000"/>
              </a:solidFill>
              <a:latin typeface="Arial"/>
            </a:endParaRPr>
          </a:p>
          <a:p>
            <a:pPr marL="215640" indent="-214200">
              <a:lnSpc>
                <a:spcPct val="100000"/>
              </a:lnSpc>
              <a:spcBef>
                <a:spcPts val="598"/>
              </a:spcBef>
              <a:buClr>
                <a:srgbClr val="FF0000"/>
              </a:buClr>
              <a:buSzPct val="120000"/>
              <a:buFont typeface="Wingdings" charset="2"/>
              <a:buChar char=""/>
            </a:pPr>
            <a:r>
              <a:rPr lang="ru-RU" sz="1800" b="1" strike="noStrike" spc="-1" dirty="0" err="1">
                <a:solidFill>
                  <a:srgbClr val="003300"/>
                </a:solidFill>
                <a:latin typeface="Gill Sans MT"/>
                <a:ea typeface="DejaVu Sans"/>
              </a:rPr>
              <a:t>поступове</a:t>
            </a:r>
            <a:r>
              <a:rPr lang="ru-RU" sz="1800" b="1" strike="noStrike" spc="-1" dirty="0">
                <a:solidFill>
                  <a:srgbClr val="003300"/>
                </a:solidFill>
                <a:latin typeface="Gill Sans MT"/>
                <a:ea typeface="DejaVu Sans"/>
              </a:rPr>
              <a:t> зростання рівня оплати </a:t>
            </a:r>
            <a:r>
              <a:rPr lang="ru-RU" sz="1800" b="1" strike="noStrike" spc="-1" dirty="0" err="1">
                <a:solidFill>
                  <a:srgbClr val="003300"/>
                </a:solidFill>
                <a:latin typeface="Gill Sans MT"/>
                <a:ea typeface="DejaVu Sans"/>
              </a:rPr>
              <a:t>праці</a:t>
            </a:r>
            <a:r>
              <a:rPr lang="ru-RU" sz="1800" b="1" strike="noStrike" spc="-1" dirty="0">
                <a:solidFill>
                  <a:srgbClr val="003300"/>
                </a:solidFill>
                <a:latin typeface="Gill Sans MT"/>
                <a:ea typeface="DejaVu Sans"/>
              </a:rPr>
              <a:t>, за рахунок зростання економіки та детінізації  ФОП;   </a:t>
            </a:r>
            <a:endParaRPr lang="ru-RU" sz="1800" b="0" strike="noStrike" spc="-1" dirty="0">
              <a:solidFill>
                <a:srgbClr val="000000"/>
              </a:solidFill>
              <a:latin typeface="Arial"/>
            </a:endParaRPr>
          </a:p>
          <a:p>
            <a:pPr marL="215640" indent="-214200">
              <a:lnSpc>
                <a:spcPct val="100000"/>
              </a:lnSpc>
              <a:spcBef>
                <a:spcPts val="598"/>
              </a:spcBef>
              <a:buClr>
                <a:srgbClr val="FF0000"/>
              </a:buClr>
              <a:buSzPct val="120000"/>
              <a:buFont typeface="Wingdings" charset="2"/>
              <a:buChar char=""/>
            </a:pPr>
            <a:r>
              <a:rPr lang="ru-RU" sz="1800" b="1" strike="noStrike" spc="-1" dirty="0">
                <a:solidFill>
                  <a:srgbClr val="003300"/>
                </a:solidFill>
                <a:latin typeface="Gill Sans MT"/>
                <a:ea typeface="DejaVu Sans"/>
              </a:rPr>
              <a:t>можливість оперативно </a:t>
            </a:r>
            <a:r>
              <a:rPr lang="ru-RU" sz="1800" b="1" strike="noStrike" spc="-1" dirty="0" err="1">
                <a:solidFill>
                  <a:srgbClr val="003300"/>
                </a:solidFill>
                <a:latin typeface="Gill Sans MT"/>
                <a:ea typeface="DejaVu Sans"/>
              </a:rPr>
              <a:t>контролювати</a:t>
            </a:r>
            <a:r>
              <a:rPr lang="ru-RU" sz="1800" b="1" strike="noStrike" spc="-1" dirty="0">
                <a:solidFill>
                  <a:srgbClr val="003300"/>
                </a:solidFill>
                <a:latin typeface="Gill Sans MT"/>
                <a:ea typeface="DejaVu Sans"/>
              </a:rPr>
              <a:t> стан </a:t>
            </a:r>
            <a:r>
              <a:rPr lang="ru-RU" sz="1800" b="1" strike="noStrike" spc="-1" dirty="0" err="1">
                <a:solidFill>
                  <a:srgbClr val="003300"/>
                </a:solidFill>
                <a:latin typeface="Gill Sans MT"/>
                <a:ea typeface="DejaVu Sans"/>
              </a:rPr>
              <a:t>своїх</a:t>
            </a:r>
            <a:r>
              <a:rPr lang="ru-RU" sz="1800" b="1" strike="noStrike" spc="-1" dirty="0">
                <a:solidFill>
                  <a:srgbClr val="003300"/>
                </a:solidFill>
                <a:latin typeface="Gill Sans MT"/>
                <a:ea typeface="DejaVu Sans"/>
              </a:rPr>
              <a:t> пенсійних накопичень;</a:t>
            </a:r>
            <a:endParaRPr lang="ru-RU" sz="1800" b="0" strike="noStrike" spc="-1" dirty="0">
              <a:solidFill>
                <a:srgbClr val="000000"/>
              </a:solidFill>
              <a:latin typeface="Arial"/>
            </a:endParaRPr>
          </a:p>
          <a:p>
            <a:pPr marL="215640" indent="-214200">
              <a:lnSpc>
                <a:spcPct val="100000"/>
              </a:lnSpc>
              <a:spcBef>
                <a:spcPts val="598"/>
              </a:spcBef>
              <a:buClr>
                <a:srgbClr val="FF0000"/>
              </a:buClr>
              <a:buSzPct val="120000"/>
              <a:buFont typeface="Wingdings" charset="2"/>
              <a:buChar char=""/>
            </a:pPr>
            <a:r>
              <a:rPr lang="ru-RU" sz="1800" b="1" strike="noStrike" spc="-1" dirty="0" err="1">
                <a:solidFill>
                  <a:srgbClr val="003300"/>
                </a:solidFill>
                <a:latin typeface="Gill Sans MT"/>
                <a:ea typeface="DejaVu Sans"/>
              </a:rPr>
              <a:t>інші</a:t>
            </a:r>
            <a:r>
              <a:rPr lang="ru-RU" sz="1800" b="1" strike="noStrike" spc="-1" dirty="0">
                <a:solidFill>
                  <a:srgbClr val="003300"/>
                </a:solidFill>
                <a:latin typeface="Gill Sans MT"/>
                <a:ea typeface="DejaVu Sans"/>
              </a:rPr>
              <a:t> </a:t>
            </a:r>
            <a:r>
              <a:rPr lang="ru-RU" sz="1800" b="1" strike="noStrike" spc="-1" dirty="0" err="1">
                <a:solidFill>
                  <a:srgbClr val="003300"/>
                </a:solidFill>
                <a:latin typeface="Gill Sans MT"/>
                <a:ea typeface="DejaVu Sans"/>
              </a:rPr>
              <a:t>важливі</a:t>
            </a:r>
            <a:r>
              <a:rPr lang="ru-RU" sz="1800" b="1" strike="noStrike" spc="-1" dirty="0">
                <a:solidFill>
                  <a:srgbClr val="003300"/>
                </a:solidFill>
                <a:latin typeface="Gill Sans MT"/>
                <a:ea typeface="DejaVu Sans"/>
              </a:rPr>
              <a:t> </a:t>
            </a:r>
            <a:r>
              <a:rPr lang="ru-RU" sz="1800" b="1" strike="noStrike" spc="-1" dirty="0" err="1">
                <a:solidFill>
                  <a:srgbClr val="003300"/>
                </a:solidFill>
                <a:latin typeface="Gill Sans MT"/>
                <a:ea typeface="DejaVu Sans"/>
              </a:rPr>
              <a:t>можливості</a:t>
            </a:r>
            <a:r>
              <a:rPr lang="ru-RU" sz="1800" b="1" strike="noStrike" spc="-1" dirty="0">
                <a:solidFill>
                  <a:srgbClr val="003300"/>
                </a:solidFill>
                <a:latin typeface="Gill Sans MT"/>
                <a:ea typeface="DejaVu Sans"/>
              </a:rPr>
              <a:t>, які </a:t>
            </a:r>
            <a:r>
              <a:rPr lang="ru-RU" sz="1800" b="1" strike="noStrike" spc="-1" dirty="0" err="1">
                <a:solidFill>
                  <a:srgbClr val="003300"/>
                </a:solidFill>
                <a:latin typeface="Gill Sans MT"/>
                <a:ea typeface="DejaVu Sans"/>
              </a:rPr>
              <a:t>недоступні</a:t>
            </a:r>
            <a:r>
              <a:rPr lang="ru-RU" sz="1800" b="1" strike="noStrike" spc="-1" dirty="0">
                <a:solidFill>
                  <a:srgbClr val="003300"/>
                </a:solidFill>
                <a:latin typeface="Gill Sans MT"/>
                <a:ea typeface="DejaVu Sans"/>
              </a:rPr>
              <a:t> у </a:t>
            </a:r>
            <a:r>
              <a:rPr lang="ru-RU" sz="1800" b="1" strike="noStrike" spc="-1" dirty="0" err="1">
                <a:solidFill>
                  <a:srgbClr val="003300"/>
                </a:solidFill>
                <a:latin typeface="Gill Sans MT"/>
                <a:ea typeface="DejaVu Sans"/>
              </a:rPr>
              <a:t>солідарній</a:t>
            </a:r>
            <a:r>
              <a:rPr lang="ru-RU" sz="1800" b="1" strike="noStrike" spc="-1" dirty="0">
                <a:solidFill>
                  <a:srgbClr val="003300"/>
                </a:solidFill>
                <a:latin typeface="Gill Sans MT"/>
                <a:ea typeface="DejaVu Sans"/>
              </a:rPr>
              <a:t> пенсійній системі  (можливість </a:t>
            </a:r>
            <a:r>
              <a:rPr lang="ru-RU" sz="1800" b="1" strike="noStrike" spc="-1" dirty="0" err="1">
                <a:solidFill>
                  <a:srgbClr val="003300"/>
                </a:solidFill>
                <a:latin typeface="Gill Sans MT"/>
                <a:ea typeface="DejaVu Sans"/>
              </a:rPr>
              <a:t>успадкування</a:t>
            </a:r>
            <a:r>
              <a:rPr lang="ru-RU" sz="1800" b="1" strike="noStrike" spc="-1" dirty="0">
                <a:solidFill>
                  <a:srgbClr val="003300"/>
                </a:solidFill>
                <a:latin typeface="Gill Sans MT"/>
                <a:ea typeface="DejaVu Sans"/>
              </a:rPr>
              <a:t> заощаджень  або </a:t>
            </a:r>
            <a:r>
              <a:rPr lang="ru-RU" sz="1800" b="1" strike="noStrike" spc="-1" dirty="0" err="1">
                <a:solidFill>
                  <a:srgbClr val="003300"/>
                </a:solidFill>
                <a:latin typeface="Gill Sans MT"/>
                <a:ea typeface="DejaVu Sans"/>
              </a:rPr>
              <a:t>використання</a:t>
            </a:r>
            <a:r>
              <a:rPr lang="ru-RU" sz="1800" b="1" strike="noStrike" spc="-1" dirty="0">
                <a:solidFill>
                  <a:srgbClr val="003300"/>
                </a:solidFill>
                <a:latin typeface="Gill Sans MT"/>
                <a:ea typeface="DejaVu Sans"/>
              </a:rPr>
              <a:t> у </a:t>
            </a:r>
            <a:r>
              <a:rPr lang="ru-RU" sz="1800" b="1" strike="noStrike" spc="-1" dirty="0" err="1">
                <a:solidFill>
                  <a:srgbClr val="003300"/>
                </a:solidFill>
                <a:latin typeface="Gill Sans MT"/>
                <a:ea typeface="DejaVu Sans"/>
              </a:rPr>
              <a:t>разі</a:t>
            </a:r>
            <a:r>
              <a:rPr lang="ru-RU" sz="1800" b="1" strike="noStrike" spc="-1" dirty="0">
                <a:solidFill>
                  <a:srgbClr val="003300"/>
                </a:solidFill>
                <a:latin typeface="Gill Sans MT"/>
                <a:ea typeface="DejaVu Sans"/>
              </a:rPr>
              <a:t> </a:t>
            </a:r>
            <a:r>
              <a:rPr lang="ru-RU" sz="1800" b="1" strike="noStrike" spc="-1" dirty="0" err="1">
                <a:solidFill>
                  <a:srgbClr val="003300"/>
                </a:solidFill>
                <a:latin typeface="Gill Sans MT"/>
                <a:ea typeface="DejaVu Sans"/>
              </a:rPr>
              <a:t>настання</a:t>
            </a:r>
            <a:r>
              <a:rPr lang="ru-RU" sz="1800" b="1" strike="noStrike" spc="-1" dirty="0">
                <a:solidFill>
                  <a:srgbClr val="003300"/>
                </a:solidFill>
                <a:latin typeface="Gill Sans MT"/>
                <a:ea typeface="DejaVu Sans"/>
              </a:rPr>
              <a:t> </a:t>
            </a:r>
            <a:r>
              <a:rPr lang="ru-RU" sz="1800" b="1" strike="noStrike" spc="-1" dirty="0" err="1">
                <a:solidFill>
                  <a:srgbClr val="003300"/>
                </a:solidFill>
                <a:latin typeface="Gill Sans MT"/>
                <a:ea typeface="DejaVu Sans"/>
              </a:rPr>
              <a:t>критичних</a:t>
            </a:r>
            <a:r>
              <a:rPr lang="ru-RU" sz="1800" b="1" strike="noStrike" spc="-1" dirty="0">
                <a:solidFill>
                  <a:srgbClr val="003300"/>
                </a:solidFill>
                <a:latin typeface="Gill Sans MT"/>
                <a:ea typeface="DejaVu Sans"/>
              </a:rPr>
              <a:t> </a:t>
            </a:r>
            <a:r>
              <a:rPr lang="ru-RU" sz="1800" b="1" strike="noStrike" spc="-1" dirty="0" err="1">
                <a:solidFill>
                  <a:srgbClr val="003300"/>
                </a:solidFill>
                <a:latin typeface="Gill Sans MT"/>
                <a:ea typeface="DejaVu Sans"/>
              </a:rPr>
              <a:t>життєвих</a:t>
            </a:r>
            <a:r>
              <a:rPr lang="ru-RU" sz="1800" b="1" strike="noStrike" spc="-1" dirty="0">
                <a:solidFill>
                  <a:srgbClr val="003300"/>
                </a:solidFill>
                <a:latin typeface="Gill Sans MT"/>
                <a:ea typeface="DejaVu Sans"/>
              </a:rPr>
              <a:t> </a:t>
            </a:r>
            <a:r>
              <a:rPr lang="ru-RU" sz="1800" b="1" strike="noStrike" spc="-1" dirty="0" err="1">
                <a:solidFill>
                  <a:srgbClr val="003300"/>
                </a:solidFill>
                <a:latin typeface="Gill Sans MT"/>
                <a:ea typeface="DejaVu Sans"/>
              </a:rPr>
              <a:t>ситуацій</a:t>
            </a:r>
            <a:r>
              <a:rPr lang="ru-RU" sz="1800" b="1" strike="noStrike" spc="-1" dirty="0">
                <a:solidFill>
                  <a:srgbClr val="003300"/>
                </a:solidFill>
                <a:latin typeface="Gill Sans MT"/>
                <a:ea typeface="DejaVu Sans"/>
              </a:rPr>
              <a:t>)</a:t>
            </a:r>
            <a:endParaRPr lang="ru-RU" sz="1800" b="0" strike="noStrike" spc="-1" dirty="0">
              <a:solidFill>
                <a:srgbClr val="000000"/>
              </a:solidFill>
              <a:latin typeface="Arial"/>
            </a:endParaRPr>
          </a:p>
        </p:txBody>
      </p:sp>
      <p:pic>
        <p:nvPicPr>
          <p:cNvPr id="401" name="Рисунок 400"/>
          <p:cNvPicPr/>
          <p:nvPr/>
        </p:nvPicPr>
        <p:blipFill>
          <a:blip r:embed="rId2"/>
          <a:stretch/>
        </p:blipFill>
        <p:spPr>
          <a:xfrm>
            <a:off x="792000" y="770040"/>
            <a:ext cx="1643400" cy="14284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a:solidFill>
                  <a:srgbClr val="FFFFFF"/>
                </a:solidFill>
                <a:latin typeface="Calibri"/>
                <a:ea typeface="DejaVu Sans"/>
              </a:rPr>
              <a:t>ЧОГО МИ ДОСЯГНЕМО</a:t>
            </a:r>
            <a:endParaRPr lang="ru-RU" sz="2400" b="0" strike="noStrike" spc="-1">
              <a:solidFill>
                <a:srgbClr val="000000"/>
              </a:solidFill>
              <a:latin typeface="Arial"/>
            </a:endParaRPr>
          </a:p>
        </p:txBody>
      </p:sp>
      <p:sp>
        <p:nvSpPr>
          <p:cNvPr id="403" name="CustomShape 2"/>
          <p:cNvSpPr/>
          <p:nvPr/>
        </p:nvSpPr>
        <p:spPr>
          <a:xfrm>
            <a:off x="431640" y="770040"/>
            <a:ext cx="8496360" cy="542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latin typeface="Gill Sans MT"/>
                <a:ea typeface="DejaVu Sans"/>
              </a:rPr>
              <a:t> </a:t>
            </a:r>
            <a:endParaRPr lang="ru-RU" sz="2400" b="0" strike="noStrike" spc="-1">
              <a:solidFill>
                <a:srgbClr val="000000"/>
              </a:solidFill>
              <a:latin typeface="Arial"/>
            </a:endParaRPr>
          </a:p>
          <a:p>
            <a:pPr marL="71280"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r>
              <a:rPr lang="ru-RU" sz="1800" b="0" strike="noStrike" spc="-1">
                <a:solidFill>
                  <a:srgbClr val="000000"/>
                </a:solidFill>
                <a:latin typeface="Arial"/>
                <a:ea typeface="DejaVu Sans"/>
              </a:rPr>
              <a:t> </a:t>
            </a:r>
            <a:endParaRPr lang="ru-RU" sz="1800" b="0" strike="noStrike" spc="-1">
              <a:solidFill>
                <a:srgbClr val="000000"/>
              </a:solidFill>
              <a:latin typeface="Arial"/>
            </a:endParaRPr>
          </a:p>
        </p:txBody>
      </p:sp>
      <p:sp>
        <p:nvSpPr>
          <p:cNvPr id="404" name="CustomShape 3"/>
          <p:cNvSpPr/>
          <p:nvPr/>
        </p:nvSpPr>
        <p:spPr>
          <a:xfrm>
            <a:off x="144360" y="1181160"/>
            <a:ext cx="8667720" cy="5370480"/>
          </a:xfrm>
          <a:prstGeom prst="rect">
            <a:avLst/>
          </a:prstGeom>
          <a:solidFill>
            <a:srgbClr val="EDF0CA"/>
          </a:solidFill>
          <a:ln w="25560">
            <a:solidFill>
              <a:srgbClr val="BCC837"/>
            </a:solidFill>
            <a:round/>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800" b="1" strike="noStrike" spc="-1">
                <a:solidFill>
                  <a:srgbClr val="000099"/>
                </a:solidFill>
                <a:latin typeface="Gill Sans MT"/>
                <a:ea typeface="DejaVu Sans"/>
              </a:rPr>
              <a:t>                          </a:t>
            </a:r>
            <a:endParaRPr lang="ru-RU" sz="1800" b="0" strike="noStrike" spc="-1">
              <a:solidFill>
                <a:srgbClr val="000000"/>
              </a:solidFill>
              <a:latin typeface="Arial"/>
            </a:endParaRPr>
          </a:p>
          <a:p>
            <a:pPr algn="ctr">
              <a:lnSpc>
                <a:spcPct val="100000"/>
              </a:lnSpc>
            </a:pPr>
            <a:r>
              <a:rPr lang="ru-RU" sz="2000" b="1" strike="noStrike" spc="-1">
                <a:solidFill>
                  <a:srgbClr val="000099"/>
                </a:solidFill>
                <a:latin typeface="Gill Sans MT"/>
                <a:ea typeface="DejaVu Sans"/>
              </a:rPr>
              <a:t>                       </a:t>
            </a:r>
            <a:endParaRPr lang="ru-RU" sz="2000" b="0" strike="noStrike" spc="-1">
              <a:solidFill>
                <a:srgbClr val="000000"/>
              </a:solidFill>
              <a:latin typeface="Arial"/>
            </a:endParaRPr>
          </a:p>
        </p:txBody>
      </p:sp>
      <p:pic>
        <p:nvPicPr>
          <p:cNvPr id="405" name="Рисунок 404"/>
          <p:cNvPicPr/>
          <p:nvPr/>
        </p:nvPicPr>
        <p:blipFill>
          <a:blip r:embed="rId2"/>
          <a:stretch/>
        </p:blipFill>
        <p:spPr>
          <a:xfrm>
            <a:off x="6048360" y="876240"/>
            <a:ext cx="1643040" cy="1428840"/>
          </a:xfrm>
          <a:prstGeom prst="rect">
            <a:avLst/>
          </a:prstGeom>
          <a:ln>
            <a:noFill/>
          </a:ln>
        </p:spPr>
      </p:pic>
      <p:sp>
        <p:nvSpPr>
          <p:cNvPr id="406" name="CustomShape 4"/>
          <p:cNvSpPr/>
          <p:nvPr/>
        </p:nvSpPr>
        <p:spPr>
          <a:xfrm>
            <a:off x="720720" y="1655640"/>
            <a:ext cx="7775640" cy="4734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64440" rIns="90000" bIns="45000"/>
          <a:lstStyle/>
          <a:p>
            <a:pPr>
              <a:lnSpc>
                <a:spcPct val="93000"/>
              </a:lnSpc>
            </a:pPr>
            <a:r>
              <a:rPr lang="ru-RU" sz="2200" b="1" strike="noStrike" spc="-1" dirty="0">
                <a:solidFill>
                  <a:srgbClr val="000099"/>
                </a:solidFill>
                <a:latin typeface="Gill Sans MT"/>
                <a:ea typeface="DejaVu Sans"/>
              </a:rPr>
              <a:t>ДЛЯ КРАЇНИ (</a:t>
            </a:r>
            <a:r>
              <a:rPr lang="ru-RU" sz="2200" b="1" strike="noStrike" spc="-1" dirty="0" err="1">
                <a:solidFill>
                  <a:srgbClr val="000099"/>
                </a:solidFill>
                <a:latin typeface="Gill Sans MT"/>
                <a:ea typeface="DejaVu Sans"/>
              </a:rPr>
              <a:t>Економіка</a:t>
            </a:r>
            <a:r>
              <a:rPr lang="ru-RU" sz="2200" b="1" strike="noStrike" spc="-1" dirty="0">
                <a:solidFill>
                  <a:srgbClr val="000099"/>
                </a:solidFill>
                <a:latin typeface="Gill Sans MT"/>
                <a:ea typeface="DejaVu Sans"/>
              </a:rPr>
              <a:t>)</a:t>
            </a:r>
            <a:endParaRPr lang="ru-RU" sz="2200" b="0" strike="noStrike" spc="-1" dirty="0">
              <a:solidFill>
                <a:srgbClr val="000000"/>
              </a:solidFill>
              <a:latin typeface="Arial"/>
            </a:endParaRPr>
          </a:p>
          <a:p>
            <a:pPr>
              <a:lnSpc>
                <a:spcPct val="93000"/>
              </a:lnSpc>
            </a:pPr>
            <a:endParaRPr lang="ru-RU" sz="2200" b="0" strike="noStrike" spc="-1" dirty="0">
              <a:solidFill>
                <a:srgbClr val="000000"/>
              </a:solidFill>
              <a:latin typeface="Arial"/>
            </a:endParaRPr>
          </a:p>
          <a:p>
            <a:pPr>
              <a:lnSpc>
                <a:spcPct val="93000"/>
              </a:lnSpc>
            </a:pPr>
            <a:r>
              <a:rPr lang="ru-RU" sz="2000" b="1" strike="noStrike" spc="-1" dirty="0">
                <a:solidFill>
                  <a:srgbClr val="003300"/>
                </a:solidFill>
                <a:latin typeface="Gill Sans MT"/>
                <a:ea typeface="DejaVu Sans"/>
              </a:rPr>
              <a:t>- </a:t>
            </a:r>
            <a:r>
              <a:rPr lang="ru-RU" sz="2000" b="1" strike="noStrike" spc="-1" dirty="0">
                <a:solidFill>
                  <a:srgbClr val="003300"/>
                </a:solidFill>
                <a:latin typeface="Times New Roman"/>
                <a:ea typeface="DejaVu Sans"/>
              </a:rPr>
              <a:t>систему  </a:t>
            </a:r>
            <a:r>
              <a:rPr lang="ru-RU" sz="2000" b="1" strike="noStrike" spc="-1" dirty="0" err="1">
                <a:solidFill>
                  <a:srgbClr val="003300"/>
                </a:solidFill>
                <a:latin typeface="Times New Roman"/>
                <a:ea typeface="DejaVu Sans"/>
              </a:rPr>
              <a:t>захищеного</a:t>
            </a:r>
            <a:r>
              <a:rPr lang="ru-RU" sz="2000" b="1" strike="noStrike" spc="-1" dirty="0">
                <a:solidFill>
                  <a:srgbClr val="003300"/>
                </a:solidFill>
                <a:latin typeface="Times New Roman"/>
                <a:ea typeface="DejaVu Sans"/>
              </a:rPr>
              <a:t> формування пенсійних накопичень </a:t>
            </a:r>
            <a:r>
              <a:rPr lang="ru-RU" sz="2000" b="1" strike="noStrike" spc="-1" dirty="0" err="1">
                <a:solidFill>
                  <a:srgbClr val="003300"/>
                </a:solidFill>
                <a:latin typeface="Times New Roman"/>
                <a:ea typeface="DejaVu Sans"/>
              </a:rPr>
              <a:t>громадян</a:t>
            </a:r>
            <a:r>
              <a:rPr lang="ru-RU" sz="2000" b="1" strike="noStrike" spc="-1" dirty="0">
                <a:solidFill>
                  <a:srgbClr val="003300"/>
                </a:solidFill>
                <a:latin typeface="Times New Roman"/>
                <a:ea typeface="DejaVu Sans"/>
              </a:rPr>
              <a:t>, яка </a:t>
            </a:r>
            <a:r>
              <a:rPr lang="ru-RU" sz="2000" b="1" strike="noStrike" spc="-1" dirty="0" err="1">
                <a:solidFill>
                  <a:srgbClr val="003300"/>
                </a:solidFill>
                <a:latin typeface="Times New Roman"/>
                <a:ea typeface="DejaVu Sans"/>
              </a:rPr>
              <a:t>одночасно</a:t>
            </a:r>
            <a:r>
              <a:rPr lang="ru-RU" sz="2000" b="1" strike="noStrike" spc="-1" dirty="0">
                <a:solidFill>
                  <a:srgbClr val="003300"/>
                </a:solidFill>
                <a:latin typeface="Times New Roman"/>
                <a:ea typeface="DejaVu Sans"/>
              </a:rPr>
              <a:t> стане </a:t>
            </a:r>
            <a:r>
              <a:rPr lang="ru-RU" sz="2000" b="1" strike="noStrike" spc="-1" dirty="0" err="1">
                <a:solidFill>
                  <a:srgbClr val="003300"/>
                </a:solidFill>
                <a:latin typeface="Times New Roman"/>
                <a:ea typeface="DejaVu Sans"/>
              </a:rPr>
              <a:t>потужним</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джерелом</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внутрішніх</a:t>
            </a:r>
            <a:r>
              <a:rPr lang="ru-RU" sz="2000" b="1" strike="noStrike" spc="-1" dirty="0">
                <a:solidFill>
                  <a:srgbClr val="003300"/>
                </a:solidFill>
                <a:latin typeface="Times New Roman"/>
                <a:ea typeface="DejaVu Sans"/>
              </a:rPr>
              <a:t> довгострокових інвестиційних ресурсів;</a:t>
            </a:r>
            <a:endParaRPr lang="ru-RU" sz="2000" b="0" strike="noStrike" spc="-1" dirty="0">
              <a:solidFill>
                <a:srgbClr val="000000"/>
              </a:solidFill>
              <a:latin typeface="Arial"/>
            </a:endParaRPr>
          </a:p>
          <a:p>
            <a:pPr>
              <a:lnSpc>
                <a:spcPct val="93000"/>
              </a:lnSpc>
            </a:pPr>
            <a:r>
              <a:rPr lang="ru-RU" sz="2000" b="0" strike="noStrike" spc="-1" dirty="0">
                <a:solidFill>
                  <a:srgbClr val="003300"/>
                </a:solidFill>
                <a:latin typeface="Times New Roman"/>
                <a:ea typeface="DejaVu Sans"/>
              </a:rPr>
              <a:t>-</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збалансовану</a:t>
            </a:r>
            <a:r>
              <a:rPr lang="ru-RU" sz="2000" b="1" strike="noStrike" spc="-1" dirty="0">
                <a:solidFill>
                  <a:srgbClr val="003300"/>
                </a:solidFill>
                <a:latin typeface="Times New Roman"/>
                <a:ea typeface="DejaVu Sans"/>
              </a:rPr>
              <a:t> і </a:t>
            </a:r>
            <a:r>
              <a:rPr lang="ru-RU" sz="2000" b="1" strike="noStrike" spc="-1" dirty="0" err="1">
                <a:solidFill>
                  <a:srgbClr val="003300"/>
                </a:solidFill>
                <a:latin typeface="Times New Roman"/>
                <a:ea typeface="DejaVu Sans"/>
              </a:rPr>
              <a:t>стійку</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багаторівневу</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пенсійну</a:t>
            </a:r>
            <a:r>
              <a:rPr lang="ru-RU" sz="2000" b="1" strike="noStrike" spc="-1" dirty="0">
                <a:solidFill>
                  <a:srgbClr val="003300"/>
                </a:solidFill>
                <a:latin typeface="Times New Roman"/>
                <a:ea typeface="DejaVu Sans"/>
              </a:rPr>
              <a:t> систему, де </a:t>
            </a:r>
            <a:r>
              <a:rPr lang="ru-RU" sz="2000" b="1" strike="noStrike" spc="-1" dirty="0" err="1">
                <a:solidFill>
                  <a:srgbClr val="003300"/>
                </a:solidFill>
                <a:latin typeface="Times New Roman"/>
                <a:ea typeface="DejaVu Sans"/>
              </a:rPr>
              <a:t>солідарний</a:t>
            </a:r>
            <a:r>
              <a:rPr lang="ru-RU" sz="2000" b="1" strike="noStrike" spc="-1" dirty="0">
                <a:solidFill>
                  <a:srgbClr val="003300"/>
                </a:solidFill>
                <a:latin typeface="Times New Roman"/>
                <a:ea typeface="DejaVu Sans"/>
              </a:rPr>
              <a:t> та </a:t>
            </a:r>
            <a:r>
              <a:rPr lang="ru-RU" sz="2000" b="1" strike="noStrike" spc="-1" dirty="0" err="1">
                <a:solidFill>
                  <a:srgbClr val="003300"/>
                </a:solidFill>
                <a:latin typeface="Times New Roman"/>
                <a:ea typeface="DejaVu Sans"/>
              </a:rPr>
              <a:t>накопичувальні</a:t>
            </a:r>
            <a:r>
              <a:rPr lang="ru-RU" sz="2000" b="1" strike="noStrike" spc="-1" dirty="0">
                <a:solidFill>
                  <a:srgbClr val="003300"/>
                </a:solidFill>
                <a:latin typeface="Times New Roman"/>
                <a:ea typeface="DejaVu Sans"/>
              </a:rPr>
              <a:t> рівні взаємно доповнюють </a:t>
            </a:r>
            <a:r>
              <a:rPr lang="ru-RU" sz="2000" b="1" strike="noStrike" spc="-1" dirty="0" err="1">
                <a:solidFill>
                  <a:srgbClr val="003300"/>
                </a:solidFill>
                <a:latin typeface="Times New Roman"/>
                <a:ea typeface="DejaVu Sans"/>
              </a:rPr>
              <a:t>одне</a:t>
            </a:r>
            <a:r>
              <a:rPr lang="ru-RU" sz="2000" b="1" strike="noStrike" spc="-1" dirty="0">
                <a:solidFill>
                  <a:srgbClr val="003300"/>
                </a:solidFill>
                <a:latin typeface="Times New Roman"/>
                <a:ea typeface="DejaVu Sans"/>
              </a:rPr>
              <a:t> одного  і </a:t>
            </a:r>
            <a:r>
              <a:rPr lang="ru-RU" sz="2000" b="1" strike="noStrike" spc="-1" dirty="0" err="1">
                <a:solidFill>
                  <a:srgbClr val="003300"/>
                </a:solidFill>
                <a:latin typeface="Times New Roman"/>
                <a:ea typeface="DejaVu Sans"/>
              </a:rPr>
              <a:t>компенсують</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характерні</a:t>
            </a:r>
            <a:r>
              <a:rPr lang="ru-RU" sz="2000" b="1" strike="noStrike" spc="-1" dirty="0">
                <a:solidFill>
                  <a:srgbClr val="003300"/>
                </a:solidFill>
                <a:latin typeface="Times New Roman"/>
                <a:ea typeface="DejaVu Sans"/>
              </a:rPr>
              <a:t> для них </a:t>
            </a:r>
            <a:r>
              <a:rPr lang="ru-RU" sz="2000" b="1" strike="noStrike" spc="-1" dirty="0" err="1">
                <a:solidFill>
                  <a:srgbClr val="003300"/>
                </a:solidFill>
                <a:latin typeface="Times New Roman"/>
                <a:ea typeface="DejaVu Sans"/>
              </a:rPr>
              <a:t>слабкі</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сторони</a:t>
            </a:r>
            <a:r>
              <a:rPr lang="ru-RU" sz="2000" b="1" strike="noStrike" spc="-1" dirty="0">
                <a:solidFill>
                  <a:srgbClr val="003300"/>
                </a:solidFill>
                <a:latin typeface="Times New Roman"/>
                <a:ea typeface="DejaVu Sans"/>
              </a:rPr>
              <a:t>;</a:t>
            </a:r>
            <a:endParaRPr lang="ru-RU" sz="2000" b="0" strike="noStrike" spc="-1" dirty="0">
              <a:solidFill>
                <a:srgbClr val="000000"/>
              </a:solidFill>
              <a:latin typeface="Arial"/>
            </a:endParaRPr>
          </a:p>
          <a:p>
            <a:pPr>
              <a:lnSpc>
                <a:spcPct val="93000"/>
              </a:lnSpc>
            </a:pPr>
            <a:r>
              <a:rPr lang="ru-RU" sz="2000" b="0" strike="noStrike" spc="-1" dirty="0">
                <a:solidFill>
                  <a:srgbClr val="003300"/>
                </a:solidFill>
                <a:latin typeface="Times New Roman"/>
                <a:ea typeface="DejaVu Sans"/>
              </a:rPr>
              <a:t>-</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потужний</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інвестиційний</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поштовх</a:t>
            </a:r>
            <a:r>
              <a:rPr lang="ru-RU" sz="2000" b="1" strike="noStrike" spc="-1" dirty="0">
                <a:solidFill>
                  <a:srgbClr val="003300"/>
                </a:solidFill>
                <a:latin typeface="Times New Roman"/>
                <a:ea typeface="DejaVu Sans"/>
              </a:rPr>
              <a:t> для </a:t>
            </a:r>
            <a:r>
              <a:rPr lang="ru-RU" sz="2000" b="1" strike="noStrike" spc="-1" dirty="0" err="1">
                <a:solidFill>
                  <a:srgbClr val="003300"/>
                </a:solidFill>
                <a:latin typeface="Times New Roman"/>
                <a:ea typeface="DejaVu Sans"/>
              </a:rPr>
              <a:t>динамічного</a:t>
            </a:r>
            <a:r>
              <a:rPr lang="ru-RU" sz="2000" b="1" strike="noStrike" spc="-1" dirty="0">
                <a:solidFill>
                  <a:srgbClr val="003300"/>
                </a:solidFill>
                <a:latin typeface="Times New Roman"/>
                <a:ea typeface="DejaVu Sans"/>
              </a:rPr>
              <a:t> зростання економіки і </a:t>
            </a:r>
            <a:r>
              <a:rPr lang="ru-RU" sz="2000" b="1" strike="noStrike" spc="-1" dirty="0" err="1">
                <a:solidFill>
                  <a:srgbClr val="003300"/>
                </a:solidFill>
                <a:latin typeface="Times New Roman"/>
                <a:ea typeface="DejaVu Sans"/>
              </a:rPr>
              <a:t>модернізації</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країни</a:t>
            </a:r>
            <a:r>
              <a:rPr lang="ru-RU" sz="2000" b="1" strike="noStrike" spc="-1" dirty="0">
                <a:solidFill>
                  <a:srgbClr val="003300"/>
                </a:solidFill>
                <a:latin typeface="Times New Roman"/>
                <a:ea typeface="DejaVu Sans"/>
              </a:rPr>
              <a:t>;</a:t>
            </a:r>
            <a:endParaRPr lang="ru-RU" sz="2000" b="0" strike="noStrike" spc="-1" dirty="0">
              <a:solidFill>
                <a:srgbClr val="000000"/>
              </a:solidFill>
              <a:latin typeface="Arial"/>
            </a:endParaRPr>
          </a:p>
          <a:p>
            <a:pPr>
              <a:lnSpc>
                <a:spcPct val="93000"/>
              </a:lnSpc>
            </a:pPr>
            <a:r>
              <a:rPr lang="ru-RU" sz="2000" b="0"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повернення</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довіри</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інвесторів</a:t>
            </a:r>
            <a:r>
              <a:rPr lang="ru-RU" sz="2000" b="1" strike="noStrike" spc="-1" dirty="0">
                <a:solidFill>
                  <a:srgbClr val="003300"/>
                </a:solidFill>
                <a:latin typeface="Times New Roman"/>
                <a:ea typeface="DejaVu Sans"/>
              </a:rPr>
              <a:t> і </a:t>
            </a:r>
            <a:r>
              <a:rPr lang="ru-RU" sz="2000" b="1" strike="noStrike" spc="-1" dirty="0" err="1">
                <a:solidFill>
                  <a:srgbClr val="003300"/>
                </a:solidFill>
                <a:latin typeface="Times New Roman"/>
                <a:ea typeface="DejaVu Sans"/>
              </a:rPr>
              <a:t>населення</a:t>
            </a:r>
            <a:r>
              <a:rPr lang="ru-RU" sz="2000" b="1" strike="noStrike" spc="-1" dirty="0">
                <a:solidFill>
                  <a:srgbClr val="003300"/>
                </a:solidFill>
                <a:latin typeface="Times New Roman"/>
                <a:ea typeface="DejaVu Sans"/>
              </a:rPr>
              <a:t> до фінансових </a:t>
            </a:r>
            <a:r>
              <a:rPr lang="ru-RU" sz="2000" b="1" strike="noStrike" spc="-1" dirty="0" err="1">
                <a:solidFill>
                  <a:srgbClr val="003300"/>
                </a:solidFill>
                <a:latin typeface="Times New Roman"/>
                <a:ea typeface="DejaVu Sans"/>
              </a:rPr>
              <a:t>інституцій</a:t>
            </a:r>
            <a:r>
              <a:rPr lang="ru-RU" sz="2000" b="1" strike="noStrike" spc="-1" dirty="0">
                <a:solidFill>
                  <a:srgbClr val="003300"/>
                </a:solidFill>
                <a:latin typeface="Times New Roman"/>
                <a:ea typeface="DejaVu Sans"/>
              </a:rPr>
              <a:t> </a:t>
            </a:r>
            <a:r>
              <a:rPr lang="ru-RU" sz="2000" b="1" strike="noStrike" spc="-1" dirty="0" smtClean="0">
                <a:solidFill>
                  <a:srgbClr val="003300"/>
                </a:solidFill>
                <a:latin typeface="Times New Roman"/>
                <a:ea typeface="DejaVu Sans"/>
              </a:rPr>
              <a:t>на </a:t>
            </a:r>
            <a:r>
              <a:rPr lang="ru-RU" sz="2000" b="1" strike="noStrike" spc="-1" dirty="0" err="1">
                <a:solidFill>
                  <a:srgbClr val="003300"/>
                </a:solidFill>
                <a:latin typeface="Times New Roman"/>
                <a:ea typeface="DejaVu Sans"/>
              </a:rPr>
              <a:t>прикладі</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успішного</a:t>
            </a:r>
            <a:r>
              <a:rPr lang="ru-RU" sz="2000" b="1" strike="noStrike" spc="-1" dirty="0">
                <a:solidFill>
                  <a:srgbClr val="003300"/>
                </a:solidFill>
                <a:latin typeface="Times New Roman"/>
                <a:ea typeface="DejaVu Sans"/>
              </a:rPr>
              <a:t> впровадження і роботи обов’язкової накопичувальної пенсійної</a:t>
            </a:r>
            <a:r>
              <a:rPr lang="ru-RU" sz="2000" b="1" strike="noStrike" spc="-1" dirty="0">
                <a:solidFill>
                  <a:srgbClr val="FFFFFF"/>
                </a:solidFill>
                <a:latin typeface="Times New Roman"/>
                <a:ea typeface="DejaVu Sans"/>
              </a:rPr>
              <a:t> </a:t>
            </a:r>
            <a:r>
              <a:rPr lang="ru-RU" sz="2000" b="1" strike="noStrike" spc="-1" dirty="0">
                <a:solidFill>
                  <a:srgbClr val="003300"/>
                </a:solidFill>
                <a:latin typeface="Times New Roman"/>
                <a:ea typeface="DejaVu Sans"/>
              </a:rPr>
              <a:t>системи;</a:t>
            </a:r>
            <a:endParaRPr lang="ru-RU" sz="2000" b="0" strike="noStrike" spc="-1" dirty="0">
              <a:solidFill>
                <a:srgbClr val="000000"/>
              </a:solidFill>
              <a:latin typeface="Arial"/>
            </a:endParaRPr>
          </a:p>
          <a:p>
            <a:pPr>
              <a:lnSpc>
                <a:spcPct val="93000"/>
              </a:lnSpc>
            </a:pPr>
            <a:r>
              <a:rPr lang="ru-RU" sz="2000" b="0"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подолання</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бідності</a:t>
            </a:r>
            <a:r>
              <a:rPr lang="ru-RU" sz="2000" b="1" strike="noStrike" spc="-1" dirty="0">
                <a:solidFill>
                  <a:srgbClr val="003300"/>
                </a:solidFill>
                <a:latin typeface="Times New Roman"/>
                <a:ea typeface="DejaVu Sans"/>
              </a:rPr>
              <a:t> - </a:t>
            </a:r>
            <a:r>
              <a:rPr lang="ru-RU" sz="2000" b="1" strike="noStrike" spc="-1" dirty="0" err="1">
                <a:solidFill>
                  <a:srgbClr val="003300"/>
                </a:solidFill>
                <a:latin typeface="Times New Roman"/>
                <a:ea typeface="DejaVu Sans"/>
              </a:rPr>
              <a:t>поступове</a:t>
            </a:r>
            <a:r>
              <a:rPr lang="ru-RU" sz="2000" b="1" strike="noStrike" spc="-1" dirty="0">
                <a:solidFill>
                  <a:srgbClr val="003300"/>
                </a:solidFill>
                <a:latin typeface="Times New Roman"/>
                <a:ea typeface="DejaVu Sans"/>
              </a:rPr>
              <a:t> зростання ФОП та </a:t>
            </a:r>
            <a:r>
              <a:rPr lang="ru-RU" sz="2000" b="1" strike="noStrike" spc="-1" dirty="0" err="1">
                <a:solidFill>
                  <a:srgbClr val="003300"/>
                </a:solidFill>
                <a:latin typeface="Times New Roman"/>
                <a:ea typeface="DejaVu Sans"/>
              </a:rPr>
              <a:t>споживчого</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попиту</a:t>
            </a:r>
            <a:r>
              <a:rPr lang="ru-RU" sz="2000" b="1" strike="noStrike" spc="-1" dirty="0">
                <a:solidFill>
                  <a:srgbClr val="003300"/>
                </a:solidFill>
                <a:latin typeface="Times New Roman"/>
                <a:ea typeface="DejaVu Sans"/>
              </a:rPr>
              <a:t> </a:t>
            </a:r>
            <a:r>
              <a:rPr lang="ru-RU" sz="2000" b="1" strike="noStrike" spc="-1" dirty="0" err="1">
                <a:solidFill>
                  <a:srgbClr val="003300"/>
                </a:solidFill>
                <a:latin typeface="Times New Roman"/>
                <a:ea typeface="DejaVu Sans"/>
              </a:rPr>
              <a:t>населення</a:t>
            </a:r>
            <a:endParaRPr lang="ru-RU" sz="20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7"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dirty="0">
                <a:solidFill>
                  <a:srgbClr val="FFFFFF"/>
                </a:solidFill>
                <a:latin typeface="Calibri"/>
                <a:ea typeface="DejaVu Sans"/>
              </a:rPr>
              <a:t>ЧОГО МИ </a:t>
            </a:r>
            <a:r>
              <a:rPr lang="ru-RU" sz="2400" b="1" strike="noStrike" spc="-1" dirty="0" smtClean="0">
                <a:solidFill>
                  <a:srgbClr val="FFFFFF"/>
                </a:solidFill>
                <a:latin typeface="Calibri"/>
                <a:ea typeface="DejaVu Sans"/>
              </a:rPr>
              <a:t>ДОСЯГНЕМО У НАСТУПНІ 30 РОКІВ</a:t>
            </a:r>
            <a:endParaRPr lang="ru-RU" sz="2400" b="0" strike="noStrike" spc="-1" dirty="0">
              <a:solidFill>
                <a:srgbClr val="000000"/>
              </a:solidFill>
              <a:latin typeface="Arial"/>
            </a:endParaRPr>
          </a:p>
        </p:txBody>
      </p:sp>
      <p:sp>
        <p:nvSpPr>
          <p:cNvPr id="408" name="CustomShape 2"/>
          <p:cNvSpPr/>
          <p:nvPr/>
        </p:nvSpPr>
        <p:spPr>
          <a:xfrm>
            <a:off x="431640" y="770040"/>
            <a:ext cx="8496360" cy="542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a:solidFill>
                  <a:srgbClr val="000000"/>
                </a:solidFill>
                <a:latin typeface="Gill Sans MT"/>
                <a:ea typeface="DejaVu Sans"/>
              </a:rPr>
              <a:t> </a:t>
            </a:r>
            <a:endParaRPr lang="ru-RU" sz="2400" b="0" strike="noStrike" spc="-1">
              <a:solidFill>
                <a:srgbClr val="000000"/>
              </a:solidFill>
              <a:latin typeface="Arial"/>
            </a:endParaRPr>
          </a:p>
          <a:p>
            <a:pPr marL="71280"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endParaRPr lang="ru-RU" sz="2400" b="0" strike="noStrike" spc="-1">
              <a:solidFill>
                <a:srgbClr val="000000"/>
              </a:solidFill>
              <a:latin typeface="Arial"/>
            </a:endParaRPr>
          </a:p>
          <a:p>
            <a:pPr algn="just">
              <a:lnSpc>
                <a:spcPct val="100000"/>
              </a:lnSpc>
            </a:pPr>
            <a:r>
              <a:rPr lang="ru-RU" sz="1800" b="0" strike="noStrike" spc="-1">
                <a:solidFill>
                  <a:srgbClr val="000000"/>
                </a:solidFill>
                <a:latin typeface="Arial"/>
                <a:ea typeface="DejaVu Sans"/>
              </a:rPr>
              <a:t> </a:t>
            </a:r>
            <a:endParaRPr lang="ru-RU" sz="1800" b="0" strike="noStrike" spc="-1">
              <a:solidFill>
                <a:srgbClr val="000000"/>
              </a:solidFill>
              <a:latin typeface="Arial"/>
            </a:endParaRPr>
          </a:p>
        </p:txBody>
      </p:sp>
      <p:sp>
        <p:nvSpPr>
          <p:cNvPr id="409" name="CustomShape 3"/>
          <p:cNvSpPr/>
          <p:nvPr/>
        </p:nvSpPr>
        <p:spPr>
          <a:xfrm>
            <a:off x="144360" y="1181160"/>
            <a:ext cx="8667720" cy="5370480"/>
          </a:xfrm>
          <a:prstGeom prst="rect">
            <a:avLst/>
          </a:prstGeom>
          <a:solidFill>
            <a:srgbClr val="EDF0CA"/>
          </a:solidFill>
          <a:ln w="25560">
            <a:solidFill>
              <a:srgbClr val="BCC837"/>
            </a:solidFill>
            <a:round/>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800" b="1" strike="noStrike" spc="-1">
                <a:solidFill>
                  <a:srgbClr val="000099"/>
                </a:solidFill>
                <a:latin typeface="Gill Sans MT"/>
                <a:ea typeface="DejaVu Sans"/>
              </a:rPr>
              <a:t>                          </a:t>
            </a:r>
            <a:endParaRPr lang="ru-RU" sz="1800" b="0" strike="noStrike" spc="-1">
              <a:solidFill>
                <a:srgbClr val="000000"/>
              </a:solidFill>
              <a:latin typeface="Arial"/>
            </a:endParaRPr>
          </a:p>
          <a:p>
            <a:pPr algn="ctr">
              <a:lnSpc>
                <a:spcPct val="100000"/>
              </a:lnSpc>
            </a:pPr>
            <a:r>
              <a:rPr lang="ru-RU" sz="2000" b="1" strike="noStrike" spc="-1">
                <a:solidFill>
                  <a:srgbClr val="000099"/>
                </a:solidFill>
                <a:latin typeface="Gill Sans MT"/>
                <a:ea typeface="DejaVu Sans"/>
              </a:rPr>
              <a:t>                       </a:t>
            </a:r>
            <a:endParaRPr lang="ru-RU" sz="2000" b="0" strike="noStrike" spc="-1">
              <a:solidFill>
                <a:srgbClr val="000000"/>
              </a:solidFill>
              <a:latin typeface="Arial"/>
            </a:endParaRPr>
          </a:p>
        </p:txBody>
      </p:sp>
      <p:sp>
        <p:nvSpPr>
          <p:cNvPr id="410" name="CustomShape 4"/>
          <p:cNvSpPr/>
          <p:nvPr/>
        </p:nvSpPr>
        <p:spPr>
          <a:xfrm>
            <a:off x="571472" y="1357298"/>
            <a:ext cx="8140680" cy="4824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64440" rIns="90000" bIns="45000"/>
          <a:lstStyle/>
          <a:p>
            <a:r>
              <a:rPr lang="ru-RU" sz="2400" b="1" strike="noStrike" spc="-1" dirty="0">
                <a:solidFill>
                  <a:srgbClr val="CE181E"/>
                </a:solidFill>
                <a:ea typeface="DejaVu Sans"/>
              </a:rPr>
              <a:t>Впровадження накопичувальної пенсійної системи в Україні дозволить до 2050 року:</a:t>
            </a:r>
            <a:endParaRPr lang="ru-RU" sz="2400" b="0" strike="noStrike" spc="-1" dirty="0">
              <a:solidFill>
                <a:srgbClr val="000000"/>
              </a:solidFill>
            </a:endParaRPr>
          </a:p>
          <a:p>
            <a:endParaRPr lang="ru-RU" sz="1600" b="0" strike="noStrike" spc="-1" dirty="0">
              <a:solidFill>
                <a:srgbClr val="000000"/>
              </a:solidFill>
            </a:endParaRPr>
          </a:p>
          <a:p>
            <a:r>
              <a:rPr lang="ru-RU" sz="2000" b="1" strike="noStrike" spc="-1" dirty="0">
                <a:solidFill>
                  <a:srgbClr val="000000"/>
                </a:solidFill>
                <a:ea typeface="DejaVu Sans"/>
              </a:rPr>
              <a:t>Забезпечити додаткове зростання </a:t>
            </a:r>
            <a:r>
              <a:rPr lang="ru-RU" sz="2000" b="1" strike="noStrike" spc="-1" dirty="0" smtClean="0">
                <a:solidFill>
                  <a:srgbClr val="000000"/>
                </a:solidFill>
                <a:ea typeface="DejaVu Sans"/>
              </a:rPr>
              <a:t>ВВП </a:t>
            </a:r>
            <a:r>
              <a:rPr lang="ru-RU" sz="2000" b="1" strike="noStrike" spc="-1" dirty="0">
                <a:solidFill>
                  <a:srgbClr val="FF0000"/>
                </a:solidFill>
                <a:ea typeface="DejaVu Sans"/>
              </a:rPr>
              <a:t>на 25%</a:t>
            </a:r>
            <a:r>
              <a:rPr lang="ru-RU" sz="2000" b="1" strike="noStrike" spc="-1" dirty="0">
                <a:ea typeface="DejaVu Sans"/>
              </a:rPr>
              <a:t>,</a:t>
            </a:r>
            <a:r>
              <a:rPr lang="ru-RU" sz="2000" b="1" strike="noStrike" spc="-1" dirty="0">
                <a:solidFill>
                  <a:srgbClr val="FF0000"/>
                </a:solidFill>
                <a:ea typeface="DejaVu Sans"/>
              </a:rPr>
              <a:t> </a:t>
            </a:r>
            <a:r>
              <a:rPr lang="ru-RU" sz="2000" b="1" strike="noStrike" spc="-1" dirty="0">
                <a:solidFill>
                  <a:srgbClr val="000000"/>
                </a:solidFill>
                <a:ea typeface="DejaVu Sans"/>
              </a:rPr>
              <a:t>порівняно із</a:t>
            </a:r>
            <a:r>
              <a:rPr lang="ru-RU" sz="2000" b="0" strike="noStrike" spc="-1" dirty="0">
                <a:solidFill>
                  <a:srgbClr val="000000"/>
                </a:solidFill>
                <a:ea typeface="DejaVu Sans"/>
              </a:rPr>
              <a:t>  існуючим базовим прогнозом — це </a:t>
            </a:r>
            <a:r>
              <a:rPr lang="ru-RU" sz="2000" b="1" spc="-1" dirty="0" smtClean="0">
                <a:solidFill>
                  <a:srgbClr val="FF0000"/>
                </a:solidFill>
              </a:rPr>
              <a:t>щорічно </a:t>
            </a:r>
            <a:r>
              <a:rPr lang="ru-RU" sz="2000" b="1" strike="noStrike" spc="-1" dirty="0" smtClean="0">
                <a:solidFill>
                  <a:srgbClr val="FF0000"/>
                </a:solidFill>
                <a:ea typeface="DejaVu Sans"/>
              </a:rPr>
              <a:t>майже </a:t>
            </a:r>
            <a:r>
              <a:rPr lang="ru-RU" sz="2000" b="1" strike="noStrike" spc="-1" dirty="0">
                <a:solidFill>
                  <a:srgbClr val="FF0000"/>
                </a:solidFill>
                <a:ea typeface="DejaVu Sans"/>
              </a:rPr>
              <a:t>1% додаткового росту </a:t>
            </a:r>
            <a:r>
              <a:rPr lang="ru-RU" sz="2000" b="1" strike="noStrike" spc="-1" dirty="0" smtClean="0">
                <a:solidFill>
                  <a:srgbClr val="FF0000"/>
                </a:solidFill>
                <a:ea typeface="DejaVu Sans"/>
              </a:rPr>
              <a:t>ВВП</a:t>
            </a:r>
            <a:endParaRPr lang="ru-RU" sz="2000" b="1" strike="noStrike" spc="-1" dirty="0">
              <a:solidFill>
                <a:srgbClr val="FF0000"/>
              </a:solidFill>
            </a:endParaRPr>
          </a:p>
          <a:p>
            <a:endParaRPr lang="ru-RU" sz="1600" b="0" strike="noStrike" spc="-1" dirty="0">
              <a:solidFill>
                <a:srgbClr val="000000"/>
              </a:solidFill>
            </a:endParaRPr>
          </a:p>
          <a:p>
            <a:r>
              <a:rPr lang="ru-RU" sz="2000" b="1" strike="noStrike" spc="-1" dirty="0">
                <a:solidFill>
                  <a:srgbClr val="000000"/>
                </a:solidFill>
                <a:ea typeface="DejaVu Sans"/>
              </a:rPr>
              <a:t>Створити </a:t>
            </a:r>
            <a:r>
              <a:rPr lang="ru-RU" sz="2000" b="1" strike="noStrike" spc="-1" dirty="0">
                <a:solidFill>
                  <a:srgbClr val="FF0000"/>
                </a:solidFill>
                <a:ea typeface="DejaVu Sans"/>
              </a:rPr>
              <a:t>понад 2,5 млн. </a:t>
            </a:r>
            <a:r>
              <a:rPr lang="ru-RU" sz="2000" b="1" strike="noStrike" spc="-1" dirty="0">
                <a:solidFill>
                  <a:srgbClr val="000000"/>
                </a:solidFill>
                <a:ea typeface="DejaVu Sans"/>
              </a:rPr>
              <a:t>нових робочих місць </a:t>
            </a:r>
            <a:r>
              <a:rPr lang="ru-RU" sz="2000" b="1" strike="noStrike" spc="-1" dirty="0">
                <a:solidFill>
                  <a:srgbClr val="FF0000"/>
                </a:solidFill>
                <a:ea typeface="DejaVu Sans"/>
              </a:rPr>
              <a:t>за перші 15 років</a:t>
            </a:r>
            <a:r>
              <a:rPr lang="ru-RU" sz="2000" b="1" strike="noStrike" spc="-1" dirty="0">
                <a:solidFill>
                  <a:srgbClr val="000000"/>
                </a:solidFill>
                <a:ea typeface="DejaVu Sans"/>
              </a:rPr>
              <a:t> роботи системи</a:t>
            </a:r>
            <a:endParaRPr lang="ru-RU" sz="2000" b="0" strike="noStrike" spc="-1" dirty="0">
              <a:solidFill>
                <a:srgbClr val="000000"/>
              </a:solidFill>
            </a:endParaRPr>
          </a:p>
          <a:p>
            <a:endParaRPr lang="ru-RU" sz="1600" b="0" strike="noStrike" spc="-1" dirty="0">
              <a:solidFill>
                <a:srgbClr val="000000"/>
              </a:solidFill>
            </a:endParaRPr>
          </a:p>
          <a:p>
            <a:r>
              <a:rPr lang="ru-RU" sz="2000" b="1" strike="noStrike" spc="-1" dirty="0">
                <a:solidFill>
                  <a:srgbClr val="000000"/>
                </a:solidFill>
                <a:ea typeface="DejaVu Sans"/>
              </a:rPr>
              <a:t>Додатково щорічно збільшувати податкові надходження до Держбюджету, досягнувши у 2050 році їх перевищення над існуючим базовим прогнозним показником </a:t>
            </a:r>
            <a:r>
              <a:rPr lang="ru-RU" sz="2000" b="1" strike="noStrike" spc="-1" dirty="0">
                <a:solidFill>
                  <a:srgbClr val="FF0000"/>
                </a:solidFill>
                <a:ea typeface="DejaVu Sans"/>
              </a:rPr>
              <a:t>більше ніж на 25%</a:t>
            </a:r>
            <a:endParaRPr lang="ru-RU" sz="2000" b="0" strike="noStrike" spc="-1" dirty="0">
              <a:solidFill>
                <a:srgbClr val="FF0000"/>
              </a:solidFill>
            </a:endParaRPr>
          </a:p>
          <a:p>
            <a:endParaRPr lang="ru-RU" sz="1600" b="0" strike="noStrike" spc="-1" dirty="0">
              <a:solidFill>
                <a:srgbClr val="000000"/>
              </a:solidFill>
            </a:endParaRPr>
          </a:p>
          <a:p>
            <a:r>
              <a:rPr lang="ru-RU" sz="2000" b="1" strike="noStrike" spc="-1" dirty="0">
                <a:solidFill>
                  <a:srgbClr val="000000"/>
                </a:solidFill>
                <a:ea typeface="DejaVu Sans"/>
              </a:rPr>
              <a:t>Обсяг пенсійних накопичень до 2050 року </a:t>
            </a:r>
            <a:r>
              <a:rPr lang="ru-RU" sz="2000" b="0" strike="noStrike" spc="-1" dirty="0" smtClean="0">
                <a:solidFill>
                  <a:srgbClr val="000000"/>
                </a:solidFill>
                <a:ea typeface="DejaVu Sans"/>
              </a:rPr>
              <a:t>(</a:t>
            </a:r>
            <a:r>
              <a:rPr lang="ru-RU" sz="2000" b="1" strike="noStrike" spc="-1" dirty="0" smtClean="0">
                <a:solidFill>
                  <a:srgbClr val="000000"/>
                </a:solidFill>
                <a:ea typeface="DejaVu Sans"/>
              </a:rPr>
              <a:t>у розвинутих країнах – від 50% до понад 130%</a:t>
            </a:r>
            <a:r>
              <a:rPr lang="ru-RU" sz="2000" b="0" strike="noStrike" spc="-1" dirty="0" smtClean="0">
                <a:solidFill>
                  <a:srgbClr val="000000"/>
                </a:solidFill>
                <a:ea typeface="DejaVu Sans"/>
              </a:rPr>
              <a:t>)</a:t>
            </a:r>
            <a:r>
              <a:rPr lang="ru-RU" sz="2000" b="1" strike="noStrike" spc="-1" dirty="0" smtClean="0">
                <a:solidFill>
                  <a:srgbClr val="000000"/>
                </a:solidFill>
                <a:latin typeface="+mj-lt"/>
                <a:ea typeface="DejaVu Sans"/>
              </a:rPr>
              <a:t> </a:t>
            </a:r>
            <a:r>
              <a:rPr lang="ru-RU" sz="2000" b="1" spc="-1" dirty="0" smtClean="0">
                <a:solidFill>
                  <a:srgbClr val="FF0000"/>
                </a:solidFill>
              </a:rPr>
              <a:t>становитиме 65% ВВП </a:t>
            </a:r>
            <a:endParaRPr lang="ru-RU" sz="2000" b="0" strike="noStrike" spc="-1" dirty="0">
              <a:solidFill>
                <a:srgbClr val="000000"/>
              </a:solidFill>
              <a:latin typeface="+mj-lt"/>
            </a:endParaRPr>
          </a:p>
        </p:txBody>
      </p:sp>
      <p:pic>
        <p:nvPicPr>
          <p:cNvPr id="1026" name="Picture 2" descr="C:\Users\Катюша\Desktop\Реформа 2017\Без названия (2).jpg"/>
          <p:cNvPicPr>
            <a:picLocks noChangeAspect="1" noChangeArrowheads="1"/>
          </p:cNvPicPr>
          <p:nvPr/>
        </p:nvPicPr>
        <p:blipFill>
          <a:blip r:embed="rId2"/>
          <a:srcRect/>
          <a:stretch>
            <a:fillRect/>
          </a:stretch>
        </p:blipFill>
        <p:spPr bwMode="auto">
          <a:xfrm>
            <a:off x="0" y="0"/>
            <a:ext cx="1215536" cy="1214446"/>
          </a:xfrm>
          <a:prstGeom prst="rect">
            <a:avLst/>
          </a:prstGeom>
          <a:noFill/>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FE7"/>
        </a:solidFill>
        <a:effectLst/>
      </p:bgPr>
    </p:bg>
    <p:spTree>
      <p:nvGrpSpPr>
        <p:cNvPr id="1" name=""/>
        <p:cNvGrpSpPr/>
        <p:nvPr/>
      </p:nvGrpSpPr>
      <p:grpSpPr>
        <a:xfrm>
          <a:off x="0" y="0"/>
          <a:ext cx="0" cy="0"/>
          <a:chOff x="0" y="0"/>
          <a:chExt cx="0" cy="0"/>
        </a:xfrm>
      </p:grpSpPr>
      <p:sp>
        <p:nvSpPr>
          <p:cNvPr id="412" name="CustomShape 1"/>
          <p:cNvSpPr/>
          <p:nvPr/>
        </p:nvSpPr>
        <p:spPr>
          <a:xfrm>
            <a:off x="0" y="0"/>
            <a:ext cx="9144000" cy="6858000"/>
          </a:xfrm>
          <a:prstGeom prst="rect">
            <a:avLst/>
          </a:prstGeom>
          <a:gradFill rotWithShape="0">
            <a:gsLst>
              <a:gs pos="0">
                <a:srgbClr val="53D2FF"/>
              </a:gs>
              <a:gs pos="100000">
                <a:srgbClr val="97E4FF"/>
              </a:gs>
            </a:gsLst>
            <a:lin ang="5400000"/>
          </a:gra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t/>
            </a:r>
            <a:br/>
            <a:r>
              <a:t/>
            </a:r>
            <a:br/>
            <a:r>
              <a:t/>
            </a:r>
            <a:br/>
            <a:endParaRPr lang="ru-RU" sz="1800" b="0" strike="noStrike" spc="-1">
              <a:solidFill>
                <a:srgbClr val="000000"/>
              </a:solidFill>
              <a:latin typeface="Arial"/>
            </a:endParaRPr>
          </a:p>
          <a:p>
            <a:pPr algn="ctr">
              <a:lnSpc>
                <a:spcPct val="100000"/>
              </a:lnSpc>
            </a:pPr>
            <a:endParaRPr lang="ru-RU" sz="1800" b="0" strike="noStrike" spc="-1">
              <a:solidFill>
                <a:srgbClr val="000000"/>
              </a:solidFill>
              <a:latin typeface="Arial"/>
            </a:endParaRPr>
          </a:p>
          <a:p>
            <a:pPr algn="ctr">
              <a:lnSpc>
                <a:spcPct val="100000"/>
              </a:lnSpc>
            </a:pPr>
            <a:r>
              <a:rPr lang="ru-RU" sz="5400" b="1" strike="noStrike" spc="-1">
                <a:solidFill>
                  <a:srgbClr val="000099"/>
                </a:solidFill>
                <a:latin typeface="Calibri"/>
              </a:rPr>
              <a:t>Дякую за увагу!</a:t>
            </a:r>
            <a:endParaRPr lang="ru-RU" sz="5400" b="0" strike="noStrike" spc="-1">
              <a:solidFill>
                <a:srgbClr val="000000"/>
              </a:solidFill>
              <a:latin typeface="Arial"/>
            </a:endParaRPr>
          </a:p>
        </p:txBody>
      </p:sp>
      <p:sp>
        <p:nvSpPr>
          <p:cNvPr id="413" name="Line 2"/>
          <p:cNvSpPr/>
          <p:nvPr/>
        </p:nvSpPr>
        <p:spPr>
          <a:xfrm flipV="1">
            <a:off x="1398600" y="3365280"/>
            <a:ext cx="6207120" cy="44280"/>
          </a:xfrm>
          <a:prstGeom prst="line">
            <a:avLst/>
          </a:prstGeom>
          <a:ln w="38160">
            <a:solidFill>
              <a:srgbClr val="604A7B"/>
            </a:solidFill>
            <a:round/>
          </a:ln>
        </p:spPr>
        <p:style>
          <a:lnRef idx="0">
            <a:scrgbClr r="0" g="0" b="0"/>
          </a:lnRef>
          <a:fillRef idx="0">
            <a:scrgbClr r="0" g="0" b="0"/>
          </a:fillRef>
          <a:effectRef idx="0">
            <a:scrgbClr r="0" g="0" b="0"/>
          </a:effectRef>
          <a:fontRef idx="minor"/>
        </p:style>
      </p:sp>
      <p:sp>
        <p:nvSpPr>
          <p:cNvPr id="414" name="Line 3"/>
          <p:cNvSpPr/>
          <p:nvPr/>
        </p:nvSpPr>
        <p:spPr>
          <a:xfrm flipV="1">
            <a:off x="1717560" y="3503520"/>
            <a:ext cx="6207120" cy="44640"/>
          </a:xfrm>
          <a:prstGeom prst="line">
            <a:avLst/>
          </a:prstGeom>
          <a:ln w="38160">
            <a:solidFill>
              <a:srgbClr val="604A7B"/>
            </a:solidFill>
            <a:round/>
          </a:ln>
        </p:spPr>
        <p:style>
          <a:lnRef idx="0">
            <a:scrgbClr r="0" g="0" b="0"/>
          </a:lnRef>
          <a:fillRef idx="0">
            <a:scrgbClr r="0" g="0" b="0"/>
          </a:fillRef>
          <a:effectRef idx="0">
            <a:scrgbClr r="0" g="0" b="0"/>
          </a:effectRef>
          <a:fontRef idx="minor"/>
        </p:style>
      </p:sp>
      <p:sp>
        <p:nvSpPr>
          <p:cNvPr id="415" name="Line 4"/>
          <p:cNvSpPr/>
          <p:nvPr/>
        </p:nvSpPr>
        <p:spPr>
          <a:xfrm flipV="1">
            <a:off x="1870200" y="3655800"/>
            <a:ext cx="6207120" cy="44280"/>
          </a:xfrm>
          <a:prstGeom prst="line">
            <a:avLst/>
          </a:prstGeom>
          <a:ln w="38160">
            <a:solidFill>
              <a:srgbClr val="604A7B"/>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a:solidFill>
                  <a:srgbClr val="FFFFFF"/>
                </a:solidFill>
                <a:latin typeface="Calibri"/>
                <a:ea typeface="DejaVu Sans"/>
              </a:rPr>
              <a:t>У розробці законопроекту взяли участь:</a:t>
            </a:r>
            <a:endParaRPr lang="ru-RU" sz="2400" b="0" strike="noStrike" spc="-1">
              <a:solidFill>
                <a:srgbClr val="000000"/>
              </a:solidFill>
              <a:latin typeface="Arial"/>
            </a:endParaRPr>
          </a:p>
        </p:txBody>
      </p:sp>
      <p:sp>
        <p:nvSpPr>
          <p:cNvPr id="300" name="CustomShape 2"/>
          <p:cNvSpPr/>
          <p:nvPr/>
        </p:nvSpPr>
        <p:spPr>
          <a:xfrm>
            <a:off x="468360" y="1000108"/>
            <a:ext cx="8388360" cy="5429288"/>
          </a:xfrm>
          <a:prstGeom prst="rect">
            <a:avLst/>
          </a:prstGeom>
          <a:solidFill>
            <a:srgbClr val="EDF0CA"/>
          </a:solidFill>
          <a:ln>
            <a:solidFill>
              <a:srgbClr val="BCC837"/>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Tx/>
              <a:buChar char="-"/>
            </a:pPr>
            <a:r>
              <a:rPr lang="ru-RU" sz="2000" b="1" strike="noStrike" spc="-1" dirty="0" smtClean="0">
                <a:solidFill>
                  <a:srgbClr val="000000"/>
                </a:solidFill>
                <a:ea typeface="DejaVu Sans"/>
              </a:rPr>
              <a:t> </a:t>
            </a:r>
            <a:r>
              <a:rPr lang="ru-RU" b="1" strike="noStrike" spc="-1" dirty="0" smtClean="0">
                <a:solidFill>
                  <a:srgbClr val="000000"/>
                </a:solidFill>
                <a:ea typeface="DejaVu Sans"/>
              </a:rPr>
              <a:t>понад </a:t>
            </a:r>
            <a:r>
              <a:rPr lang="ru-RU" b="1" strike="noStrike" spc="-1" dirty="0">
                <a:solidFill>
                  <a:srgbClr val="000000"/>
                </a:solidFill>
                <a:ea typeface="DejaVu Sans"/>
              </a:rPr>
              <a:t>60 народних депутатів України</a:t>
            </a:r>
            <a:r>
              <a:rPr lang="ru-RU" b="0" strike="noStrike" spc="-1" dirty="0">
                <a:solidFill>
                  <a:srgbClr val="000000"/>
                </a:solidFill>
                <a:ea typeface="DejaVu Sans"/>
              </a:rPr>
              <a:t>, які представляють усі фракції Парламенту</a:t>
            </a:r>
            <a:r>
              <a:rPr lang="ru-RU" b="0" strike="noStrike" spc="-1" dirty="0" smtClean="0">
                <a:solidFill>
                  <a:srgbClr val="000000"/>
                </a:solidFill>
                <a:ea typeface="DejaVu Sans"/>
              </a:rPr>
              <a:t>;</a:t>
            </a:r>
          </a:p>
          <a:p>
            <a:pPr>
              <a:lnSpc>
                <a:spcPct val="100000"/>
              </a:lnSpc>
            </a:pPr>
            <a:endParaRPr lang="ru-RU" sz="1000" b="0" strike="noStrike" spc="-1" dirty="0">
              <a:solidFill>
                <a:srgbClr val="000000"/>
              </a:solidFill>
            </a:endParaRPr>
          </a:p>
          <a:p>
            <a:pPr>
              <a:lnSpc>
                <a:spcPct val="100000"/>
              </a:lnSpc>
              <a:buFontTx/>
              <a:buChar char="-"/>
            </a:pPr>
            <a:r>
              <a:rPr lang="ru-RU" b="0" strike="noStrike" spc="-1" dirty="0" smtClean="0">
                <a:solidFill>
                  <a:srgbClr val="000000"/>
                </a:solidFill>
                <a:ea typeface="DejaVu Sans"/>
              </a:rPr>
              <a:t> Інститут </a:t>
            </a:r>
            <a:r>
              <a:rPr lang="ru-RU" b="0" strike="noStrike" spc="-1" dirty="0">
                <a:solidFill>
                  <a:srgbClr val="000000"/>
                </a:solidFill>
                <a:ea typeface="DejaVu Sans"/>
              </a:rPr>
              <a:t>економіки та прогнозування НАН України (під керівництвом академіка В.М. Геєця</a:t>
            </a:r>
            <a:r>
              <a:rPr lang="ru-RU" b="0" strike="noStrike" spc="-1" dirty="0" smtClean="0">
                <a:solidFill>
                  <a:srgbClr val="000000"/>
                </a:solidFill>
                <a:ea typeface="DejaVu Sans"/>
              </a:rPr>
              <a:t>);</a:t>
            </a:r>
          </a:p>
          <a:p>
            <a:pPr>
              <a:lnSpc>
                <a:spcPct val="100000"/>
              </a:lnSpc>
            </a:pPr>
            <a:endParaRPr lang="ru-RU" sz="1000" b="0" strike="noStrike" spc="-1" dirty="0">
              <a:solidFill>
                <a:srgbClr val="000000"/>
              </a:solidFill>
            </a:endParaRPr>
          </a:p>
          <a:p>
            <a:pPr>
              <a:lnSpc>
                <a:spcPct val="100000"/>
              </a:lnSpc>
              <a:buFontTx/>
              <a:buChar char="-"/>
            </a:pPr>
            <a:r>
              <a:rPr lang="ru-RU" b="0" strike="noStrike" spc="-1" dirty="0" smtClean="0">
                <a:solidFill>
                  <a:srgbClr val="000000"/>
                </a:solidFill>
                <a:ea typeface="DejaVu Sans"/>
              </a:rPr>
              <a:t>Інститут </a:t>
            </a:r>
            <a:r>
              <a:rPr lang="ru-RU" b="0" strike="noStrike" spc="-1" dirty="0">
                <a:solidFill>
                  <a:srgbClr val="000000"/>
                </a:solidFill>
                <a:ea typeface="DejaVu Sans"/>
              </a:rPr>
              <a:t>розвитку фондового ринку</a:t>
            </a:r>
            <a:r>
              <a:rPr lang="ru-RU" b="0" strike="noStrike" spc="-1" dirty="0" smtClean="0">
                <a:solidFill>
                  <a:srgbClr val="000000"/>
                </a:solidFill>
                <a:ea typeface="DejaVu Sans"/>
              </a:rPr>
              <a:t>;</a:t>
            </a:r>
          </a:p>
          <a:p>
            <a:pPr>
              <a:lnSpc>
                <a:spcPct val="100000"/>
              </a:lnSpc>
            </a:pPr>
            <a:endParaRPr lang="ru-RU" sz="1000" b="0" strike="noStrike" spc="-1" dirty="0">
              <a:solidFill>
                <a:srgbClr val="000000"/>
              </a:solidFill>
            </a:endParaRPr>
          </a:p>
          <a:p>
            <a:pPr>
              <a:lnSpc>
                <a:spcPct val="100000"/>
              </a:lnSpc>
              <a:buFontTx/>
              <a:buChar char="-"/>
            </a:pPr>
            <a:r>
              <a:rPr lang="ru-RU" b="0" strike="noStrike" spc="-1" dirty="0" smtClean="0">
                <a:solidFill>
                  <a:srgbClr val="000000"/>
                </a:solidFill>
                <a:ea typeface="DejaVu Sans"/>
              </a:rPr>
              <a:t>Федерація </a:t>
            </a:r>
            <a:r>
              <a:rPr lang="ru-RU" b="0" strike="noStrike" spc="-1" dirty="0">
                <a:solidFill>
                  <a:srgbClr val="000000"/>
                </a:solidFill>
                <a:ea typeface="DejaVu Sans"/>
              </a:rPr>
              <a:t>профспілок України, а також, галузеві профспілки залізничників і транспортних будівельників та металургів і гірників України</a:t>
            </a:r>
            <a:r>
              <a:rPr lang="ru-RU" b="0" strike="noStrike" spc="-1" dirty="0" smtClean="0">
                <a:solidFill>
                  <a:srgbClr val="000000"/>
                </a:solidFill>
                <a:ea typeface="DejaVu Sans"/>
              </a:rPr>
              <a:t>;</a:t>
            </a:r>
          </a:p>
          <a:p>
            <a:pPr>
              <a:lnSpc>
                <a:spcPct val="100000"/>
              </a:lnSpc>
            </a:pPr>
            <a:endParaRPr lang="ru-RU" sz="1000" b="0" strike="noStrike" spc="-1" dirty="0">
              <a:solidFill>
                <a:srgbClr val="000000"/>
              </a:solidFill>
            </a:endParaRPr>
          </a:p>
          <a:p>
            <a:pPr>
              <a:lnSpc>
                <a:spcPct val="100000"/>
              </a:lnSpc>
              <a:buFontTx/>
              <a:buChar char="-"/>
            </a:pPr>
            <a:r>
              <a:rPr lang="ru-RU" b="0" strike="noStrike" spc="-1" dirty="0" smtClean="0">
                <a:solidFill>
                  <a:srgbClr val="000000"/>
                </a:solidFill>
                <a:ea typeface="DejaVu Sans"/>
              </a:rPr>
              <a:t>Реанімаційний </a:t>
            </a:r>
            <a:r>
              <a:rPr lang="ru-RU" b="0" strike="noStrike" spc="-1" dirty="0">
                <a:solidFill>
                  <a:srgbClr val="000000"/>
                </a:solidFill>
                <a:ea typeface="DejaVu Sans"/>
              </a:rPr>
              <a:t>пакет реформ (РПР</a:t>
            </a:r>
            <a:r>
              <a:rPr lang="ru-RU" b="0" strike="noStrike" spc="-1" dirty="0" smtClean="0">
                <a:solidFill>
                  <a:srgbClr val="000000"/>
                </a:solidFill>
                <a:ea typeface="DejaVu Sans"/>
              </a:rPr>
              <a:t>);</a:t>
            </a:r>
          </a:p>
          <a:p>
            <a:pPr>
              <a:lnSpc>
                <a:spcPct val="100000"/>
              </a:lnSpc>
              <a:buFontTx/>
              <a:buChar char="-"/>
            </a:pPr>
            <a:endParaRPr lang="ru-RU" sz="1000" b="0" strike="noStrike" spc="-1" dirty="0">
              <a:solidFill>
                <a:srgbClr val="000000"/>
              </a:solidFill>
            </a:endParaRPr>
          </a:p>
          <a:p>
            <a:pPr>
              <a:lnSpc>
                <a:spcPct val="100000"/>
              </a:lnSpc>
              <a:buFontTx/>
              <a:buChar char="-"/>
            </a:pPr>
            <a:r>
              <a:rPr lang="ru-RU" b="0" strike="noStrike" spc="-1" dirty="0" smtClean="0">
                <a:solidFill>
                  <a:srgbClr val="000000"/>
                </a:solidFill>
                <a:ea typeface="DejaVu Sans"/>
              </a:rPr>
              <a:t>ГО </a:t>
            </a:r>
            <a:r>
              <a:rPr lang="ru-RU" b="0" strike="noStrike" spc="-1" dirty="0">
                <a:solidFill>
                  <a:srgbClr val="000000"/>
                </a:solidFill>
                <a:ea typeface="DejaVu Sans"/>
              </a:rPr>
              <a:t>«Нова Країна</a:t>
            </a:r>
            <a:r>
              <a:rPr lang="ru-RU" b="0" strike="noStrike" spc="-1" dirty="0" smtClean="0">
                <a:solidFill>
                  <a:srgbClr val="000000"/>
                </a:solidFill>
                <a:ea typeface="DejaVu Sans"/>
              </a:rPr>
              <a:t>»;</a:t>
            </a:r>
          </a:p>
          <a:p>
            <a:pPr>
              <a:lnSpc>
                <a:spcPct val="100000"/>
              </a:lnSpc>
              <a:buFontTx/>
              <a:buChar char="-"/>
            </a:pPr>
            <a:endParaRPr lang="ru-RU" sz="1000" b="0" strike="noStrike" spc="-1" dirty="0">
              <a:solidFill>
                <a:srgbClr val="000000"/>
              </a:solidFill>
            </a:endParaRPr>
          </a:p>
          <a:p>
            <a:pPr>
              <a:lnSpc>
                <a:spcPct val="100000"/>
              </a:lnSpc>
            </a:pPr>
            <a:r>
              <a:rPr lang="ru-RU" b="0" strike="noStrike" spc="-1" dirty="0">
                <a:solidFill>
                  <a:srgbClr val="000000"/>
                </a:solidFill>
                <a:ea typeface="DejaVu Sans"/>
              </a:rPr>
              <a:t>- </a:t>
            </a:r>
            <a:r>
              <a:rPr lang="ru-RU" b="1" strike="noStrike" spc="-1" dirty="0">
                <a:solidFill>
                  <a:srgbClr val="000000"/>
                </a:solidFill>
                <a:ea typeface="DejaVu Sans"/>
              </a:rPr>
              <a:t>Професійні асоціації</a:t>
            </a:r>
            <a:r>
              <a:rPr lang="ru-RU" b="0" strike="noStrike" spc="-1" dirty="0">
                <a:solidFill>
                  <a:srgbClr val="000000"/>
                </a:solidFill>
                <a:ea typeface="DejaVu Sans"/>
              </a:rPr>
              <a:t>: Українська асоціація інвестиційного бізнесу (УАІБ), Українська федерація убезпечення (УФУ), Українська асоціація адміністраторів пенсійних фондів (УААПФ), Професійна асоціація учасників ринків капіталу та деривативів (ПАРД), Національна асоціація недержавних пенсійних фондів України та адміністраторів недержавних пенсійних фондів (НАПФА)</a:t>
            </a:r>
            <a:endParaRPr lang="ru-RU" b="0" strike="noStrike" spc="-1" dirty="0">
              <a:solidFill>
                <a:srgbClr val="000000"/>
              </a:solidFill>
            </a:endParaRPr>
          </a:p>
          <a:p>
            <a:pPr algn="just">
              <a:lnSpc>
                <a:spcPct val="100000"/>
              </a:lnSpc>
            </a:pPr>
            <a:endParaRPr lang="ru-RU" sz="2000" b="0" strike="noStrike" spc="-1" dirty="0">
              <a:solidFill>
                <a:srgbClr val="000000"/>
              </a:solidFill>
              <a:latin typeface="Arial"/>
            </a:endParaRPr>
          </a:p>
          <a:p>
            <a:pPr algn="just">
              <a:lnSpc>
                <a:spcPct val="100000"/>
              </a:lnSpc>
            </a:pPr>
            <a:endParaRPr lang="ru-RU" sz="2000" b="0" strike="noStrike" spc="-1" dirty="0">
              <a:solidFill>
                <a:srgbClr val="000000"/>
              </a:solidFill>
              <a:latin typeface="Arial"/>
            </a:endParaRPr>
          </a:p>
          <a:p>
            <a:pPr algn="just">
              <a:lnSpc>
                <a:spcPct val="100000"/>
              </a:lnSpc>
            </a:pPr>
            <a:endParaRPr lang="ru-RU" sz="2000" b="0" strike="noStrike" spc="-1" dirty="0">
              <a:solidFill>
                <a:srgbClr val="000000"/>
              </a:solidFill>
              <a:latin typeface="Arial"/>
            </a:endParaRPr>
          </a:p>
          <a:p>
            <a:pPr algn="just">
              <a:lnSpc>
                <a:spcPct val="100000"/>
              </a:lnSpc>
            </a:pPr>
            <a:r>
              <a:rPr lang="ru-RU" sz="1800" b="0" strike="noStrike" spc="-1" dirty="0">
                <a:solidFill>
                  <a:srgbClr val="000000"/>
                </a:solidFill>
                <a:latin typeface="Arial"/>
                <a:ea typeface="DejaVu Sans"/>
              </a:rPr>
              <a:t> </a:t>
            </a: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dirty="0">
                <a:solidFill>
                  <a:srgbClr val="FFFFFF"/>
                </a:solidFill>
                <a:latin typeface="Calibri"/>
                <a:ea typeface="DejaVu Sans"/>
              </a:rPr>
              <a:t>ЧОМУ ПОТРІБНА НАКОПИЧУВАЛЬНА СИСТЕМА?</a:t>
            </a:r>
            <a:endParaRPr lang="ru-RU" sz="2400" b="0" strike="noStrike" spc="-1" dirty="0">
              <a:solidFill>
                <a:srgbClr val="000000"/>
              </a:solidFill>
              <a:latin typeface="Arial"/>
            </a:endParaRPr>
          </a:p>
        </p:txBody>
      </p:sp>
      <p:sp>
        <p:nvSpPr>
          <p:cNvPr id="302" name="CustomShape 2"/>
          <p:cNvSpPr/>
          <p:nvPr/>
        </p:nvSpPr>
        <p:spPr>
          <a:xfrm>
            <a:off x="360360" y="836640"/>
            <a:ext cx="84247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1" strike="noStrike" spc="-1" dirty="0">
                <a:solidFill>
                  <a:srgbClr val="000000"/>
                </a:solidFill>
                <a:latin typeface="Calibri"/>
                <a:ea typeface="DejaVu Sans"/>
              </a:rPr>
              <a:t>На що можуть </a:t>
            </a:r>
            <a:r>
              <a:rPr lang="ru-RU" sz="1800" b="1" strike="noStrike" spc="-1" dirty="0" err="1">
                <a:solidFill>
                  <a:srgbClr val="000000"/>
                </a:solidFill>
                <a:latin typeface="Calibri"/>
                <a:ea typeface="DejaVu Sans"/>
              </a:rPr>
              <a:t>розраховувати</a:t>
            </a:r>
            <a:r>
              <a:rPr lang="ru-RU" sz="1800" b="1" strike="noStrike" spc="-1" dirty="0">
                <a:solidFill>
                  <a:srgbClr val="000000"/>
                </a:solidFill>
                <a:latin typeface="Calibri"/>
                <a:ea typeface="DejaVu Sans"/>
              </a:rPr>
              <a:t> </a:t>
            </a:r>
            <a:r>
              <a:rPr lang="ru-RU" sz="1800" b="1" strike="noStrike" spc="-1" dirty="0" err="1">
                <a:solidFill>
                  <a:srgbClr val="000000"/>
                </a:solidFill>
                <a:latin typeface="Calibri"/>
                <a:ea typeface="DejaVu Sans"/>
              </a:rPr>
              <a:t>ті</a:t>
            </a:r>
            <a:r>
              <a:rPr lang="ru-RU" sz="1800" b="1" strike="noStrike" spc="-1" dirty="0">
                <a:solidFill>
                  <a:srgbClr val="000000"/>
                </a:solidFill>
                <a:latin typeface="Calibri"/>
                <a:ea typeface="DejaVu Sans"/>
              </a:rPr>
              <a:t>, </a:t>
            </a:r>
            <a:r>
              <a:rPr lang="ru-RU" sz="1800" b="1" strike="noStrike" spc="-1" dirty="0" err="1">
                <a:solidFill>
                  <a:srgbClr val="000000"/>
                </a:solidFill>
                <a:latin typeface="Calibri"/>
                <a:ea typeface="DejaVu Sans"/>
              </a:rPr>
              <a:t>хто</a:t>
            </a:r>
            <a:r>
              <a:rPr lang="ru-RU" sz="1800" b="1" strike="noStrike" spc="-1" dirty="0">
                <a:solidFill>
                  <a:srgbClr val="000000"/>
                </a:solidFill>
                <a:latin typeface="Calibri"/>
                <a:ea typeface="DejaVu Sans"/>
              </a:rPr>
              <a:t> буде </a:t>
            </a:r>
            <a:r>
              <a:rPr lang="ru-RU" sz="1800" b="1" strike="noStrike" spc="-1" dirty="0" err="1">
                <a:solidFill>
                  <a:srgbClr val="000000"/>
                </a:solidFill>
                <a:latin typeface="Calibri"/>
                <a:ea typeface="DejaVu Sans"/>
              </a:rPr>
              <a:t>виходити</a:t>
            </a:r>
            <a:r>
              <a:rPr lang="ru-RU" sz="1800" b="1" strike="noStrike" spc="-1" dirty="0">
                <a:solidFill>
                  <a:srgbClr val="000000"/>
                </a:solidFill>
                <a:latin typeface="Calibri"/>
                <a:ea typeface="DejaVu Sans"/>
              </a:rPr>
              <a:t> на </a:t>
            </a:r>
            <a:r>
              <a:rPr lang="ru-RU" sz="1800" b="1" strike="noStrike" spc="-1" dirty="0" err="1">
                <a:solidFill>
                  <a:srgbClr val="000000"/>
                </a:solidFill>
                <a:latin typeface="Calibri"/>
                <a:ea typeface="DejaVu Sans"/>
              </a:rPr>
              <a:t>пенсію</a:t>
            </a:r>
            <a:r>
              <a:rPr lang="ru-RU" sz="1800" b="1" strike="noStrike" spc="-1" dirty="0">
                <a:solidFill>
                  <a:srgbClr val="000000"/>
                </a:solidFill>
                <a:latin typeface="Calibri"/>
                <a:ea typeface="DejaVu Sans"/>
              </a:rPr>
              <a:t> в 2018 – 2050 роках?</a:t>
            </a:r>
            <a:endParaRPr lang="ru-RU" sz="1800" b="0" strike="noStrike" spc="-1" dirty="0">
              <a:solidFill>
                <a:srgbClr val="000000"/>
              </a:solidFill>
              <a:latin typeface="Arial"/>
            </a:endParaRPr>
          </a:p>
        </p:txBody>
      </p:sp>
      <p:sp>
        <p:nvSpPr>
          <p:cNvPr id="303" name="CustomShape 3"/>
          <p:cNvSpPr/>
          <p:nvPr/>
        </p:nvSpPr>
        <p:spPr>
          <a:xfrm>
            <a:off x="260280" y="5950080"/>
            <a:ext cx="8567640" cy="57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598"/>
              </a:spcBef>
            </a:pPr>
            <a:r>
              <a:rPr lang="ru-RU" sz="1600" b="1" strike="noStrike" spc="-1" dirty="0" err="1">
                <a:solidFill>
                  <a:srgbClr val="000000"/>
                </a:solidFill>
                <a:latin typeface="Calibri"/>
                <a:ea typeface="DejaVu Sans"/>
              </a:rPr>
              <a:t>Коефіцієнт</a:t>
            </a:r>
            <a:r>
              <a:rPr lang="ru-RU" sz="1600" b="1" strike="noStrike" spc="-1" dirty="0">
                <a:solidFill>
                  <a:srgbClr val="000000"/>
                </a:solidFill>
                <a:latin typeface="Calibri"/>
                <a:ea typeface="DejaVu Sans"/>
              </a:rPr>
              <a:t> </a:t>
            </a:r>
            <a:r>
              <a:rPr lang="ru-RU" sz="1600" b="1" strike="noStrike" spc="-1" dirty="0" err="1">
                <a:solidFill>
                  <a:srgbClr val="000000"/>
                </a:solidFill>
                <a:latin typeface="Calibri"/>
                <a:ea typeface="DejaVu Sans"/>
              </a:rPr>
              <a:t>заміщення</a:t>
            </a:r>
            <a:r>
              <a:rPr lang="ru-RU" sz="1600" b="1" strike="noStrike" spc="-1" dirty="0">
                <a:solidFill>
                  <a:srgbClr val="000000"/>
                </a:solidFill>
                <a:latin typeface="Calibri"/>
                <a:ea typeface="DejaVu Sans"/>
              </a:rPr>
              <a:t> з </a:t>
            </a:r>
            <a:r>
              <a:rPr lang="ru-RU" sz="1600" b="1" strike="noStrike" spc="-1" dirty="0" err="1">
                <a:solidFill>
                  <a:srgbClr val="000000"/>
                </a:solidFill>
                <a:latin typeface="Calibri"/>
                <a:ea typeface="DejaVu Sans"/>
              </a:rPr>
              <a:t>солідарної</a:t>
            </a:r>
            <a:r>
              <a:rPr lang="ru-RU" sz="1600" b="1" strike="noStrike" spc="-1" dirty="0">
                <a:solidFill>
                  <a:srgbClr val="000000"/>
                </a:solidFill>
                <a:latin typeface="Calibri"/>
                <a:ea typeface="DejaVu Sans"/>
              </a:rPr>
              <a:t> системи </a:t>
            </a:r>
            <a:r>
              <a:rPr lang="ru-RU" sz="1600" b="1" strike="noStrike" spc="-1" dirty="0" err="1">
                <a:solidFill>
                  <a:srgbClr val="000000"/>
                </a:solidFill>
                <a:latin typeface="Calibri"/>
                <a:ea typeface="DejaVu Sans"/>
              </a:rPr>
              <a:t>неухильно</a:t>
            </a:r>
            <a:r>
              <a:rPr lang="ru-RU" sz="1600" b="1" strike="noStrike" spc="-1" dirty="0">
                <a:solidFill>
                  <a:srgbClr val="000000"/>
                </a:solidFill>
                <a:latin typeface="Calibri"/>
                <a:ea typeface="DejaVu Sans"/>
              </a:rPr>
              <a:t> </a:t>
            </a:r>
            <a:r>
              <a:rPr lang="ru-RU" sz="1600" b="1" strike="noStrike" spc="-1" dirty="0" err="1">
                <a:solidFill>
                  <a:srgbClr val="000000"/>
                </a:solidFill>
                <a:latin typeface="Calibri"/>
                <a:ea typeface="DejaVu Sans"/>
              </a:rPr>
              <a:t>знижуватиметься</a:t>
            </a:r>
            <a:r>
              <a:rPr lang="ru-RU" sz="1600" b="0" strike="noStrike" spc="-1" dirty="0">
                <a:solidFill>
                  <a:srgbClr val="000000"/>
                </a:solidFill>
                <a:latin typeface="Calibri"/>
                <a:ea typeface="DejaVu Sans"/>
              </a:rPr>
              <a:t> - </a:t>
            </a:r>
            <a:r>
              <a:rPr lang="ru-RU" sz="1600" b="1" strike="noStrike" spc="-1" dirty="0">
                <a:solidFill>
                  <a:srgbClr val="000000"/>
                </a:solidFill>
                <a:latin typeface="Calibri"/>
                <a:ea typeface="DejaVu Sans"/>
              </a:rPr>
              <a:t>у 2050 році </a:t>
            </a:r>
            <a:r>
              <a:rPr lang="ru-RU" sz="1600" b="1" strike="noStrike" spc="-1" dirty="0" err="1">
                <a:solidFill>
                  <a:srgbClr val="000000"/>
                </a:solidFill>
                <a:latin typeface="Calibri"/>
                <a:ea typeface="DejaVu Sans"/>
              </a:rPr>
              <a:t>пенсія</a:t>
            </a:r>
            <a:r>
              <a:rPr lang="ru-RU" sz="1600" b="1" strike="noStrike" spc="-1" dirty="0">
                <a:solidFill>
                  <a:srgbClr val="000000"/>
                </a:solidFill>
                <a:latin typeface="Calibri"/>
                <a:ea typeface="DejaVu Sans"/>
              </a:rPr>
              <a:t> </a:t>
            </a:r>
            <a:r>
              <a:rPr lang="ru-RU" sz="1600" b="1" strike="noStrike" spc="-1" dirty="0" err="1">
                <a:solidFill>
                  <a:srgbClr val="000000"/>
                </a:solidFill>
                <a:latin typeface="Calibri"/>
                <a:ea typeface="DejaVu Sans"/>
              </a:rPr>
              <a:t>складатиме</a:t>
            </a:r>
            <a:r>
              <a:rPr lang="ru-RU" sz="1600" b="1" strike="noStrike" spc="-1" dirty="0">
                <a:solidFill>
                  <a:srgbClr val="000000"/>
                </a:solidFill>
                <a:latin typeface="Calibri"/>
                <a:ea typeface="DejaVu Sans"/>
              </a:rPr>
              <a:t> лише 18% від </a:t>
            </a:r>
            <a:r>
              <a:rPr lang="ru-RU" sz="1600" b="1" strike="noStrike" spc="-1" dirty="0" err="1">
                <a:solidFill>
                  <a:srgbClr val="000000"/>
                </a:solidFill>
                <a:latin typeface="Calibri"/>
                <a:ea typeface="DejaVu Sans"/>
              </a:rPr>
              <a:t>зарплати</a:t>
            </a:r>
            <a:r>
              <a:rPr lang="ru-RU" sz="1600" b="1" strike="noStrike" spc="-1" dirty="0">
                <a:solidFill>
                  <a:srgbClr val="000000"/>
                </a:solidFill>
                <a:latin typeface="Calibri"/>
                <a:ea typeface="DejaVu Sans"/>
              </a:rPr>
              <a:t> (при </a:t>
            </a:r>
            <a:r>
              <a:rPr lang="ru-RU" sz="1600" b="1" strike="noStrike" spc="-1" dirty="0" err="1">
                <a:solidFill>
                  <a:srgbClr val="000000"/>
                </a:solidFill>
                <a:latin typeface="Calibri"/>
                <a:ea typeface="DejaVu Sans"/>
              </a:rPr>
              <a:t>мінімально</a:t>
            </a:r>
            <a:r>
              <a:rPr lang="ru-RU" sz="1600" b="1" strike="noStrike" spc="-1" dirty="0">
                <a:solidFill>
                  <a:srgbClr val="000000"/>
                </a:solidFill>
                <a:latin typeface="Calibri"/>
                <a:ea typeface="DejaVu Sans"/>
              </a:rPr>
              <a:t> допустимому рівні 40%).</a:t>
            </a:r>
            <a:endParaRPr lang="ru-RU" sz="1600" b="0" strike="noStrike" spc="-1" dirty="0">
              <a:solidFill>
                <a:srgbClr val="000000"/>
              </a:solidFill>
              <a:latin typeface="Arial"/>
            </a:endParaRPr>
          </a:p>
        </p:txBody>
      </p:sp>
      <p:pic>
        <p:nvPicPr>
          <p:cNvPr id="304" name="Рисунок 303"/>
          <p:cNvPicPr/>
          <p:nvPr/>
        </p:nvPicPr>
        <p:blipFill>
          <a:blip r:embed="rId2"/>
          <a:stretch/>
        </p:blipFill>
        <p:spPr>
          <a:xfrm>
            <a:off x="993600" y="1184400"/>
            <a:ext cx="7105680" cy="46465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5" name="CustomShape 1"/>
          <p:cNvSpPr/>
          <p:nvPr/>
        </p:nvSpPr>
        <p:spPr>
          <a:xfrm>
            <a:off x="0" y="260280"/>
            <a:ext cx="9144000" cy="82080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dirty="0">
                <a:solidFill>
                  <a:srgbClr val="FFFFFF"/>
                </a:solidFill>
                <a:latin typeface="Calibri"/>
                <a:ea typeface="DejaVu Sans"/>
              </a:rPr>
              <a:t>ПЕНСІЙНІ НАКОПИЧЕННЯ — </a:t>
            </a:r>
            <a:endParaRPr lang="ru-RU" sz="2400" b="0" strike="noStrike" spc="-1" dirty="0">
              <a:solidFill>
                <a:srgbClr val="000000"/>
              </a:solidFill>
              <a:latin typeface="Arial"/>
            </a:endParaRPr>
          </a:p>
          <a:p>
            <a:pPr algn="ctr">
              <a:lnSpc>
                <a:spcPct val="100000"/>
              </a:lnSpc>
            </a:pPr>
            <a:r>
              <a:rPr lang="ru-RU" sz="2400" b="1" strike="noStrike" spc="-1" dirty="0">
                <a:solidFill>
                  <a:srgbClr val="FFFFFF"/>
                </a:solidFill>
                <a:latin typeface="Calibri"/>
                <a:ea typeface="DejaVu Sans"/>
              </a:rPr>
              <a:t>компенсатор зниження </a:t>
            </a:r>
            <a:r>
              <a:rPr lang="ru-RU" sz="2400" b="1" strike="noStrike" spc="-1" dirty="0" err="1">
                <a:solidFill>
                  <a:srgbClr val="FFFFFF"/>
                </a:solidFill>
                <a:latin typeface="Calibri"/>
                <a:ea typeface="DejaVu Sans"/>
              </a:rPr>
              <a:t>солідарних</a:t>
            </a:r>
            <a:r>
              <a:rPr lang="ru-RU" sz="2400" b="1" strike="noStrike" spc="-1" dirty="0">
                <a:solidFill>
                  <a:srgbClr val="FFFFFF"/>
                </a:solidFill>
                <a:latin typeface="Calibri"/>
                <a:ea typeface="DejaVu Sans"/>
              </a:rPr>
              <a:t> </a:t>
            </a:r>
            <a:r>
              <a:rPr lang="ru-RU" sz="2400" b="1" strike="noStrike" spc="-1" dirty="0" err="1">
                <a:solidFill>
                  <a:srgbClr val="FFFFFF"/>
                </a:solidFill>
                <a:latin typeface="Calibri"/>
                <a:ea typeface="DejaVu Sans"/>
              </a:rPr>
              <a:t>пенсій</a:t>
            </a:r>
            <a:endParaRPr lang="ru-RU" sz="2400" b="0" strike="noStrike" spc="-1" dirty="0">
              <a:solidFill>
                <a:srgbClr val="000000"/>
              </a:solidFill>
              <a:latin typeface="Arial"/>
            </a:endParaRPr>
          </a:p>
        </p:txBody>
      </p:sp>
      <p:sp>
        <p:nvSpPr>
          <p:cNvPr id="306" name="CustomShape 2"/>
          <p:cNvSpPr/>
          <p:nvPr/>
        </p:nvSpPr>
        <p:spPr>
          <a:xfrm>
            <a:off x="324000" y="1027080"/>
            <a:ext cx="84247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800" b="1" strike="noStrike" spc="-1" dirty="0">
                <a:solidFill>
                  <a:srgbClr val="FF0000"/>
                </a:solidFill>
                <a:latin typeface="Calibri"/>
                <a:ea typeface="DejaVu Sans"/>
              </a:rPr>
              <a:t> Впровадження з 2019 року. Внески від 2%, </a:t>
            </a:r>
            <a:r>
              <a:rPr lang="ru-RU" sz="1800" b="1" strike="noStrike" spc="-1" dirty="0" err="1">
                <a:solidFill>
                  <a:srgbClr val="FF0000"/>
                </a:solidFill>
                <a:latin typeface="Calibri"/>
                <a:ea typeface="DejaVu Sans"/>
              </a:rPr>
              <a:t>щорічне</a:t>
            </a:r>
            <a:r>
              <a:rPr lang="ru-RU" sz="1800" b="1" strike="noStrike" spc="-1" dirty="0">
                <a:solidFill>
                  <a:srgbClr val="FF0000"/>
                </a:solidFill>
                <a:latin typeface="Calibri"/>
                <a:ea typeface="DejaVu Sans"/>
              </a:rPr>
              <a:t> </a:t>
            </a:r>
            <a:r>
              <a:rPr lang="ru-RU" sz="1800" b="1" strike="noStrike" spc="-1" dirty="0" err="1">
                <a:solidFill>
                  <a:srgbClr val="FF0000"/>
                </a:solidFill>
                <a:latin typeface="Calibri"/>
                <a:ea typeface="DejaVu Sans"/>
              </a:rPr>
              <a:t>збільшення</a:t>
            </a:r>
            <a:r>
              <a:rPr lang="ru-RU" sz="1800" b="1" strike="noStrike" spc="-1" dirty="0">
                <a:solidFill>
                  <a:srgbClr val="FF0000"/>
                </a:solidFill>
                <a:latin typeface="Calibri"/>
                <a:ea typeface="DejaVu Sans"/>
              </a:rPr>
              <a:t> на 1% до 7%</a:t>
            </a:r>
            <a:endParaRPr lang="ru-RU" sz="1800" b="0" strike="noStrike" spc="-1" dirty="0">
              <a:solidFill>
                <a:srgbClr val="000000"/>
              </a:solidFill>
              <a:latin typeface="Arial"/>
            </a:endParaRPr>
          </a:p>
        </p:txBody>
      </p:sp>
      <p:sp>
        <p:nvSpPr>
          <p:cNvPr id="307" name="CustomShape 3"/>
          <p:cNvSpPr/>
          <p:nvPr/>
        </p:nvSpPr>
        <p:spPr>
          <a:xfrm>
            <a:off x="252360" y="1390680"/>
            <a:ext cx="8604360" cy="43686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txBody>
          <a:bodyPr lIns="90000" tIns="60840" rIns="90000" bIns="45000"/>
          <a:lstStyle/>
          <a:p>
            <a:pPr>
              <a:lnSpc>
                <a:spcPct val="93000"/>
              </a:lnSpc>
            </a:pPr>
            <a:r>
              <a:rPr lang="ru-RU" sz="1800" b="0" strike="noStrike" spc="-1">
                <a:solidFill>
                  <a:srgbClr val="000000"/>
                </a:solidFill>
                <a:latin typeface="Arial"/>
              </a:rPr>
              <a:t>  </a:t>
            </a:r>
          </a:p>
        </p:txBody>
      </p:sp>
      <p:sp>
        <p:nvSpPr>
          <p:cNvPr id="308" name="CustomShape 4"/>
          <p:cNvSpPr/>
          <p:nvPr/>
        </p:nvSpPr>
        <p:spPr>
          <a:xfrm>
            <a:off x="287280" y="5759280"/>
            <a:ext cx="8562960" cy="1011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83880" rIns="90000" bIns="45000"/>
          <a:lstStyle/>
          <a:p>
            <a:pPr>
              <a:lnSpc>
                <a:spcPct val="83000"/>
              </a:lnSpc>
            </a:pPr>
            <a:r>
              <a:rPr lang="ru-RU" sz="1800" b="0" strike="noStrike" spc="-1" dirty="0">
                <a:solidFill>
                  <a:srgbClr val="000000"/>
                </a:solidFill>
                <a:latin typeface="Calibri"/>
                <a:ea typeface="DejaVu Sans"/>
              </a:rPr>
              <a:t>Впровадження накопичувального рівня з 2019 року </a:t>
            </a:r>
            <a:r>
              <a:rPr lang="ru-RU" sz="1800" b="0" strike="noStrike" spc="-1" dirty="0" err="1">
                <a:solidFill>
                  <a:srgbClr val="000000"/>
                </a:solidFill>
                <a:latin typeface="Calibri"/>
                <a:ea typeface="DejaVu Sans"/>
              </a:rPr>
              <a:t>забезпечить</a:t>
            </a:r>
            <a:r>
              <a:rPr lang="ru-RU" sz="1800" b="0" strike="noStrike" spc="-1" dirty="0">
                <a:solidFill>
                  <a:srgbClr val="000000"/>
                </a:solidFill>
                <a:latin typeface="Calibri"/>
                <a:ea typeface="DejaVu Sans"/>
              </a:rPr>
              <a:t> </a:t>
            </a:r>
            <a:r>
              <a:rPr lang="ru-RU" sz="1800" b="0" strike="noStrike" spc="-1" dirty="0" err="1">
                <a:solidFill>
                  <a:srgbClr val="000000"/>
                </a:solidFill>
                <a:latin typeface="Calibri"/>
                <a:ea typeface="DejaVu Sans"/>
              </a:rPr>
              <a:t>загальний</a:t>
            </a:r>
            <a:r>
              <a:rPr lang="ru-RU" sz="1800" b="0" strike="noStrike" spc="-1" dirty="0">
                <a:solidFill>
                  <a:srgbClr val="000000"/>
                </a:solidFill>
                <a:latin typeface="Calibri"/>
                <a:ea typeface="DejaVu Sans"/>
              </a:rPr>
              <a:t> </a:t>
            </a:r>
            <a:r>
              <a:rPr lang="ru-RU" sz="1800" b="0" strike="noStrike" spc="-1" dirty="0" err="1">
                <a:solidFill>
                  <a:srgbClr val="000000"/>
                </a:solidFill>
                <a:latin typeface="Calibri"/>
                <a:ea typeface="DejaVu Sans"/>
              </a:rPr>
              <a:t>коефіцієнт</a:t>
            </a:r>
            <a:r>
              <a:rPr lang="ru-RU" sz="1800" b="0" strike="noStrike" spc="-1" dirty="0">
                <a:solidFill>
                  <a:srgbClr val="000000"/>
                </a:solidFill>
                <a:latin typeface="Calibri"/>
                <a:ea typeface="DejaVu Sans"/>
              </a:rPr>
              <a:t> </a:t>
            </a:r>
            <a:r>
              <a:rPr lang="ru-RU" sz="1800" b="0" strike="noStrike" spc="-1" dirty="0" err="1">
                <a:solidFill>
                  <a:srgbClr val="000000"/>
                </a:solidFill>
                <a:latin typeface="Calibri"/>
                <a:ea typeface="DejaVu Sans"/>
              </a:rPr>
              <a:t>заміщення</a:t>
            </a:r>
            <a:r>
              <a:rPr lang="ru-RU" sz="1800" b="0" strike="noStrike" spc="-1" dirty="0">
                <a:solidFill>
                  <a:srgbClr val="000000"/>
                </a:solidFill>
                <a:latin typeface="Calibri"/>
                <a:ea typeface="DejaVu Sans"/>
              </a:rPr>
              <a:t> на рівні 0,40 </a:t>
            </a:r>
            <a:r>
              <a:rPr lang="ru-RU" sz="1800" b="0" strike="noStrike" spc="-1" dirty="0" err="1">
                <a:solidFill>
                  <a:srgbClr val="000000"/>
                </a:solidFill>
                <a:latin typeface="Calibri"/>
                <a:ea typeface="DejaVu Sans"/>
              </a:rPr>
              <a:t>після</a:t>
            </a:r>
            <a:r>
              <a:rPr lang="ru-RU" sz="1800" b="0" strike="noStrike" spc="-1" dirty="0">
                <a:solidFill>
                  <a:srgbClr val="000000"/>
                </a:solidFill>
                <a:latin typeface="Calibri"/>
                <a:ea typeface="DejaVu Sans"/>
              </a:rPr>
              <a:t> 35 років накопичень (</a:t>
            </a:r>
            <a:r>
              <a:rPr lang="ru-RU" sz="1800" b="0" strike="noStrike" spc="-1" dirty="0" err="1">
                <a:solidFill>
                  <a:srgbClr val="000000"/>
                </a:solidFill>
                <a:latin typeface="Calibri"/>
                <a:ea typeface="DejaVu Sans"/>
              </a:rPr>
              <a:t>мінімального</a:t>
            </a:r>
            <a:r>
              <a:rPr lang="ru-RU" sz="1800" b="0" strike="noStrike" spc="-1" dirty="0">
                <a:solidFill>
                  <a:srgbClr val="000000"/>
                </a:solidFill>
                <a:latin typeface="Calibri"/>
                <a:ea typeface="DejaVu Sans"/>
              </a:rPr>
              <a:t> трудового стажу для </a:t>
            </a:r>
            <a:r>
              <a:rPr lang="ru-RU" sz="1800" b="0" strike="noStrike" spc="-1" dirty="0" err="1">
                <a:solidFill>
                  <a:srgbClr val="000000"/>
                </a:solidFill>
                <a:latin typeface="Calibri"/>
                <a:ea typeface="DejaVu Sans"/>
              </a:rPr>
              <a:t>отримання</a:t>
            </a:r>
            <a:r>
              <a:rPr lang="ru-RU" sz="1800" b="0" strike="noStrike" spc="-1" dirty="0">
                <a:solidFill>
                  <a:srgbClr val="000000"/>
                </a:solidFill>
                <a:latin typeface="Calibri"/>
                <a:ea typeface="DejaVu Sans"/>
              </a:rPr>
              <a:t> </a:t>
            </a:r>
            <a:r>
              <a:rPr lang="ru-RU" sz="1800" b="0" strike="noStrike" spc="-1" dirty="0" err="1">
                <a:solidFill>
                  <a:srgbClr val="000000"/>
                </a:solidFill>
                <a:latin typeface="Calibri"/>
                <a:ea typeface="DejaVu Sans"/>
              </a:rPr>
              <a:t>пенсії</a:t>
            </a:r>
            <a:r>
              <a:rPr lang="ru-RU" sz="1800" b="0" strike="noStrike" spc="-1" dirty="0">
                <a:solidFill>
                  <a:srgbClr val="000000"/>
                </a:solidFill>
                <a:latin typeface="Calibri"/>
                <a:ea typeface="DejaVu Sans"/>
              </a:rPr>
              <a:t> з </a:t>
            </a:r>
            <a:r>
              <a:rPr lang="ru-RU" sz="1800" b="0" strike="noStrike" spc="-1" dirty="0" err="1">
                <a:solidFill>
                  <a:srgbClr val="000000"/>
                </a:solidFill>
                <a:latin typeface="Calibri"/>
                <a:ea typeface="DejaVu Sans"/>
              </a:rPr>
              <a:t>солідарної</a:t>
            </a:r>
            <a:r>
              <a:rPr lang="ru-RU" sz="1800" b="0" strike="noStrike" spc="-1" dirty="0">
                <a:solidFill>
                  <a:srgbClr val="000000"/>
                </a:solidFill>
                <a:latin typeface="Calibri"/>
                <a:ea typeface="DejaVu Sans"/>
              </a:rPr>
              <a:t> системи </a:t>
            </a:r>
            <a:r>
              <a:rPr lang="ru-RU" sz="1800" b="0" strike="noStrike" spc="-1" dirty="0" err="1">
                <a:solidFill>
                  <a:srgbClr val="000000"/>
                </a:solidFill>
                <a:latin typeface="Calibri"/>
                <a:ea typeface="DejaVu Sans"/>
              </a:rPr>
              <a:t>починаючи</a:t>
            </a:r>
            <a:r>
              <a:rPr lang="ru-RU" sz="1800" b="0" strike="noStrike" spc="-1" dirty="0">
                <a:solidFill>
                  <a:srgbClr val="000000"/>
                </a:solidFill>
                <a:latin typeface="Calibri"/>
                <a:ea typeface="DejaVu Sans"/>
              </a:rPr>
              <a:t> з 2028 року). Таким чином </a:t>
            </a:r>
            <a:r>
              <a:rPr lang="ru-RU" sz="1800" b="0" strike="noStrike" spc="-1" dirty="0" err="1">
                <a:solidFill>
                  <a:srgbClr val="000000"/>
                </a:solidFill>
                <a:latin typeface="Calibri"/>
                <a:ea typeface="DejaVu Sans"/>
              </a:rPr>
              <a:t>будуть</a:t>
            </a:r>
            <a:r>
              <a:rPr lang="ru-RU" sz="1800" b="0" strike="noStrike" spc="-1" dirty="0">
                <a:solidFill>
                  <a:srgbClr val="000000"/>
                </a:solidFill>
                <a:latin typeface="Calibri"/>
                <a:ea typeface="DejaVu Sans"/>
              </a:rPr>
              <a:t> </a:t>
            </a:r>
            <a:r>
              <a:rPr lang="ru-RU" sz="1800" b="0" strike="noStrike" spc="-1" dirty="0" err="1">
                <a:solidFill>
                  <a:srgbClr val="000000"/>
                </a:solidFill>
                <a:latin typeface="Calibri"/>
                <a:ea typeface="DejaVu Sans"/>
              </a:rPr>
              <a:t>забезпечені</a:t>
            </a:r>
            <a:r>
              <a:rPr lang="ru-RU" sz="1800" b="0" strike="noStrike" spc="-1" dirty="0">
                <a:solidFill>
                  <a:srgbClr val="000000"/>
                </a:solidFill>
                <a:latin typeface="Calibri"/>
                <a:ea typeface="DejaVu Sans"/>
              </a:rPr>
              <a:t> </a:t>
            </a:r>
            <a:r>
              <a:rPr lang="ru-RU" sz="1800" b="0" strike="noStrike" spc="-1" dirty="0" err="1">
                <a:solidFill>
                  <a:srgbClr val="000000"/>
                </a:solidFill>
                <a:latin typeface="Calibri"/>
                <a:ea typeface="DejaVu Sans"/>
              </a:rPr>
              <a:t>світові</a:t>
            </a:r>
            <a:r>
              <a:rPr lang="ru-RU" sz="1800" b="0" strike="noStrike" spc="-1" dirty="0">
                <a:solidFill>
                  <a:srgbClr val="000000"/>
                </a:solidFill>
                <a:latin typeface="Calibri"/>
                <a:ea typeface="DejaVu Sans"/>
              </a:rPr>
              <a:t> </a:t>
            </a:r>
            <a:r>
              <a:rPr lang="ru-RU" sz="1800" b="0" strike="noStrike" spc="-1" dirty="0" err="1">
                <a:solidFill>
                  <a:srgbClr val="000000"/>
                </a:solidFill>
                <a:latin typeface="Calibri"/>
                <a:ea typeface="DejaVu Sans"/>
              </a:rPr>
              <a:t>мінімальні</a:t>
            </a:r>
            <a:r>
              <a:rPr lang="ru-RU" sz="1800" b="0" strike="noStrike" spc="-1" dirty="0">
                <a:solidFill>
                  <a:srgbClr val="000000"/>
                </a:solidFill>
                <a:latin typeface="Calibri"/>
                <a:ea typeface="DejaVu Sans"/>
              </a:rPr>
              <a:t> </a:t>
            </a:r>
            <a:r>
              <a:rPr lang="ru-RU" sz="1800" b="0" strike="noStrike" spc="-1" dirty="0" err="1">
                <a:solidFill>
                  <a:srgbClr val="000000"/>
                </a:solidFill>
                <a:latin typeface="Calibri"/>
                <a:ea typeface="DejaVu Sans"/>
              </a:rPr>
              <a:t>норми</a:t>
            </a:r>
            <a:r>
              <a:rPr lang="ru-RU" sz="1800" b="0" strike="noStrike" spc="-1" dirty="0">
                <a:solidFill>
                  <a:srgbClr val="000000"/>
                </a:solidFill>
                <a:latin typeface="Calibri"/>
                <a:ea typeface="DejaVu Sans"/>
              </a:rPr>
              <a:t> соціального забезпечення </a:t>
            </a:r>
            <a:r>
              <a:rPr lang="ru-RU" sz="1800" b="0" strike="noStrike" spc="-1" dirty="0" err="1">
                <a:solidFill>
                  <a:srgbClr val="000000"/>
                </a:solidFill>
                <a:latin typeface="Calibri"/>
                <a:ea typeface="DejaVu Sans"/>
              </a:rPr>
              <a:t>пенсіонерів</a:t>
            </a:r>
            <a:r>
              <a:rPr lang="ru-RU" sz="1800" b="0" strike="noStrike" spc="-1" dirty="0">
                <a:solidFill>
                  <a:srgbClr val="000000"/>
                </a:solidFill>
                <a:latin typeface="Calibri"/>
                <a:ea typeface="DejaVu Sans"/>
              </a:rPr>
              <a:t> в Україні.</a:t>
            </a:r>
            <a:endParaRPr lang="ru-RU" sz="18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dirty="0">
                <a:solidFill>
                  <a:srgbClr val="FFFFFF"/>
                </a:solidFill>
                <a:latin typeface="Calibri"/>
                <a:ea typeface="DejaVu Sans"/>
              </a:rPr>
              <a:t>Які </a:t>
            </a:r>
            <a:r>
              <a:rPr lang="ru-RU" sz="2400" b="1" strike="noStrike" spc="-1" dirty="0" err="1">
                <a:solidFill>
                  <a:srgbClr val="FFFFFF"/>
                </a:solidFill>
                <a:latin typeface="Calibri"/>
                <a:ea typeface="DejaVu Sans"/>
              </a:rPr>
              <a:t>виплати</a:t>
            </a:r>
            <a:r>
              <a:rPr lang="ru-RU" sz="2400" b="1" strike="noStrike" spc="-1" dirty="0">
                <a:solidFill>
                  <a:srgbClr val="FFFFFF"/>
                </a:solidFill>
                <a:latin typeface="Calibri"/>
                <a:ea typeface="DejaVu Sans"/>
              </a:rPr>
              <a:t> </a:t>
            </a:r>
            <a:r>
              <a:rPr lang="ru-RU" sz="2400" b="1" strike="noStrike" spc="-1" dirty="0" err="1">
                <a:solidFill>
                  <a:srgbClr val="FFFFFF"/>
                </a:solidFill>
                <a:latin typeface="Calibri"/>
                <a:ea typeface="DejaVu Sans"/>
              </a:rPr>
              <a:t>забезпечить</a:t>
            </a:r>
            <a:r>
              <a:rPr lang="ru-RU" sz="2400" b="1" strike="noStrike" spc="-1" dirty="0">
                <a:solidFill>
                  <a:srgbClr val="FFFFFF"/>
                </a:solidFill>
                <a:latin typeface="Calibri"/>
                <a:ea typeface="DejaVu Sans"/>
              </a:rPr>
              <a:t> накопичувальна система?</a:t>
            </a:r>
            <a:endParaRPr lang="ru-RU" sz="2400" b="0" strike="noStrike" spc="-1" dirty="0">
              <a:solidFill>
                <a:srgbClr val="000000"/>
              </a:solidFill>
              <a:latin typeface="Arial"/>
            </a:endParaRPr>
          </a:p>
        </p:txBody>
      </p:sp>
      <p:sp>
        <p:nvSpPr>
          <p:cNvPr id="310" name="CustomShape 2"/>
          <p:cNvSpPr/>
          <p:nvPr/>
        </p:nvSpPr>
        <p:spPr>
          <a:xfrm>
            <a:off x="360360" y="4940280"/>
            <a:ext cx="8567640" cy="141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ru-RU" sz="1500" b="0" strike="noStrike" spc="-1" dirty="0">
                <a:solidFill>
                  <a:srgbClr val="000000"/>
                </a:solidFill>
                <a:latin typeface="Calibri"/>
                <a:ea typeface="DejaVu Sans"/>
              </a:rPr>
              <a:t>За 5 років накопичень - </a:t>
            </a:r>
            <a:r>
              <a:rPr lang="ru-RU" sz="1500" b="0" strike="noStrike" spc="-1" dirty="0" err="1">
                <a:solidFill>
                  <a:srgbClr val="000000"/>
                </a:solidFill>
                <a:latin typeface="Calibri"/>
                <a:ea typeface="DejaVu Sans"/>
              </a:rPr>
              <a:t>виплати</a:t>
            </a:r>
            <a:r>
              <a:rPr lang="ru-RU" sz="1500" b="0" strike="noStrike" spc="-1" dirty="0">
                <a:solidFill>
                  <a:srgbClr val="000000"/>
                </a:solidFill>
                <a:latin typeface="Calibri"/>
                <a:ea typeface="DejaVu Sans"/>
              </a:rPr>
              <a:t> з накопичувального рівня </a:t>
            </a:r>
            <a:r>
              <a:rPr lang="ru-RU" sz="1500" b="0" strike="noStrike" spc="-1" dirty="0" err="1">
                <a:solidFill>
                  <a:srgbClr val="000000"/>
                </a:solidFill>
                <a:latin typeface="Calibri"/>
                <a:ea typeface="DejaVu Sans"/>
              </a:rPr>
              <a:t>будуть</a:t>
            </a:r>
            <a:r>
              <a:rPr lang="ru-RU" sz="1500" b="0" strike="noStrike" spc="-1" dirty="0">
                <a:solidFill>
                  <a:srgbClr val="000000"/>
                </a:solidFill>
                <a:latin typeface="Calibri"/>
                <a:ea typeface="DejaVu Sans"/>
              </a:rPr>
              <a:t> </a:t>
            </a:r>
            <a:r>
              <a:rPr lang="ru-RU" sz="1500" b="0" strike="noStrike" spc="-1" dirty="0" err="1">
                <a:solidFill>
                  <a:srgbClr val="000000"/>
                </a:solidFill>
                <a:latin typeface="Calibri"/>
                <a:ea typeface="DejaVu Sans"/>
              </a:rPr>
              <a:t>становити</a:t>
            </a:r>
            <a:r>
              <a:rPr lang="ru-RU" sz="1500" b="0" strike="noStrike" spc="-1" dirty="0">
                <a:solidFill>
                  <a:srgbClr val="000000"/>
                </a:solidFill>
                <a:latin typeface="Calibri"/>
                <a:ea typeface="DejaVu Sans"/>
              </a:rPr>
              <a:t> 7% від </a:t>
            </a:r>
            <a:r>
              <a:rPr lang="ru-RU" sz="1500" b="0" strike="noStrike" spc="-1" dirty="0" err="1">
                <a:solidFill>
                  <a:srgbClr val="000000"/>
                </a:solidFill>
                <a:latin typeface="Calibri"/>
                <a:ea typeface="DejaVu Sans"/>
              </a:rPr>
              <a:t>загальної</a:t>
            </a:r>
            <a:r>
              <a:rPr lang="ru-RU" sz="1500" b="0" strike="noStrike" spc="-1" dirty="0">
                <a:solidFill>
                  <a:srgbClr val="000000"/>
                </a:solidFill>
                <a:latin typeface="Calibri"/>
                <a:ea typeface="DejaVu Sans"/>
              </a:rPr>
              <a:t> </a:t>
            </a:r>
            <a:r>
              <a:rPr lang="ru-RU" sz="1500" b="0" strike="noStrike" spc="-1" dirty="0" err="1">
                <a:solidFill>
                  <a:srgbClr val="000000"/>
                </a:solidFill>
                <a:latin typeface="Calibri"/>
                <a:ea typeface="DejaVu Sans"/>
              </a:rPr>
              <a:t>пенсії</a:t>
            </a:r>
            <a:r>
              <a:rPr lang="ru-RU" sz="1500" b="0" strike="noStrike" spc="-1" dirty="0">
                <a:solidFill>
                  <a:srgbClr val="000000"/>
                </a:solidFill>
                <a:latin typeface="Calibri"/>
                <a:ea typeface="DejaVu Sans"/>
              </a:rPr>
              <a:t>.</a:t>
            </a:r>
            <a:endParaRPr lang="ru-RU" sz="1500" b="0" strike="noStrike" spc="-1" dirty="0">
              <a:solidFill>
                <a:srgbClr val="000000"/>
              </a:solidFill>
              <a:latin typeface="Arial"/>
            </a:endParaRPr>
          </a:p>
          <a:p>
            <a:pPr algn="just">
              <a:lnSpc>
                <a:spcPct val="100000"/>
              </a:lnSpc>
            </a:pPr>
            <a:r>
              <a:rPr lang="ru-RU" sz="600" b="0" strike="noStrike" spc="-1" dirty="0">
                <a:solidFill>
                  <a:srgbClr val="000000"/>
                </a:solidFill>
                <a:latin typeface="Calibri"/>
                <a:ea typeface="DejaVu Sans"/>
              </a:rPr>
              <a:t> </a:t>
            </a:r>
            <a:endParaRPr lang="ru-RU" sz="600" b="0" strike="noStrike" spc="-1" dirty="0">
              <a:solidFill>
                <a:srgbClr val="000000"/>
              </a:solidFill>
              <a:latin typeface="Arial"/>
            </a:endParaRPr>
          </a:p>
          <a:p>
            <a:pPr algn="just">
              <a:lnSpc>
                <a:spcPct val="100000"/>
              </a:lnSpc>
            </a:pPr>
            <a:r>
              <a:rPr lang="ru-RU" sz="1500" b="0" strike="noStrike" spc="-1" dirty="0">
                <a:solidFill>
                  <a:srgbClr val="000000"/>
                </a:solidFill>
                <a:latin typeface="Calibri"/>
                <a:ea typeface="DejaVu Sans"/>
              </a:rPr>
              <a:t>За 35 років накопичень (</a:t>
            </a:r>
            <a:r>
              <a:rPr lang="ru-RU" sz="1500" b="0" strike="noStrike" spc="-1" dirty="0" err="1">
                <a:solidFill>
                  <a:srgbClr val="000000"/>
                </a:solidFill>
                <a:latin typeface="Calibri"/>
                <a:ea typeface="DejaVu Sans"/>
              </a:rPr>
              <a:t>мінімальний</a:t>
            </a:r>
            <a:r>
              <a:rPr lang="ru-RU" sz="1500" b="0" strike="noStrike" spc="-1" dirty="0">
                <a:solidFill>
                  <a:srgbClr val="000000"/>
                </a:solidFill>
                <a:latin typeface="Calibri"/>
                <a:ea typeface="DejaVu Sans"/>
              </a:rPr>
              <a:t> </a:t>
            </a:r>
            <a:r>
              <a:rPr lang="ru-RU" sz="1500" b="0" strike="noStrike" spc="-1" dirty="0" err="1">
                <a:solidFill>
                  <a:srgbClr val="000000"/>
                </a:solidFill>
                <a:latin typeface="Calibri"/>
                <a:ea typeface="DejaVu Sans"/>
              </a:rPr>
              <a:t>трудовий</a:t>
            </a:r>
            <a:r>
              <a:rPr lang="ru-RU" sz="1500" b="0" strike="noStrike" spc="-1" dirty="0">
                <a:solidFill>
                  <a:srgbClr val="000000"/>
                </a:solidFill>
                <a:latin typeface="Calibri"/>
                <a:ea typeface="DejaVu Sans"/>
              </a:rPr>
              <a:t> стаж для </a:t>
            </a:r>
            <a:r>
              <a:rPr lang="ru-RU" sz="1500" b="0" strike="noStrike" spc="-1" dirty="0" err="1">
                <a:solidFill>
                  <a:srgbClr val="000000"/>
                </a:solidFill>
                <a:latin typeface="Calibri"/>
                <a:ea typeface="DejaVu Sans"/>
              </a:rPr>
              <a:t>отримання</a:t>
            </a:r>
            <a:r>
              <a:rPr lang="ru-RU" sz="1500" b="0" strike="noStrike" spc="-1" dirty="0">
                <a:solidFill>
                  <a:srgbClr val="000000"/>
                </a:solidFill>
                <a:latin typeface="Calibri"/>
                <a:ea typeface="DejaVu Sans"/>
              </a:rPr>
              <a:t> </a:t>
            </a:r>
            <a:r>
              <a:rPr lang="ru-RU" sz="1500" b="0" strike="noStrike" spc="-1" dirty="0" err="1">
                <a:solidFill>
                  <a:srgbClr val="000000"/>
                </a:solidFill>
                <a:latin typeface="Calibri"/>
                <a:ea typeface="DejaVu Sans"/>
              </a:rPr>
              <a:t>пенсії</a:t>
            </a:r>
            <a:r>
              <a:rPr lang="ru-RU" sz="1500" b="0" strike="noStrike" spc="-1" dirty="0">
                <a:solidFill>
                  <a:srgbClr val="000000"/>
                </a:solidFill>
                <a:latin typeface="Calibri"/>
                <a:ea typeface="DejaVu Sans"/>
              </a:rPr>
              <a:t> з </a:t>
            </a:r>
            <a:r>
              <a:rPr lang="ru-RU" sz="1500" b="0" strike="noStrike" spc="-1" dirty="0" err="1">
                <a:solidFill>
                  <a:srgbClr val="000000"/>
                </a:solidFill>
                <a:latin typeface="Calibri"/>
                <a:ea typeface="DejaVu Sans"/>
              </a:rPr>
              <a:t>солідарної</a:t>
            </a:r>
            <a:r>
              <a:rPr lang="ru-RU" sz="1500" b="0" strike="noStrike" spc="-1" dirty="0">
                <a:solidFill>
                  <a:srgbClr val="000000"/>
                </a:solidFill>
                <a:latin typeface="Calibri"/>
                <a:ea typeface="DejaVu Sans"/>
              </a:rPr>
              <a:t> системи з 2028 року) — ці </a:t>
            </a:r>
            <a:r>
              <a:rPr lang="ru-RU" sz="1500" b="0" strike="noStrike" spc="-1" dirty="0" err="1">
                <a:solidFill>
                  <a:srgbClr val="000000"/>
                </a:solidFill>
                <a:latin typeface="Calibri"/>
                <a:ea typeface="DejaVu Sans"/>
              </a:rPr>
              <a:t>виплати</a:t>
            </a:r>
            <a:r>
              <a:rPr lang="ru-RU" sz="1500" b="0" strike="noStrike" spc="-1" dirty="0">
                <a:solidFill>
                  <a:srgbClr val="000000"/>
                </a:solidFill>
                <a:latin typeface="Calibri"/>
                <a:ea typeface="DejaVu Sans"/>
              </a:rPr>
              <a:t> </a:t>
            </a:r>
            <a:r>
              <a:rPr lang="ru-RU" sz="1500" b="0" strike="noStrike" spc="-1" dirty="0" err="1">
                <a:solidFill>
                  <a:srgbClr val="000000"/>
                </a:solidFill>
                <a:latin typeface="Calibri"/>
                <a:ea typeface="DejaVu Sans"/>
              </a:rPr>
              <a:t>будуть</a:t>
            </a:r>
            <a:r>
              <a:rPr lang="ru-RU" sz="1500" b="0" strike="noStrike" spc="-1" dirty="0">
                <a:solidFill>
                  <a:srgbClr val="000000"/>
                </a:solidFill>
                <a:latin typeface="Calibri"/>
                <a:ea typeface="DejaVu Sans"/>
              </a:rPr>
              <a:t> </a:t>
            </a:r>
            <a:r>
              <a:rPr lang="ru-RU" sz="1500" b="0" strike="noStrike" spc="-1" dirty="0" err="1">
                <a:solidFill>
                  <a:srgbClr val="000000"/>
                </a:solidFill>
                <a:latin typeface="Calibri"/>
                <a:ea typeface="DejaVu Sans"/>
              </a:rPr>
              <a:t>становити</a:t>
            </a:r>
            <a:r>
              <a:rPr lang="ru-RU" sz="1500" b="0" strike="noStrike" spc="-1" dirty="0">
                <a:solidFill>
                  <a:srgbClr val="000000"/>
                </a:solidFill>
                <a:latin typeface="Calibri"/>
                <a:ea typeface="DejaVu Sans"/>
              </a:rPr>
              <a:t> 55% від </a:t>
            </a:r>
            <a:r>
              <a:rPr lang="ru-RU" sz="1500" b="0" strike="noStrike" spc="-1" dirty="0" err="1">
                <a:solidFill>
                  <a:srgbClr val="000000"/>
                </a:solidFill>
                <a:latin typeface="Calibri"/>
                <a:ea typeface="DejaVu Sans"/>
              </a:rPr>
              <a:t>загальної</a:t>
            </a:r>
            <a:r>
              <a:rPr lang="ru-RU" sz="1500" b="0" strike="noStrike" spc="-1" dirty="0">
                <a:solidFill>
                  <a:srgbClr val="000000"/>
                </a:solidFill>
                <a:latin typeface="Calibri"/>
                <a:ea typeface="DejaVu Sans"/>
              </a:rPr>
              <a:t> </a:t>
            </a:r>
            <a:r>
              <a:rPr lang="ru-RU" sz="1500" b="0" strike="noStrike" spc="-1" dirty="0" err="1">
                <a:solidFill>
                  <a:srgbClr val="000000"/>
                </a:solidFill>
                <a:latin typeface="Calibri"/>
                <a:ea typeface="DejaVu Sans"/>
              </a:rPr>
              <a:t>пенсії</a:t>
            </a:r>
            <a:r>
              <a:rPr lang="ru-RU" sz="1500" b="0" strike="noStrike" spc="-1" dirty="0">
                <a:solidFill>
                  <a:srgbClr val="000000"/>
                </a:solidFill>
                <a:latin typeface="Calibri"/>
                <a:ea typeface="DejaVu Sans"/>
              </a:rPr>
              <a:t>.</a:t>
            </a:r>
            <a:endParaRPr lang="ru-RU" sz="1500" b="0" strike="noStrike" spc="-1" dirty="0">
              <a:solidFill>
                <a:srgbClr val="000000"/>
              </a:solidFill>
              <a:latin typeface="Arial"/>
            </a:endParaRPr>
          </a:p>
          <a:p>
            <a:pPr algn="just">
              <a:lnSpc>
                <a:spcPct val="100000"/>
              </a:lnSpc>
            </a:pPr>
            <a:endParaRPr lang="ru-RU" sz="1500" b="0" strike="noStrike" spc="-1" dirty="0">
              <a:solidFill>
                <a:srgbClr val="000000"/>
              </a:solidFill>
              <a:latin typeface="Arial"/>
            </a:endParaRPr>
          </a:p>
          <a:p>
            <a:pPr algn="just">
              <a:lnSpc>
                <a:spcPct val="100000"/>
              </a:lnSpc>
            </a:pPr>
            <a:r>
              <a:rPr lang="ru-RU" sz="1500" b="0" strike="noStrike" spc="-1" dirty="0" err="1">
                <a:solidFill>
                  <a:srgbClr val="000000"/>
                </a:solidFill>
                <a:latin typeface="Calibri"/>
                <a:ea typeface="DejaVu Sans"/>
              </a:rPr>
              <a:t>Фактично</a:t>
            </a:r>
            <a:r>
              <a:rPr lang="ru-RU" sz="1500" b="0" strike="noStrike" spc="-1" dirty="0">
                <a:solidFill>
                  <a:srgbClr val="000000"/>
                </a:solidFill>
                <a:latin typeface="Calibri"/>
                <a:ea typeface="DejaVu Sans"/>
              </a:rPr>
              <a:t> </a:t>
            </a:r>
            <a:r>
              <a:rPr lang="ru-RU" sz="1500" b="0" strike="noStrike" spc="-1" dirty="0" err="1">
                <a:solidFill>
                  <a:srgbClr val="000000"/>
                </a:solidFill>
                <a:latin typeface="Calibri"/>
                <a:ea typeface="DejaVu Sans"/>
              </a:rPr>
              <a:t>дохід</a:t>
            </a:r>
            <a:r>
              <a:rPr lang="ru-RU" sz="1500" b="0" strike="noStrike" spc="-1" dirty="0">
                <a:solidFill>
                  <a:srgbClr val="000000"/>
                </a:solidFill>
                <a:latin typeface="Calibri"/>
                <a:ea typeface="DejaVu Sans"/>
              </a:rPr>
              <a:t> </a:t>
            </a:r>
            <a:r>
              <a:rPr lang="ru-RU" sz="1500" b="0" strike="noStrike" spc="-1" dirty="0" err="1">
                <a:solidFill>
                  <a:srgbClr val="000000"/>
                </a:solidFill>
                <a:latin typeface="Calibri"/>
                <a:ea typeface="DejaVu Sans"/>
              </a:rPr>
              <a:t>людини</a:t>
            </a:r>
            <a:r>
              <a:rPr lang="ru-RU" sz="1500" b="0" strike="noStrike" spc="-1" dirty="0">
                <a:solidFill>
                  <a:srgbClr val="000000"/>
                </a:solidFill>
                <a:latin typeface="Calibri"/>
                <a:ea typeface="DejaVu Sans"/>
              </a:rPr>
              <a:t> на </a:t>
            </a:r>
            <a:r>
              <a:rPr lang="ru-RU" sz="1500" b="0" strike="noStrike" spc="-1" dirty="0" err="1">
                <a:solidFill>
                  <a:srgbClr val="000000"/>
                </a:solidFill>
                <a:latin typeface="Calibri"/>
                <a:ea typeface="DejaVu Sans"/>
              </a:rPr>
              <a:t>пенсії</a:t>
            </a:r>
            <a:r>
              <a:rPr lang="ru-RU" sz="1500" b="0" strike="noStrike" spc="-1" dirty="0">
                <a:solidFill>
                  <a:srgbClr val="000000"/>
                </a:solidFill>
                <a:latin typeface="Calibri"/>
                <a:ea typeface="DejaVu Sans"/>
              </a:rPr>
              <a:t> </a:t>
            </a:r>
            <a:r>
              <a:rPr lang="ru-RU" sz="1500" b="0" strike="noStrike" spc="-1" dirty="0" err="1">
                <a:solidFill>
                  <a:srgbClr val="000000"/>
                </a:solidFill>
                <a:latin typeface="Calibri"/>
                <a:ea typeface="DejaVu Sans"/>
              </a:rPr>
              <a:t>зросте</a:t>
            </a:r>
            <a:r>
              <a:rPr lang="ru-RU" sz="1500" b="0" strike="noStrike" spc="-1" dirty="0">
                <a:solidFill>
                  <a:srgbClr val="000000"/>
                </a:solidFill>
                <a:latin typeface="Calibri"/>
                <a:ea typeface="DejaVu Sans"/>
              </a:rPr>
              <a:t> більш як в 2 рази порівняно з </a:t>
            </a:r>
            <a:r>
              <a:rPr lang="ru-RU" sz="1500" b="0" strike="noStrike" spc="-1" dirty="0" err="1">
                <a:solidFill>
                  <a:srgbClr val="000000"/>
                </a:solidFill>
                <a:latin typeface="Calibri"/>
                <a:ea typeface="DejaVu Sans"/>
              </a:rPr>
              <a:t>пенсією</a:t>
            </a:r>
            <a:r>
              <a:rPr lang="ru-RU" sz="1500" b="0" strike="noStrike" spc="-1" dirty="0">
                <a:solidFill>
                  <a:srgbClr val="000000"/>
                </a:solidFill>
                <a:latin typeface="Calibri"/>
                <a:ea typeface="DejaVu Sans"/>
              </a:rPr>
              <a:t>, яку </a:t>
            </a:r>
            <a:r>
              <a:rPr lang="ru-RU" sz="1500" b="0" strike="noStrike" spc="-1" dirty="0" err="1">
                <a:solidFill>
                  <a:srgbClr val="000000"/>
                </a:solidFill>
                <a:latin typeface="Calibri"/>
                <a:ea typeface="DejaVu Sans"/>
              </a:rPr>
              <a:t>зможе</a:t>
            </a:r>
            <a:r>
              <a:rPr lang="ru-RU" sz="1500" b="0" strike="noStrike" spc="-1" dirty="0">
                <a:solidFill>
                  <a:srgbClr val="000000"/>
                </a:solidFill>
                <a:latin typeface="Calibri"/>
                <a:ea typeface="DejaVu Sans"/>
              </a:rPr>
              <a:t> </a:t>
            </a:r>
            <a:r>
              <a:rPr lang="ru-RU" sz="1500" b="0" strike="noStrike" spc="-1" dirty="0" err="1">
                <a:solidFill>
                  <a:srgbClr val="000000"/>
                </a:solidFill>
                <a:latin typeface="Calibri"/>
                <a:ea typeface="DejaVu Sans"/>
              </a:rPr>
              <a:t>забезпечити</a:t>
            </a:r>
            <a:r>
              <a:rPr lang="ru-RU" sz="1500" b="0" strike="noStrike" spc="-1" dirty="0">
                <a:solidFill>
                  <a:srgbClr val="000000"/>
                </a:solidFill>
                <a:latin typeface="Calibri"/>
                <a:ea typeface="DejaVu Sans"/>
              </a:rPr>
              <a:t> </a:t>
            </a:r>
            <a:r>
              <a:rPr lang="ru-RU" sz="1500" b="0" strike="noStrike" spc="-1" dirty="0" err="1">
                <a:solidFill>
                  <a:srgbClr val="000000"/>
                </a:solidFill>
                <a:latin typeface="Calibri"/>
                <a:ea typeface="DejaVu Sans"/>
              </a:rPr>
              <a:t>солідарна</a:t>
            </a:r>
            <a:r>
              <a:rPr lang="ru-RU" sz="1500" b="0" strike="noStrike" spc="-1" dirty="0">
                <a:solidFill>
                  <a:srgbClr val="000000"/>
                </a:solidFill>
                <a:latin typeface="Calibri"/>
                <a:ea typeface="DejaVu Sans"/>
              </a:rPr>
              <a:t> система</a:t>
            </a:r>
            <a:endParaRPr lang="ru-RU" sz="1500" b="0" strike="noStrike" spc="-1" dirty="0">
              <a:solidFill>
                <a:srgbClr val="000000"/>
              </a:solidFill>
              <a:latin typeface="Arial"/>
            </a:endParaRPr>
          </a:p>
        </p:txBody>
      </p:sp>
      <p:pic>
        <p:nvPicPr>
          <p:cNvPr id="311" name="Рисунок 310"/>
          <p:cNvPicPr/>
          <p:nvPr/>
        </p:nvPicPr>
        <p:blipFill>
          <a:blip r:embed="rId3"/>
          <a:stretch/>
        </p:blipFill>
        <p:spPr>
          <a:xfrm>
            <a:off x="503280" y="1050840"/>
            <a:ext cx="8351640" cy="38084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2"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a:solidFill>
                  <a:srgbClr val="FFFFFF"/>
                </a:solidFill>
                <a:latin typeface="Calibri"/>
                <a:ea typeface="DejaVu Sans"/>
              </a:rPr>
              <a:t>ЦІНА ЗВОЛІКАННЯ</a:t>
            </a:r>
            <a:endParaRPr lang="ru-RU" sz="2400" b="0" strike="noStrike" spc="-1">
              <a:solidFill>
                <a:srgbClr val="000000"/>
              </a:solidFill>
              <a:latin typeface="Arial"/>
            </a:endParaRPr>
          </a:p>
        </p:txBody>
      </p:sp>
      <p:sp>
        <p:nvSpPr>
          <p:cNvPr id="313" name="CustomShape 2"/>
          <p:cNvSpPr/>
          <p:nvPr/>
        </p:nvSpPr>
        <p:spPr>
          <a:xfrm>
            <a:off x="324000" y="735120"/>
            <a:ext cx="842472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1800" b="1" strike="noStrike" spc="-1" dirty="0" err="1">
                <a:solidFill>
                  <a:srgbClr val="000000"/>
                </a:solidFill>
                <a:latin typeface="Calibri"/>
                <a:ea typeface="DejaVu Sans"/>
              </a:rPr>
              <a:t>Що</a:t>
            </a:r>
            <a:r>
              <a:rPr lang="ru-RU" sz="1800" b="1" strike="noStrike" spc="-1" dirty="0">
                <a:solidFill>
                  <a:srgbClr val="000000"/>
                </a:solidFill>
                <a:latin typeface="Calibri"/>
                <a:ea typeface="DejaVu Sans"/>
              </a:rPr>
              <a:t> </a:t>
            </a:r>
            <a:r>
              <a:rPr lang="ru-RU" sz="1800" b="1" strike="noStrike" spc="-1" dirty="0" err="1">
                <a:solidFill>
                  <a:srgbClr val="000000"/>
                </a:solidFill>
                <a:latin typeface="Calibri"/>
                <a:ea typeface="DejaVu Sans"/>
              </a:rPr>
              <a:t>вже</a:t>
            </a:r>
            <a:r>
              <a:rPr lang="ru-RU" sz="1800" b="1" strike="noStrike" spc="-1" dirty="0">
                <a:solidFill>
                  <a:srgbClr val="000000"/>
                </a:solidFill>
                <a:latin typeface="Calibri"/>
                <a:ea typeface="DejaVu Sans"/>
              </a:rPr>
              <a:t> </a:t>
            </a:r>
            <a:r>
              <a:rPr lang="ru-RU" sz="1800" b="1" strike="noStrike" spc="-1" dirty="0" err="1">
                <a:solidFill>
                  <a:srgbClr val="000000"/>
                </a:solidFill>
                <a:latin typeface="Calibri"/>
                <a:ea typeface="DejaVu Sans"/>
              </a:rPr>
              <a:t>втратили</a:t>
            </a:r>
            <a:r>
              <a:rPr lang="ru-RU" sz="1800" b="1" strike="noStrike" spc="-1" dirty="0">
                <a:solidFill>
                  <a:srgbClr val="000000"/>
                </a:solidFill>
                <a:latin typeface="Calibri"/>
                <a:ea typeface="DejaVu Sans"/>
              </a:rPr>
              <a:t> </a:t>
            </a:r>
            <a:r>
              <a:rPr lang="ru-RU" sz="1800" b="1" strike="noStrike" spc="-1" dirty="0" err="1">
                <a:solidFill>
                  <a:srgbClr val="000000"/>
                </a:solidFill>
                <a:latin typeface="Calibri"/>
                <a:ea typeface="DejaVu Sans"/>
              </a:rPr>
              <a:t>ті</a:t>
            </a:r>
            <a:r>
              <a:rPr lang="ru-RU" sz="1800" b="1" strike="noStrike" spc="-1" dirty="0">
                <a:solidFill>
                  <a:srgbClr val="000000"/>
                </a:solidFill>
                <a:latin typeface="Calibri"/>
                <a:ea typeface="DejaVu Sans"/>
              </a:rPr>
              <a:t>, </a:t>
            </a:r>
            <a:r>
              <a:rPr lang="ru-RU" sz="1800" b="1" strike="noStrike" spc="-1" dirty="0" err="1">
                <a:solidFill>
                  <a:srgbClr val="000000"/>
                </a:solidFill>
                <a:latin typeface="Calibri"/>
                <a:ea typeface="DejaVu Sans"/>
              </a:rPr>
              <a:t>хто</a:t>
            </a:r>
            <a:r>
              <a:rPr lang="ru-RU" sz="1800" b="1" strike="noStrike" spc="-1" dirty="0">
                <a:solidFill>
                  <a:srgbClr val="000000"/>
                </a:solidFill>
                <a:latin typeface="Calibri"/>
                <a:ea typeface="DejaVu Sans"/>
              </a:rPr>
              <a:t> </a:t>
            </a:r>
            <a:r>
              <a:rPr lang="ru-RU" sz="1800" b="1" strike="noStrike" spc="-1" dirty="0" err="1">
                <a:solidFill>
                  <a:srgbClr val="000000"/>
                </a:solidFill>
                <a:latin typeface="Calibri"/>
                <a:ea typeface="DejaVu Sans"/>
              </a:rPr>
              <a:t>вийшов</a:t>
            </a:r>
            <a:r>
              <a:rPr lang="ru-RU" sz="1800" b="1" strike="noStrike" spc="-1" dirty="0">
                <a:solidFill>
                  <a:srgbClr val="000000"/>
                </a:solidFill>
                <a:latin typeface="Calibri"/>
                <a:ea typeface="DejaVu Sans"/>
              </a:rPr>
              <a:t> на </a:t>
            </a:r>
            <a:r>
              <a:rPr lang="ru-RU" sz="1800" b="1" strike="noStrike" spc="-1" dirty="0" err="1">
                <a:solidFill>
                  <a:srgbClr val="000000"/>
                </a:solidFill>
                <a:latin typeface="Calibri"/>
                <a:ea typeface="DejaVu Sans"/>
              </a:rPr>
              <a:t>пенсію</a:t>
            </a:r>
            <a:r>
              <a:rPr lang="ru-RU" sz="1800" b="1" strike="noStrike" spc="-1" dirty="0">
                <a:solidFill>
                  <a:srgbClr val="000000"/>
                </a:solidFill>
                <a:latin typeface="Calibri"/>
                <a:ea typeface="DejaVu Sans"/>
              </a:rPr>
              <a:t> в 2008-2017 роках?</a:t>
            </a:r>
            <a:endParaRPr lang="ru-RU" sz="1800" b="0" strike="noStrike" spc="-1" dirty="0">
              <a:solidFill>
                <a:srgbClr val="000000"/>
              </a:solidFill>
              <a:latin typeface="Arial"/>
            </a:endParaRPr>
          </a:p>
        </p:txBody>
      </p:sp>
      <p:sp>
        <p:nvSpPr>
          <p:cNvPr id="314" name="CustomShape 3"/>
          <p:cNvSpPr/>
          <p:nvPr/>
        </p:nvSpPr>
        <p:spPr>
          <a:xfrm>
            <a:off x="720720" y="1101600"/>
            <a:ext cx="7775640" cy="408168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latin typeface="Arial"/>
              </a:rPr>
              <a:t>  </a:t>
            </a:r>
          </a:p>
        </p:txBody>
      </p:sp>
      <p:sp>
        <p:nvSpPr>
          <p:cNvPr id="315" name="CustomShape 4"/>
          <p:cNvSpPr/>
          <p:nvPr/>
        </p:nvSpPr>
        <p:spPr>
          <a:xfrm>
            <a:off x="576360" y="5307120"/>
            <a:ext cx="7991280" cy="115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598"/>
              </a:spcBef>
            </a:pPr>
            <a:r>
              <a:rPr lang="ru-RU" sz="1500" b="0" strike="noStrike" spc="-1" dirty="0">
                <a:solidFill>
                  <a:srgbClr val="000000"/>
                </a:solidFill>
                <a:latin typeface="Calibri"/>
                <a:ea typeface="DejaVu Sans"/>
              </a:rPr>
              <a:t>КЗ з накопичувальної системи за </a:t>
            </a:r>
            <a:r>
              <a:rPr lang="ru-RU" sz="1500" b="0" strike="noStrike" spc="-1" dirty="0" err="1">
                <a:solidFill>
                  <a:srgbClr val="000000"/>
                </a:solidFill>
                <a:latin typeface="Calibri"/>
                <a:ea typeface="DejaVu Sans"/>
              </a:rPr>
              <a:t>неповні</a:t>
            </a:r>
            <a:r>
              <a:rPr lang="ru-RU" sz="1500" b="0" strike="noStrike" spc="-1" dirty="0">
                <a:solidFill>
                  <a:srgbClr val="000000"/>
                </a:solidFill>
                <a:latin typeface="Calibri"/>
                <a:ea typeface="DejaVu Sans"/>
              </a:rPr>
              <a:t> 10 років накопичень становив </a:t>
            </a:r>
            <a:r>
              <a:rPr lang="ru-RU" sz="1500" b="0" strike="noStrike" spc="-1" dirty="0" err="1">
                <a:solidFill>
                  <a:srgbClr val="000000"/>
                </a:solidFill>
                <a:latin typeface="Calibri"/>
                <a:ea typeface="DejaVu Sans"/>
              </a:rPr>
              <a:t>би</a:t>
            </a:r>
            <a:r>
              <a:rPr lang="ru-RU" sz="1500" b="0" strike="noStrike" spc="-1" dirty="0">
                <a:solidFill>
                  <a:srgbClr val="000000"/>
                </a:solidFill>
                <a:latin typeface="Calibri"/>
                <a:ea typeface="DejaVu Sans"/>
              </a:rPr>
              <a:t> </a:t>
            </a:r>
            <a:r>
              <a:rPr lang="ru-RU" sz="1500" b="0" strike="noStrike" spc="-1" dirty="0" err="1">
                <a:solidFill>
                  <a:srgbClr val="000000"/>
                </a:solidFill>
                <a:latin typeface="Calibri"/>
                <a:ea typeface="DejaVu Sans"/>
              </a:rPr>
              <a:t>вже</a:t>
            </a:r>
            <a:r>
              <a:rPr lang="ru-RU" sz="1500" b="0" strike="noStrike" spc="-1" dirty="0">
                <a:solidFill>
                  <a:srgbClr val="000000"/>
                </a:solidFill>
                <a:latin typeface="Calibri"/>
                <a:ea typeface="DejaVu Sans"/>
              </a:rPr>
              <a:t> </a:t>
            </a:r>
            <a:r>
              <a:rPr lang="ru-RU" sz="1500" b="1" strike="noStrike" spc="-1" dirty="0">
                <a:solidFill>
                  <a:srgbClr val="000000"/>
                </a:solidFill>
                <a:latin typeface="Calibri"/>
                <a:ea typeface="DejaVu Sans"/>
              </a:rPr>
              <a:t>0,05</a:t>
            </a:r>
            <a:r>
              <a:rPr lang="ru-RU" sz="1500" b="0" strike="noStrike" spc="-1" dirty="0">
                <a:solidFill>
                  <a:srgbClr val="000000"/>
                </a:solidFill>
                <a:latin typeface="Calibri"/>
                <a:ea typeface="DejaVu Sans"/>
              </a:rPr>
              <a:t>. </a:t>
            </a:r>
            <a:endParaRPr lang="ru-RU" sz="1500" b="0" strike="noStrike" spc="-1" dirty="0">
              <a:solidFill>
                <a:srgbClr val="000000"/>
              </a:solidFill>
              <a:latin typeface="Arial"/>
            </a:endParaRPr>
          </a:p>
          <a:p>
            <a:pPr algn="just">
              <a:lnSpc>
                <a:spcPct val="100000"/>
              </a:lnSpc>
              <a:spcBef>
                <a:spcPts val="598"/>
              </a:spcBef>
            </a:pPr>
            <a:r>
              <a:rPr lang="ru-RU" sz="1500" b="0" strike="noStrike" spc="-1" dirty="0" err="1">
                <a:solidFill>
                  <a:srgbClr val="000000"/>
                </a:solidFill>
                <a:latin typeface="Calibri"/>
                <a:ea typeface="DejaVu Sans"/>
              </a:rPr>
              <a:t>Загальний</a:t>
            </a:r>
            <a:r>
              <a:rPr lang="ru-RU" sz="1500" b="0" strike="noStrike" spc="-1" dirty="0">
                <a:solidFill>
                  <a:srgbClr val="000000"/>
                </a:solidFill>
                <a:latin typeface="Calibri"/>
                <a:ea typeface="DejaVu Sans"/>
              </a:rPr>
              <a:t> КЗ становив </a:t>
            </a:r>
            <a:r>
              <a:rPr lang="ru-RU" sz="1500" b="0" strike="noStrike" spc="-1" dirty="0" err="1">
                <a:solidFill>
                  <a:srgbClr val="000000"/>
                </a:solidFill>
                <a:latin typeface="Calibri"/>
                <a:ea typeface="DejaVu Sans"/>
              </a:rPr>
              <a:t>би</a:t>
            </a:r>
            <a:r>
              <a:rPr lang="ru-RU" sz="1500" b="0" strike="noStrike" spc="-1" dirty="0">
                <a:solidFill>
                  <a:srgbClr val="000000"/>
                </a:solidFill>
                <a:latin typeface="Calibri"/>
                <a:ea typeface="DejaVu Sans"/>
              </a:rPr>
              <a:t> </a:t>
            </a:r>
            <a:r>
              <a:rPr lang="ru-RU" sz="1500" b="1" strike="noStrike" spc="-1" dirty="0">
                <a:solidFill>
                  <a:srgbClr val="000000"/>
                </a:solidFill>
                <a:latin typeface="Calibri"/>
                <a:ea typeface="DejaVu Sans"/>
              </a:rPr>
              <a:t>0,35 ,</a:t>
            </a:r>
            <a:r>
              <a:rPr lang="ru-RU" sz="1500" b="0" strike="noStrike" spc="-1" dirty="0">
                <a:solidFill>
                  <a:srgbClr val="000000"/>
                </a:solidFill>
                <a:latin typeface="Calibri"/>
                <a:ea typeface="DejaVu Sans"/>
              </a:rPr>
              <a:t> що на </a:t>
            </a:r>
            <a:r>
              <a:rPr lang="ru-RU" sz="1500" b="1" strike="noStrike" spc="-1" dirty="0">
                <a:solidFill>
                  <a:srgbClr val="000000"/>
                </a:solidFill>
                <a:latin typeface="Calibri"/>
                <a:ea typeface="DejaVu Sans"/>
              </a:rPr>
              <a:t>+17% </a:t>
            </a:r>
            <a:r>
              <a:rPr lang="ru-RU" sz="1500" b="0" strike="noStrike" spc="-1" dirty="0">
                <a:solidFill>
                  <a:srgbClr val="000000"/>
                </a:solidFill>
                <a:latin typeface="Calibri"/>
                <a:ea typeface="DejaVu Sans"/>
              </a:rPr>
              <a:t>більше ніж </a:t>
            </a:r>
            <a:r>
              <a:rPr lang="ru-RU" sz="1500" b="0" strike="noStrike" spc="-1" dirty="0" err="1">
                <a:solidFill>
                  <a:srgbClr val="000000"/>
                </a:solidFill>
                <a:latin typeface="Calibri"/>
                <a:ea typeface="DejaVu Sans"/>
              </a:rPr>
              <a:t>маємо</a:t>
            </a:r>
            <a:r>
              <a:rPr lang="ru-RU" sz="1500" b="0" strike="noStrike" spc="-1" dirty="0">
                <a:solidFill>
                  <a:srgbClr val="000000"/>
                </a:solidFill>
                <a:latin typeface="Calibri"/>
                <a:ea typeface="DejaVu Sans"/>
              </a:rPr>
              <a:t> </a:t>
            </a:r>
            <a:r>
              <a:rPr lang="ru-RU" sz="1500" b="0" strike="noStrike" spc="-1" dirty="0" err="1">
                <a:solidFill>
                  <a:srgbClr val="000000"/>
                </a:solidFill>
                <a:latin typeface="Calibri"/>
                <a:ea typeface="DejaVu Sans"/>
              </a:rPr>
              <a:t>фактично</a:t>
            </a:r>
            <a:r>
              <a:rPr lang="ru-RU" sz="1500" b="0" strike="noStrike" spc="-1" dirty="0">
                <a:solidFill>
                  <a:srgbClr val="000000"/>
                </a:solidFill>
                <a:latin typeface="Calibri"/>
                <a:ea typeface="DejaVu Sans"/>
              </a:rPr>
              <a:t>.</a:t>
            </a:r>
            <a:endParaRPr lang="ru-RU" sz="1500" b="0" strike="noStrike" spc="-1" dirty="0">
              <a:solidFill>
                <a:srgbClr val="000000"/>
              </a:solidFill>
              <a:latin typeface="Arial"/>
            </a:endParaRPr>
          </a:p>
          <a:p>
            <a:pPr algn="just">
              <a:lnSpc>
                <a:spcPct val="100000"/>
              </a:lnSpc>
              <a:spcBef>
                <a:spcPts val="598"/>
              </a:spcBef>
            </a:pPr>
            <a:r>
              <a:rPr lang="ru-RU" sz="1500" b="1" strike="noStrike" spc="-1" dirty="0" err="1">
                <a:solidFill>
                  <a:srgbClr val="000000"/>
                </a:solidFill>
                <a:latin typeface="Calibri"/>
                <a:ea typeface="DejaVu Sans"/>
              </a:rPr>
              <a:t>Тобто</a:t>
            </a:r>
            <a:r>
              <a:rPr lang="ru-RU" sz="1500" b="1" strike="noStrike" spc="-1" dirty="0">
                <a:solidFill>
                  <a:srgbClr val="000000"/>
                </a:solidFill>
                <a:latin typeface="Calibri"/>
                <a:ea typeface="DejaVu Sans"/>
              </a:rPr>
              <a:t> </a:t>
            </a:r>
            <a:r>
              <a:rPr lang="ru-RU" sz="1500" b="1" strike="noStrike" spc="-1" dirty="0" err="1">
                <a:solidFill>
                  <a:srgbClr val="000000"/>
                </a:solidFill>
                <a:latin typeface="Calibri"/>
                <a:ea typeface="DejaVu Sans"/>
              </a:rPr>
              <a:t>пенсія</a:t>
            </a:r>
            <a:r>
              <a:rPr lang="ru-RU" sz="1500" b="1" strike="noStrike" spc="-1" dirty="0">
                <a:solidFill>
                  <a:srgbClr val="000000"/>
                </a:solidFill>
                <a:latin typeface="Calibri"/>
                <a:ea typeface="DejaVu Sans"/>
              </a:rPr>
              <a:t> для тих, хоти </a:t>
            </a:r>
            <a:r>
              <a:rPr lang="ru-RU" sz="1500" b="1" strike="noStrike" spc="-1" dirty="0" err="1">
                <a:solidFill>
                  <a:srgbClr val="000000"/>
                </a:solidFill>
                <a:latin typeface="Calibri"/>
                <a:ea typeface="DejaVu Sans"/>
              </a:rPr>
              <a:t>досяг</a:t>
            </a:r>
            <a:r>
              <a:rPr lang="ru-RU" sz="1500" b="1" strike="noStrike" spc="-1" dirty="0">
                <a:solidFill>
                  <a:srgbClr val="000000"/>
                </a:solidFill>
                <a:latin typeface="Calibri"/>
                <a:ea typeface="DejaVu Sans"/>
              </a:rPr>
              <a:t> пенсійного віку в 2017 році, могла </a:t>
            </a:r>
            <a:r>
              <a:rPr lang="ru-RU" sz="1500" b="1" strike="noStrike" spc="-1" dirty="0" err="1">
                <a:solidFill>
                  <a:srgbClr val="000000"/>
                </a:solidFill>
                <a:latin typeface="Calibri"/>
                <a:ea typeface="DejaVu Sans"/>
              </a:rPr>
              <a:t>би</a:t>
            </a:r>
            <a:r>
              <a:rPr lang="ru-RU" sz="1500" b="1" strike="noStrike" spc="-1" dirty="0">
                <a:solidFill>
                  <a:srgbClr val="000000"/>
                </a:solidFill>
                <a:latin typeface="Calibri"/>
                <a:ea typeface="DejaVu Sans"/>
              </a:rPr>
              <a:t> бути на +17% </a:t>
            </a:r>
            <a:r>
              <a:rPr lang="ru-RU" sz="1500" b="1" strike="noStrike" spc="-1" dirty="0" err="1">
                <a:solidFill>
                  <a:srgbClr val="000000"/>
                </a:solidFill>
                <a:latin typeface="Calibri"/>
                <a:ea typeface="DejaVu Sans"/>
              </a:rPr>
              <a:t>вищою</a:t>
            </a:r>
            <a:r>
              <a:rPr lang="ru-RU" sz="1500" b="1" strike="noStrike" spc="-1" dirty="0">
                <a:solidFill>
                  <a:srgbClr val="000000"/>
                </a:solidFill>
                <a:latin typeface="Calibri"/>
                <a:ea typeface="DejaVu Sans"/>
              </a:rPr>
              <a:t> ніж вони </a:t>
            </a:r>
            <a:r>
              <a:rPr lang="ru-RU" sz="1500" b="1" strike="noStrike" spc="-1" dirty="0" err="1">
                <a:solidFill>
                  <a:srgbClr val="000000"/>
                </a:solidFill>
                <a:latin typeface="Calibri"/>
                <a:ea typeface="DejaVu Sans"/>
              </a:rPr>
              <a:t>отримують</a:t>
            </a:r>
            <a:r>
              <a:rPr lang="ru-RU" sz="1500" b="1" strike="noStrike" spc="-1" dirty="0">
                <a:solidFill>
                  <a:srgbClr val="000000"/>
                </a:solidFill>
                <a:latin typeface="Calibri"/>
                <a:ea typeface="DejaVu Sans"/>
              </a:rPr>
              <a:t> зараз!</a:t>
            </a:r>
            <a:endParaRPr lang="ru-RU" sz="15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0" y="260640"/>
            <a:ext cx="914328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a:solidFill>
                  <a:srgbClr val="FFFFFF"/>
                </a:solidFill>
                <a:latin typeface="Calibri"/>
                <a:ea typeface="DejaVu Sans"/>
              </a:rPr>
              <a:t>ЦІНА ЗВОЛІКАННЯ</a:t>
            </a:r>
            <a:endParaRPr lang="ru-RU" sz="2400" b="0" strike="noStrike" spc="-1">
              <a:solidFill>
                <a:srgbClr val="000000"/>
              </a:solidFill>
              <a:latin typeface="Arial"/>
            </a:endParaRPr>
          </a:p>
        </p:txBody>
      </p:sp>
      <p:sp>
        <p:nvSpPr>
          <p:cNvPr id="317" name="CustomShape 2"/>
          <p:cNvSpPr/>
          <p:nvPr/>
        </p:nvSpPr>
        <p:spPr>
          <a:xfrm>
            <a:off x="2655720" y="1351800"/>
            <a:ext cx="6263640" cy="2649600"/>
          </a:xfrm>
          <a:prstGeom prst="rect">
            <a:avLst/>
          </a:prstGeom>
          <a:solidFill>
            <a:srgbClr val="EDF0CA"/>
          </a:solidFill>
          <a:ln>
            <a:solidFill>
              <a:srgbClr val="BCC837"/>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400" b="1" strike="noStrike" spc="-1" dirty="0">
                <a:solidFill>
                  <a:srgbClr val="000000"/>
                </a:solidFill>
                <a:latin typeface="Calibri"/>
                <a:ea typeface="DejaVu Sans"/>
              </a:rPr>
              <a:t>Протягом 10 років </a:t>
            </a:r>
            <a:r>
              <a:rPr lang="ru-RU" sz="2400" b="1" strike="noStrike" spc="-1" dirty="0" smtClean="0">
                <a:solidFill>
                  <a:srgbClr val="000000"/>
                </a:solidFill>
                <a:latin typeface="Calibri"/>
                <a:ea typeface="DejaVu Sans"/>
              </a:rPr>
              <a:t>обсяг </a:t>
            </a:r>
            <a:r>
              <a:rPr lang="ru-RU" sz="2400" b="1" strike="noStrike" spc="-1" dirty="0">
                <a:solidFill>
                  <a:srgbClr val="000000"/>
                </a:solidFill>
                <a:latin typeface="Calibri"/>
                <a:ea typeface="DejaVu Sans"/>
              </a:rPr>
              <a:t>акумульованих внесків у накопичувальній </a:t>
            </a:r>
            <a:r>
              <a:rPr lang="ru-RU" sz="2400" b="1" strike="noStrike" spc="-1" dirty="0" smtClean="0">
                <a:solidFill>
                  <a:srgbClr val="000000"/>
                </a:solidFill>
                <a:latin typeface="Calibri"/>
                <a:ea typeface="DejaVu Sans"/>
              </a:rPr>
              <a:t>системі </a:t>
            </a:r>
            <a:r>
              <a:rPr lang="ru-RU" sz="2400" b="1" strike="noStrike" spc="-1" dirty="0">
                <a:solidFill>
                  <a:srgbClr val="000000"/>
                </a:solidFill>
                <a:latin typeface="Calibri"/>
                <a:ea typeface="DejaVu Sans"/>
              </a:rPr>
              <a:t>(без урахування інвестиційного доходу) міг досягти 17 — 20 млрд. долл. США</a:t>
            </a:r>
            <a:endParaRPr lang="ru-RU" sz="2400" b="0" strike="noStrike" spc="-1" dirty="0">
              <a:solidFill>
                <a:srgbClr val="000000"/>
              </a:solidFill>
              <a:latin typeface="Arial"/>
            </a:endParaRPr>
          </a:p>
          <a:p>
            <a:pPr algn="just">
              <a:lnSpc>
                <a:spcPct val="100000"/>
              </a:lnSpc>
            </a:pPr>
            <a:endParaRPr lang="ru-RU" sz="1600" b="1" strike="noStrike" spc="-1" dirty="0" smtClean="0">
              <a:solidFill>
                <a:srgbClr val="CE181E"/>
              </a:solidFill>
              <a:latin typeface="Calibri"/>
              <a:ea typeface="DejaVu Sans"/>
            </a:endParaRPr>
          </a:p>
          <a:p>
            <a:pPr algn="just">
              <a:lnSpc>
                <a:spcPct val="100000"/>
              </a:lnSpc>
            </a:pPr>
            <a:r>
              <a:rPr lang="ru-RU" sz="2500" b="1" strike="noStrike" spc="-1" dirty="0" smtClean="0">
                <a:solidFill>
                  <a:srgbClr val="CE181E"/>
                </a:solidFill>
                <a:latin typeface="Calibri"/>
                <a:ea typeface="DejaVu Sans"/>
              </a:rPr>
              <a:t>Нажаль</a:t>
            </a:r>
            <a:r>
              <a:rPr lang="ru-RU" sz="2500" b="1" strike="noStrike" spc="-1" dirty="0">
                <a:solidFill>
                  <a:srgbClr val="CE181E"/>
                </a:solidFill>
                <a:latin typeface="Calibri"/>
                <a:ea typeface="DejaVu Sans"/>
              </a:rPr>
              <a:t>, можливість інвестувати ці ресурси в національну економіку ВТРАЧЕНО!</a:t>
            </a:r>
            <a:endParaRPr lang="ru-RU" sz="2500" b="1" strike="noStrike" spc="-1" dirty="0">
              <a:solidFill>
                <a:srgbClr val="000000"/>
              </a:solidFill>
              <a:latin typeface="Arial"/>
            </a:endParaRPr>
          </a:p>
        </p:txBody>
      </p:sp>
      <p:sp>
        <p:nvSpPr>
          <p:cNvPr id="318" name="CustomShape 3"/>
          <p:cNvSpPr/>
          <p:nvPr/>
        </p:nvSpPr>
        <p:spPr>
          <a:xfrm>
            <a:off x="2700720" y="4357694"/>
            <a:ext cx="6263640" cy="1143008"/>
          </a:xfrm>
          <a:prstGeom prst="rect">
            <a:avLst/>
          </a:prstGeom>
          <a:solidFill>
            <a:srgbClr val="EDF0CA"/>
          </a:solidFill>
          <a:ln>
            <a:solidFill>
              <a:srgbClr val="BCC837"/>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2500" b="1" strike="noStrike" spc="-1" dirty="0">
                <a:solidFill>
                  <a:srgbClr val="C00000"/>
                </a:solidFill>
                <a:latin typeface="Calibri"/>
                <a:ea typeface="DejaVu Sans"/>
              </a:rPr>
              <a:t>Ця сума значно перевищує обсяг </a:t>
            </a:r>
            <a:r>
              <a:rPr lang="ru-RU" sz="2500" b="1" spc="-1" dirty="0" smtClean="0">
                <a:solidFill>
                  <a:srgbClr val="C00000"/>
                </a:solidFill>
                <a:latin typeface="Calibri"/>
              </a:rPr>
              <a:t>кредитів МВФ, одержаних</a:t>
            </a:r>
            <a:r>
              <a:rPr lang="ru-RU" sz="2500" b="1" strike="noStrike" spc="-1" dirty="0" smtClean="0">
                <a:solidFill>
                  <a:srgbClr val="C00000"/>
                </a:solidFill>
                <a:latin typeface="Calibri"/>
                <a:ea typeface="DejaVu Sans"/>
              </a:rPr>
              <a:t> Україною за цей час </a:t>
            </a:r>
            <a:endParaRPr lang="ru-RU" sz="2500" b="0" strike="noStrike" spc="-1" dirty="0">
              <a:solidFill>
                <a:srgbClr val="C00000"/>
              </a:solidFill>
              <a:latin typeface="Arial"/>
            </a:endParaRPr>
          </a:p>
        </p:txBody>
      </p:sp>
      <p:sp>
        <p:nvSpPr>
          <p:cNvPr id="319" name="CustomShape 4"/>
          <p:cNvSpPr/>
          <p:nvPr/>
        </p:nvSpPr>
        <p:spPr>
          <a:xfrm>
            <a:off x="547560" y="1526040"/>
            <a:ext cx="1684080" cy="1497600"/>
          </a:xfrm>
          <a:prstGeom prst="ellipse">
            <a:avLst/>
          </a:prstGeom>
          <a:blipFill rotWithShape="0">
            <a:blip r:embed="rId2"/>
            <a:stretch>
              <a:fillRect/>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
        <p:nvSpPr>
          <p:cNvPr id="320" name="CustomShape 5"/>
          <p:cNvSpPr/>
          <p:nvPr/>
        </p:nvSpPr>
        <p:spPr>
          <a:xfrm>
            <a:off x="475560" y="3988080"/>
            <a:ext cx="1756080" cy="1555560"/>
          </a:xfrm>
          <a:prstGeom prst="ellipse">
            <a:avLst/>
          </a:prstGeom>
          <a:blipFill rotWithShape="0">
            <a:blip r:embed="rId3"/>
            <a:stretch>
              <a:fillRect/>
            </a:stretch>
          </a:blip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 name="CustomShape 1"/>
          <p:cNvSpPr/>
          <p:nvPr/>
        </p:nvSpPr>
        <p:spPr>
          <a:xfrm>
            <a:off x="0" y="260280"/>
            <a:ext cx="9144000" cy="45576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1" strike="noStrike" spc="-1">
                <a:solidFill>
                  <a:srgbClr val="FFFFFF"/>
                </a:solidFill>
                <a:latin typeface="Calibri"/>
                <a:ea typeface="DejaVu Sans"/>
              </a:rPr>
              <a:t>ЗАКОНОПРОЕКТ № 6677</a:t>
            </a:r>
            <a:endParaRPr lang="ru-RU" sz="2400" b="0" strike="noStrike" spc="-1">
              <a:solidFill>
                <a:srgbClr val="000000"/>
              </a:solidFill>
              <a:latin typeface="Arial"/>
            </a:endParaRPr>
          </a:p>
        </p:txBody>
      </p:sp>
      <p:sp>
        <p:nvSpPr>
          <p:cNvPr id="322" name="CustomShape 2"/>
          <p:cNvSpPr/>
          <p:nvPr/>
        </p:nvSpPr>
        <p:spPr>
          <a:xfrm>
            <a:off x="324000" y="836640"/>
            <a:ext cx="8640720" cy="7221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ru-RU" sz="1800" b="0" strike="noStrike" spc="-1" dirty="0">
              <a:solidFill>
                <a:srgbClr val="000000"/>
              </a:solidFill>
              <a:latin typeface="Arial"/>
            </a:endParaRPr>
          </a:p>
          <a:p>
            <a:pPr algn="just">
              <a:lnSpc>
                <a:spcPct val="100000"/>
              </a:lnSpc>
            </a:pPr>
            <a:r>
              <a:rPr lang="ru-RU" sz="2000" b="0" strike="noStrike" spc="-1" dirty="0">
                <a:solidFill>
                  <a:srgbClr val="000000"/>
                </a:solidFill>
                <a:latin typeface="Times New Roman"/>
                <a:ea typeface="DejaVu Sans"/>
              </a:rPr>
              <a:t>- </a:t>
            </a:r>
            <a:r>
              <a:rPr lang="ru-RU" sz="2000" b="0" strike="noStrike" spc="-1" dirty="0" err="1">
                <a:solidFill>
                  <a:srgbClr val="000000"/>
                </a:solidFill>
                <a:latin typeface="Times New Roman"/>
                <a:ea typeface="DejaVu Sans"/>
              </a:rPr>
              <a:t>передбачає</a:t>
            </a:r>
            <a:r>
              <a:rPr lang="ru-RU" sz="2000" b="0" strike="noStrike" spc="-1" dirty="0">
                <a:solidFill>
                  <a:srgbClr val="000000"/>
                </a:solidFill>
                <a:latin typeface="Times New Roman"/>
                <a:ea typeface="DejaVu Sans"/>
              </a:rPr>
              <a:t> впровадження накопичувальної пенсійної системи </a:t>
            </a:r>
            <a:r>
              <a:rPr lang="ru-RU" sz="2000" b="1" strike="noStrike" spc="-1" dirty="0">
                <a:solidFill>
                  <a:srgbClr val="000000"/>
                </a:solidFill>
                <a:latin typeface="Times New Roman"/>
                <a:ea typeface="DejaVu Sans"/>
              </a:rPr>
              <a:t>з 1 </a:t>
            </a:r>
            <a:r>
              <a:rPr lang="ru-RU" sz="2000" b="1" strike="noStrike" spc="-1" dirty="0" err="1">
                <a:solidFill>
                  <a:srgbClr val="000000"/>
                </a:solidFill>
                <a:latin typeface="Times New Roman"/>
                <a:ea typeface="DejaVu Sans"/>
              </a:rPr>
              <a:t>січня</a:t>
            </a:r>
            <a:r>
              <a:rPr lang="ru-RU" sz="2000" b="1" strike="noStrike" spc="-1" dirty="0">
                <a:solidFill>
                  <a:srgbClr val="000000"/>
                </a:solidFill>
                <a:latin typeface="Times New Roman"/>
                <a:ea typeface="DejaVu Sans"/>
              </a:rPr>
              <a:t> 2019 року (що також, </a:t>
            </a:r>
            <a:r>
              <a:rPr lang="ru-RU" sz="2000" b="1" strike="noStrike" spc="-1" dirty="0" err="1">
                <a:solidFill>
                  <a:srgbClr val="000000"/>
                </a:solidFill>
                <a:latin typeface="Times New Roman"/>
                <a:ea typeface="DejaVu Sans"/>
              </a:rPr>
              <a:t>було</a:t>
            </a:r>
            <a:r>
              <a:rPr lang="ru-RU" sz="2000" b="0" strike="noStrike" spc="-1" dirty="0">
                <a:solidFill>
                  <a:srgbClr val="000000"/>
                </a:solidFill>
                <a:latin typeface="Times New Roman"/>
                <a:ea typeface="DejaVu Sans"/>
              </a:rPr>
              <a:t> </a:t>
            </a:r>
            <a:r>
              <a:rPr lang="ru-RU" sz="2000" b="1" strike="noStrike" spc="-1" dirty="0" err="1">
                <a:solidFill>
                  <a:srgbClr val="000000"/>
                </a:solidFill>
                <a:latin typeface="Times New Roman"/>
                <a:ea typeface="DejaVu Sans"/>
              </a:rPr>
              <a:t>передбачено</a:t>
            </a:r>
            <a:r>
              <a:rPr lang="ru-RU" sz="2000" b="1" strike="noStrike" spc="-1" dirty="0">
                <a:solidFill>
                  <a:srgbClr val="000000"/>
                </a:solidFill>
                <a:latin typeface="Times New Roman"/>
                <a:ea typeface="DejaVu Sans"/>
              </a:rPr>
              <a:t> </a:t>
            </a:r>
            <a:r>
              <a:rPr lang="ru-RU" sz="2000" b="1" strike="noStrike" spc="-1" dirty="0" err="1">
                <a:solidFill>
                  <a:srgbClr val="000000"/>
                </a:solidFill>
                <a:latin typeface="Times New Roman"/>
                <a:ea typeface="DejaVu Sans"/>
              </a:rPr>
              <a:t>урядовою</a:t>
            </a:r>
            <a:r>
              <a:rPr lang="ru-RU" sz="2000" b="1" strike="noStrike" spc="-1" dirty="0">
                <a:solidFill>
                  <a:srgbClr val="000000"/>
                </a:solidFill>
                <a:latin typeface="Times New Roman"/>
                <a:ea typeface="DejaVu Sans"/>
              </a:rPr>
              <a:t> реформою </a:t>
            </a:r>
            <a:r>
              <a:rPr lang="ru-RU" sz="2000" b="1" strike="noStrike" spc="-1" dirty="0" err="1">
                <a:solidFill>
                  <a:srgbClr val="000000"/>
                </a:solidFill>
                <a:latin typeface="Times New Roman"/>
                <a:ea typeface="DejaVu Sans"/>
              </a:rPr>
              <a:t>солідарної</a:t>
            </a:r>
            <a:r>
              <a:rPr lang="ru-RU" sz="2000" b="1" strike="noStrike" spc="-1" dirty="0">
                <a:solidFill>
                  <a:srgbClr val="000000"/>
                </a:solidFill>
                <a:latin typeface="Times New Roman"/>
                <a:ea typeface="DejaVu Sans"/>
              </a:rPr>
              <a:t> системи, </a:t>
            </a:r>
            <a:r>
              <a:rPr lang="ru-RU" sz="2000" b="1" strike="noStrike" spc="-1" dirty="0" err="1">
                <a:solidFill>
                  <a:srgbClr val="000000"/>
                </a:solidFill>
                <a:latin typeface="Times New Roman"/>
                <a:ea typeface="DejaVu Sans"/>
              </a:rPr>
              <a:t>схваленою</a:t>
            </a:r>
            <a:r>
              <a:rPr lang="ru-RU" sz="2000" b="1" strike="noStrike" spc="-1" dirty="0">
                <a:solidFill>
                  <a:srgbClr val="000000"/>
                </a:solidFill>
                <a:latin typeface="Times New Roman"/>
                <a:ea typeface="DejaVu Sans"/>
              </a:rPr>
              <a:t> у </a:t>
            </a:r>
            <a:r>
              <a:rPr lang="ru-RU" sz="2000" b="1" strike="noStrike" spc="-1" dirty="0" err="1">
                <a:solidFill>
                  <a:srgbClr val="000000"/>
                </a:solidFill>
                <a:latin typeface="Times New Roman"/>
                <a:ea typeface="DejaVu Sans"/>
              </a:rPr>
              <a:t>минулому</a:t>
            </a:r>
            <a:r>
              <a:rPr lang="ru-RU" sz="2000" b="1" strike="noStrike" spc="-1" dirty="0">
                <a:solidFill>
                  <a:srgbClr val="000000"/>
                </a:solidFill>
                <a:latin typeface="Times New Roman"/>
                <a:ea typeface="DejaVu Sans"/>
              </a:rPr>
              <a:t> році</a:t>
            </a:r>
            <a:r>
              <a:rPr lang="ru-RU" sz="2000" b="0" strike="noStrike" spc="-1" dirty="0">
                <a:solidFill>
                  <a:srgbClr val="000000"/>
                </a:solidFill>
                <a:latin typeface="Times New Roman"/>
                <a:ea typeface="DejaVu Sans"/>
              </a:rPr>
              <a:t>);</a:t>
            </a:r>
            <a:endParaRPr lang="ru-RU" sz="2000" b="0" strike="noStrike" spc="-1" dirty="0">
              <a:solidFill>
                <a:srgbClr val="000000"/>
              </a:solidFill>
              <a:latin typeface="Arial"/>
            </a:endParaRPr>
          </a:p>
          <a:p>
            <a:pPr algn="just">
              <a:lnSpc>
                <a:spcPct val="100000"/>
              </a:lnSpc>
            </a:pPr>
            <a:r>
              <a:rPr lang="ru-RU" sz="2000" b="0" strike="noStrike" spc="-1" dirty="0">
                <a:solidFill>
                  <a:srgbClr val="000000"/>
                </a:solidFill>
                <a:latin typeface="Times New Roman"/>
                <a:ea typeface="DejaVu Sans"/>
              </a:rPr>
              <a:t>- </a:t>
            </a:r>
            <a:r>
              <a:rPr lang="ru-RU" sz="2000" b="1" strike="noStrike" spc="-1" dirty="0" err="1">
                <a:solidFill>
                  <a:srgbClr val="000000"/>
                </a:solidFill>
                <a:latin typeface="Times New Roman"/>
                <a:ea typeface="DejaVu Sans"/>
              </a:rPr>
              <a:t>грунтується</a:t>
            </a:r>
            <a:r>
              <a:rPr lang="ru-RU" sz="2000" b="1" strike="noStrike" spc="-1" dirty="0">
                <a:solidFill>
                  <a:srgbClr val="000000"/>
                </a:solidFill>
                <a:latin typeface="Times New Roman"/>
                <a:ea typeface="DejaVu Sans"/>
              </a:rPr>
              <a:t> на </a:t>
            </a:r>
            <a:r>
              <a:rPr lang="ru-RU" sz="2000" b="1" strike="noStrike" spc="-1" dirty="0" err="1">
                <a:solidFill>
                  <a:srgbClr val="000000"/>
                </a:solidFill>
                <a:latin typeface="Times New Roman"/>
                <a:ea typeface="DejaVu Sans"/>
              </a:rPr>
              <a:t>перевіреній</a:t>
            </a:r>
            <a:r>
              <a:rPr lang="ru-RU" sz="2000" b="1" strike="noStrike" spc="-1" dirty="0">
                <a:solidFill>
                  <a:srgbClr val="000000"/>
                </a:solidFill>
                <a:latin typeface="Times New Roman"/>
                <a:ea typeface="DejaVu Sans"/>
              </a:rPr>
              <a:t> 12-річним </a:t>
            </a:r>
            <a:r>
              <a:rPr lang="ru-RU" sz="2000" b="1" strike="noStrike" spc="-1" dirty="0" err="1">
                <a:solidFill>
                  <a:srgbClr val="000000"/>
                </a:solidFill>
                <a:latin typeface="Times New Roman"/>
                <a:ea typeface="DejaVu Sans"/>
              </a:rPr>
              <a:t>досвідом</a:t>
            </a:r>
            <a:r>
              <a:rPr lang="ru-RU" sz="2000" b="0" strike="noStrike" spc="-1" dirty="0">
                <a:solidFill>
                  <a:srgbClr val="000000"/>
                </a:solidFill>
                <a:latin typeface="Times New Roman"/>
                <a:ea typeface="DejaVu Sans"/>
              </a:rPr>
              <a:t> </a:t>
            </a:r>
            <a:r>
              <a:rPr lang="ru-RU" sz="2000" b="1" strike="noStrike" spc="-1" dirty="0" err="1">
                <a:solidFill>
                  <a:srgbClr val="000000"/>
                </a:solidFill>
                <a:latin typeface="Times New Roman"/>
                <a:ea typeface="DejaVu Sans"/>
              </a:rPr>
              <a:t>інституційній</a:t>
            </a:r>
            <a:r>
              <a:rPr lang="ru-RU" sz="2000" b="1" strike="noStrike" spc="-1" dirty="0">
                <a:solidFill>
                  <a:srgbClr val="000000"/>
                </a:solidFill>
                <a:latin typeface="Times New Roman"/>
                <a:ea typeface="DejaVu Sans"/>
              </a:rPr>
              <a:t> і </a:t>
            </a:r>
            <a:r>
              <a:rPr lang="ru-RU" sz="2000" b="1" strike="noStrike" spc="-1" dirty="0" err="1">
                <a:solidFill>
                  <a:srgbClr val="000000"/>
                </a:solidFill>
                <a:latin typeface="Times New Roman"/>
                <a:ea typeface="DejaVu Sans"/>
              </a:rPr>
              <a:t>технологічній</a:t>
            </a:r>
            <a:r>
              <a:rPr lang="ru-RU" sz="2000" b="1" strike="noStrike" spc="-1" dirty="0">
                <a:solidFill>
                  <a:srgbClr val="000000"/>
                </a:solidFill>
                <a:latin typeface="Times New Roman"/>
                <a:ea typeface="DejaVu Sans"/>
              </a:rPr>
              <a:t> </a:t>
            </a:r>
            <a:r>
              <a:rPr lang="ru-RU" sz="2000" b="1" strike="noStrike" spc="-1" dirty="0" err="1">
                <a:solidFill>
                  <a:srgbClr val="000000"/>
                </a:solidFill>
                <a:latin typeface="Times New Roman"/>
                <a:ea typeface="DejaVu Sans"/>
              </a:rPr>
              <a:t>базі</a:t>
            </a:r>
            <a:r>
              <a:rPr lang="ru-RU" sz="2000" b="0" strike="noStrike" spc="-1" dirty="0">
                <a:solidFill>
                  <a:srgbClr val="000000"/>
                </a:solidFill>
                <a:latin typeface="Times New Roman"/>
                <a:ea typeface="DejaVu Sans"/>
              </a:rPr>
              <a:t> – системі недержавних пенсійних фондів;</a:t>
            </a:r>
            <a:endParaRPr lang="ru-RU" sz="2000" b="0" strike="noStrike" spc="-1" dirty="0">
              <a:solidFill>
                <a:srgbClr val="000000"/>
              </a:solidFill>
              <a:latin typeface="Arial"/>
            </a:endParaRPr>
          </a:p>
          <a:p>
            <a:pPr algn="just">
              <a:lnSpc>
                <a:spcPct val="100000"/>
              </a:lnSpc>
            </a:pPr>
            <a:r>
              <a:rPr lang="ru-RU" sz="2000" b="0" strike="noStrike" spc="-1" dirty="0">
                <a:solidFill>
                  <a:srgbClr val="000000"/>
                </a:solidFill>
                <a:latin typeface="Times New Roman"/>
                <a:ea typeface="DejaVu Sans"/>
              </a:rPr>
              <a:t>- </a:t>
            </a:r>
            <a:r>
              <a:rPr lang="ru-RU" sz="2000" b="0" strike="noStrike" spc="-1" dirty="0" err="1">
                <a:solidFill>
                  <a:srgbClr val="000000"/>
                </a:solidFill>
                <a:latin typeface="Times New Roman"/>
                <a:ea typeface="DejaVu Sans"/>
              </a:rPr>
              <a:t>передбачає</a:t>
            </a:r>
            <a:r>
              <a:rPr lang="ru-RU" sz="2000" b="0" strike="noStrike" spc="-1" dirty="0">
                <a:solidFill>
                  <a:srgbClr val="000000"/>
                </a:solidFill>
                <a:latin typeface="Times New Roman"/>
                <a:ea typeface="DejaVu Sans"/>
              </a:rPr>
              <a:t> </a:t>
            </a:r>
            <a:r>
              <a:rPr lang="ru-RU" sz="2000" b="1" strike="noStrike" spc="-1" dirty="0" err="1">
                <a:solidFill>
                  <a:srgbClr val="000000"/>
                </a:solidFill>
                <a:latin typeface="Times New Roman"/>
                <a:ea typeface="DejaVu Sans"/>
              </a:rPr>
              <a:t>ринкову</a:t>
            </a:r>
            <a:r>
              <a:rPr lang="ru-RU" sz="2000" b="1" strike="noStrike" spc="-1" dirty="0">
                <a:solidFill>
                  <a:srgbClr val="000000"/>
                </a:solidFill>
                <a:latin typeface="Times New Roman"/>
                <a:ea typeface="DejaVu Sans"/>
              </a:rPr>
              <a:t>, </a:t>
            </a:r>
            <a:r>
              <a:rPr lang="ru-RU" sz="2000" b="1" strike="noStrike" spc="-1" dirty="0" err="1">
                <a:solidFill>
                  <a:srgbClr val="000000"/>
                </a:solidFill>
                <a:latin typeface="Times New Roman"/>
                <a:ea typeface="DejaVu Sans"/>
              </a:rPr>
              <a:t>конкурентну</a:t>
            </a:r>
            <a:r>
              <a:rPr lang="ru-RU" sz="2000" b="1" strike="noStrike" spc="-1" dirty="0">
                <a:solidFill>
                  <a:srgbClr val="000000"/>
                </a:solidFill>
                <a:latin typeface="Times New Roman"/>
                <a:ea typeface="DejaVu Sans"/>
              </a:rPr>
              <a:t>, </a:t>
            </a:r>
            <a:r>
              <a:rPr lang="ru-RU" sz="2000" b="1" strike="noStrike" spc="-1" dirty="0" err="1">
                <a:solidFill>
                  <a:srgbClr val="000000"/>
                </a:solidFill>
                <a:latin typeface="Times New Roman"/>
                <a:ea typeface="DejaVu Sans"/>
              </a:rPr>
              <a:t>децентралізовану</a:t>
            </a:r>
            <a:r>
              <a:rPr lang="ru-RU" sz="2000" b="1" strike="noStrike" spc="-1" dirty="0">
                <a:solidFill>
                  <a:srgbClr val="000000"/>
                </a:solidFill>
                <a:latin typeface="Times New Roman"/>
                <a:ea typeface="DejaVu Sans"/>
              </a:rPr>
              <a:t> </a:t>
            </a:r>
            <a:r>
              <a:rPr lang="ru-RU" sz="2000" b="1" strike="noStrike" spc="-1" dirty="0" err="1">
                <a:solidFill>
                  <a:srgbClr val="000000"/>
                </a:solidFill>
                <a:latin typeface="Times New Roman"/>
                <a:ea typeface="DejaVu Sans"/>
              </a:rPr>
              <a:t>архітектуру</a:t>
            </a:r>
            <a:r>
              <a:rPr lang="ru-RU" sz="2000" b="1" strike="noStrike" spc="-1" dirty="0">
                <a:solidFill>
                  <a:srgbClr val="000000"/>
                </a:solidFill>
                <a:latin typeface="Times New Roman"/>
                <a:ea typeface="DejaVu Sans"/>
              </a:rPr>
              <a:t> накопичувальної пенсійної системи</a:t>
            </a:r>
            <a:r>
              <a:rPr lang="ru-RU" sz="2000" b="0" strike="noStrike" spc="-1" dirty="0">
                <a:solidFill>
                  <a:srgbClr val="000000"/>
                </a:solidFill>
                <a:latin typeface="Times New Roman"/>
                <a:ea typeface="DejaVu Sans"/>
              </a:rPr>
              <a:t> </a:t>
            </a:r>
            <a:r>
              <a:rPr lang="ru-RU" sz="2000" b="1" strike="noStrike" spc="-1" dirty="0">
                <a:solidFill>
                  <a:srgbClr val="000000"/>
                </a:solidFill>
                <a:latin typeface="Times New Roman"/>
                <a:ea typeface="DejaVu Sans"/>
              </a:rPr>
              <a:t>з </a:t>
            </a:r>
            <a:r>
              <a:rPr lang="ru-RU" sz="2000" b="1" strike="noStrike" spc="-1" dirty="0" err="1">
                <a:solidFill>
                  <a:srgbClr val="000000"/>
                </a:solidFill>
                <a:latin typeface="Times New Roman"/>
                <a:ea typeface="DejaVu Sans"/>
              </a:rPr>
              <a:t>елементами</a:t>
            </a:r>
            <a:r>
              <a:rPr lang="ru-RU" sz="2000" b="1" strike="noStrike" spc="-1" dirty="0">
                <a:solidFill>
                  <a:srgbClr val="000000"/>
                </a:solidFill>
                <a:latin typeface="Times New Roman"/>
                <a:ea typeface="DejaVu Sans"/>
              </a:rPr>
              <a:t> </a:t>
            </a:r>
            <a:r>
              <a:rPr lang="ru-RU" sz="2000" b="1" strike="noStrike" spc="-1" dirty="0" err="1">
                <a:solidFill>
                  <a:srgbClr val="000000"/>
                </a:solidFill>
                <a:latin typeface="Times New Roman"/>
                <a:ea typeface="DejaVu Sans"/>
              </a:rPr>
              <a:t>централізації</a:t>
            </a:r>
            <a:r>
              <a:rPr lang="ru-RU" sz="2000" b="1" strike="noStrike" spc="-1" dirty="0">
                <a:solidFill>
                  <a:srgbClr val="000000"/>
                </a:solidFill>
                <a:latin typeface="Times New Roman"/>
                <a:ea typeface="DejaVu Sans"/>
              </a:rPr>
              <a:t> в державному </a:t>
            </a:r>
            <a:r>
              <a:rPr lang="ru-RU" sz="2000" b="1" strike="noStrike" spc="-1" dirty="0" err="1">
                <a:solidFill>
                  <a:srgbClr val="000000"/>
                </a:solidFill>
                <a:latin typeface="Times New Roman"/>
                <a:ea typeface="DejaVu Sans"/>
              </a:rPr>
              <a:t>органі</a:t>
            </a:r>
            <a:r>
              <a:rPr lang="ru-RU" sz="2000" b="0" strike="noStrike" spc="-1" dirty="0">
                <a:solidFill>
                  <a:srgbClr val="000000"/>
                </a:solidFill>
                <a:latin typeface="Times New Roman"/>
                <a:ea typeface="DejaVu Sans"/>
              </a:rPr>
              <a:t> (</a:t>
            </a:r>
            <a:r>
              <a:rPr lang="ru-RU" sz="2000" b="0" strike="noStrike" spc="-1" dirty="0" err="1">
                <a:solidFill>
                  <a:srgbClr val="000000"/>
                </a:solidFill>
                <a:latin typeface="Times New Roman"/>
                <a:ea typeface="DejaVu Sans"/>
              </a:rPr>
              <a:t>Пенсійному</a:t>
            </a:r>
            <a:r>
              <a:rPr lang="ru-RU" sz="2000" b="0" strike="noStrike" spc="-1" dirty="0">
                <a:solidFill>
                  <a:srgbClr val="000000"/>
                </a:solidFill>
                <a:latin typeface="Times New Roman"/>
                <a:ea typeface="DejaVu Sans"/>
              </a:rPr>
              <a:t> фонді України) </a:t>
            </a:r>
            <a:r>
              <a:rPr lang="ru-RU" sz="2000" b="1" strike="noStrike" spc="-1" dirty="0" err="1">
                <a:solidFill>
                  <a:srgbClr val="000000"/>
                </a:solidFill>
                <a:latin typeface="Times New Roman"/>
                <a:ea typeface="DejaVu Sans"/>
              </a:rPr>
              <a:t>окремих</a:t>
            </a:r>
            <a:r>
              <a:rPr lang="ru-RU" sz="2000" b="1" strike="noStrike" spc="-1" dirty="0">
                <a:solidFill>
                  <a:srgbClr val="000000"/>
                </a:solidFill>
                <a:latin typeface="Times New Roman"/>
                <a:ea typeface="DejaVu Sans"/>
              </a:rPr>
              <a:t> функцій</a:t>
            </a:r>
            <a:r>
              <a:rPr lang="ru-RU" sz="2000" b="0" strike="noStrike" spc="-1" dirty="0">
                <a:solidFill>
                  <a:srgbClr val="000000"/>
                </a:solidFill>
                <a:latin typeface="Times New Roman"/>
                <a:ea typeface="DejaVu Sans"/>
              </a:rPr>
              <a:t> щодо </a:t>
            </a:r>
            <a:r>
              <a:rPr lang="ru-RU" sz="2000" b="0" strike="noStrike" spc="-1" dirty="0" err="1">
                <a:solidFill>
                  <a:srgbClr val="000000"/>
                </a:solidFill>
                <a:latin typeface="Times New Roman"/>
                <a:ea typeface="DejaVu Sans"/>
              </a:rPr>
              <a:t>справляння</a:t>
            </a:r>
            <a:r>
              <a:rPr lang="ru-RU" sz="2000" b="0" strike="noStrike" spc="-1" dirty="0">
                <a:solidFill>
                  <a:srgbClr val="000000"/>
                </a:solidFill>
                <a:latin typeface="Times New Roman"/>
                <a:ea typeface="DejaVu Sans"/>
              </a:rPr>
              <a:t>, </a:t>
            </a:r>
            <a:r>
              <a:rPr lang="ru-RU" sz="2000" b="0" strike="noStrike" spc="-1" dirty="0" err="1">
                <a:solidFill>
                  <a:srgbClr val="000000"/>
                </a:solidFill>
                <a:latin typeface="Times New Roman"/>
                <a:ea typeface="DejaVu Sans"/>
              </a:rPr>
              <a:t>обліку</a:t>
            </a:r>
            <a:r>
              <a:rPr lang="ru-RU" sz="2000" b="0" strike="noStrike" spc="-1" dirty="0">
                <a:solidFill>
                  <a:srgbClr val="000000"/>
                </a:solidFill>
                <a:latin typeface="Times New Roman"/>
                <a:ea typeface="DejaVu Sans"/>
              </a:rPr>
              <a:t> і </a:t>
            </a:r>
            <a:r>
              <a:rPr lang="ru-RU" sz="2000" b="0" strike="noStrike" spc="-1" dirty="0" err="1">
                <a:solidFill>
                  <a:srgbClr val="000000"/>
                </a:solidFill>
                <a:latin typeface="Times New Roman"/>
                <a:ea typeface="DejaVu Sans"/>
              </a:rPr>
              <a:t>розподілу</a:t>
            </a:r>
            <a:r>
              <a:rPr lang="ru-RU" sz="2000" b="0" strike="noStrike" spc="-1" dirty="0">
                <a:solidFill>
                  <a:srgbClr val="000000"/>
                </a:solidFill>
                <a:latin typeface="Times New Roman"/>
                <a:ea typeface="DejaVu Sans"/>
              </a:rPr>
              <a:t> </a:t>
            </a:r>
            <a:r>
              <a:rPr lang="ru-RU" sz="2000" b="0" strike="noStrike" spc="-1" dirty="0" err="1">
                <a:solidFill>
                  <a:srgbClr val="000000"/>
                </a:solidFill>
                <a:latin typeface="Times New Roman"/>
                <a:ea typeface="DejaVu Sans"/>
              </a:rPr>
              <a:t>відповідних</a:t>
            </a:r>
            <a:r>
              <a:rPr lang="ru-RU" sz="2000" b="0" strike="noStrike" spc="-1" dirty="0">
                <a:solidFill>
                  <a:srgbClr val="000000"/>
                </a:solidFill>
                <a:latin typeface="Times New Roman"/>
                <a:ea typeface="DejaVu Sans"/>
              </a:rPr>
              <a:t> </a:t>
            </a:r>
            <a:r>
              <a:rPr lang="ru-RU" sz="2000" b="0" strike="noStrike" spc="-1" dirty="0" err="1">
                <a:solidFill>
                  <a:srgbClr val="000000"/>
                </a:solidFill>
                <a:latin typeface="Times New Roman"/>
                <a:ea typeface="DejaVu Sans"/>
              </a:rPr>
              <a:t>страхових</a:t>
            </a:r>
            <a:r>
              <a:rPr lang="ru-RU" sz="2000" b="0" strike="noStrike" spc="-1" dirty="0">
                <a:solidFill>
                  <a:srgbClr val="000000"/>
                </a:solidFill>
                <a:latin typeface="Times New Roman"/>
                <a:ea typeface="DejaVu Sans"/>
              </a:rPr>
              <a:t> внесків та </a:t>
            </a:r>
            <a:r>
              <a:rPr lang="ru-RU" sz="2000" b="1" strike="noStrike" spc="-1" dirty="0" err="1">
                <a:solidFill>
                  <a:srgbClr val="000000"/>
                </a:solidFill>
                <a:latin typeface="Times New Roman"/>
                <a:ea typeface="DejaVu Sans"/>
              </a:rPr>
              <a:t>надійної</a:t>
            </a:r>
            <a:r>
              <a:rPr lang="ru-RU" sz="2000" b="1" strike="noStrike" spc="-1" dirty="0">
                <a:solidFill>
                  <a:srgbClr val="000000"/>
                </a:solidFill>
                <a:latin typeface="Times New Roman"/>
                <a:ea typeface="DejaVu Sans"/>
              </a:rPr>
              <a:t> </a:t>
            </a:r>
            <a:r>
              <a:rPr lang="ru-RU" sz="2000" b="1" strike="noStrike" spc="-1" dirty="0" err="1">
                <a:solidFill>
                  <a:srgbClr val="000000"/>
                </a:solidFill>
                <a:latin typeface="Times New Roman"/>
                <a:ea typeface="DejaVu Sans"/>
              </a:rPr>
              <a:t>фіксації</a:t>
            </a:r>
            <a:r>
              <a:rPr lang="ru-RU" sz="2000" b="1" strike="noStrike" spc="-1" dirty="0">
                <a:solidFill>
                  <a:srgbClr val="000000"/>
                </a:solidFill>
                <a:latin typeface="Times New Roman"/>
                <a:ea typeface="DejaVu Sans"/>
              </a:rPr>
              <a:t> прав </a:t>
            </a:r>
            <a:r>
              <a:rPr lang="ru-RU" sz="2000" b="1" strike="noStrike" spc="-1" dirty="0" err="1">
                <a:solidFill>
                  <a:srgbClr val="000000"/>
                </a:solidFill>
                <a:latin typeface="Times New Roman"/>
                <a:ea typeface="DejaVu Sans"/>
              </a:rPr>
              <a:t>власності</a:t>
            </a:r>
            <a:r>
              <a:rPr lang="ru-RU" sz="2000" b="1" strike="noStrike" spc="-1" dirty="0">
                <a:solidFill>
                  <a:srgbClr val="000000"/>
                </a:solidFill>
                <a:latin typeface="Times New Roman"/>
                <a:ea typeface="DejaVu Sans"/>
              </a:rPr>
              <a:t> на пенсійні накопичення</a:t>
            </a:r>
            <a:r>
              <a:rPr lang="ru-RU" sz="2000" b="0" strike="noStrike" spc="-1" dirty="0">
                <a:solidFill>
                  <a:srgbClr val="000000"/>
                </a:solidFill>
                <a:latin typeface="Times New Roman"/>
                <a:ea typeface="DejaVu Sans"/>
              </a:rPr>
              <a:t> </a:t>
            </a:r>
            <a:r>
              <a:rPr lang="ru-RU" sz="2000" b="0" strike="noStrike" spc="-1" dirty="0" err="1">
                <a:solidFill>
                  <a:srgbClr val="000000"/>
                </a:solidFill>
                <a:latin typeface="Times New Roman"/>
                <a:ea typeface="DejaVu Sans"/>
              </a:rPr>
              <a:t>громадян</a:t>
            </a:r>
            <a:r>
              <a:rPr lang="ru-RU" sz="2000" b="0" strike="noStrike" spc="-1" dirty="0">
                <a:solidFill>
                  <a:srgbClr val="000000"/>
                </a:solidFill>
                <a:latin typeface="Times New Roman"/>
                <a:ea typeface="DejaVu Sans"/>
              </a:rPr>
              <a:t>;</a:t>
            </a:r>
            <a:endParaRPr lang="ru-RU" sz="2000" b="0" strike="noStrike" spc="-1" dirty="0">
              <a:solidFill>
                <a:srgbClr val="000000"/>
              </a:solidFill>
              <a:latin typeface="Arial"/>
            </a:endParaRPr>
          </a:p>
          <a:p>
            <a:pPr algn="just">
              <a:lnSpc>
                <a:spcPct val="100000"/>
              </a:lnSpc>
            </a:pPr>
            <a:r>
              <a:rPr lang="ru-RU" sz="2000" b="0" strike="noStrike" spc="-1" dirty="0">
                <a:solidFill>
                  <a:srgbClr val="000000"/>
                </a:solidFill>
                <a:latin typeface="Times New Roman"/>
                <a:ea typeface="DejaVu Sans"/>
              </a:rPr>
              <a:t>- </a:t>
            </a:r>
            <a:r>
              <a:rPr lang="ru-RU" sz="2000" b="0" strike="noStrike" spc="-1" dirty="0" err="1">
                <a:solidFill>
                  <a:srgbClr val="000000"/>
                </a:solidFill>
                <a:latin typeface="Times New Roman"/>
                <a:ea typeface="DejaVu Sans"/>
              </a:rPr>
              <a:t>передбачає</a:t>
            </a:r>
            <a:r>
              <a:rPr lang="ru-RU" sz="2000" b="0" strike="noStrike" spc="-1" dirty="0">
                <a:solidFill>
                  <a:srgbClr val="000000"/>
                </a:solidFill>
                <a:latin typeface="Times New Roman"/>
                <a:ea typeface="DejaVu Sans"/>
              </a:rPr>
              <a:t> </a:t>
            </a:r>
            <a:r>
              <a:rPr lang="ru-RU" sz="2000" b="1" strike="noStrike" spc="-1" dirty="0" err="1">
                <a:solidFill>
                  <a:srgbClr val="000000"/>
                </a:solidFill>
                <a:latin typeface="Times New Roman"/>
                <a:ea typeface="DejaVu Sans"/>
              </a:rPr>
              <a:t>належну</a:t>
            </a:r>
            <a:r>
              <a:rPr lang="ru-RU" sz="2000" b="1" strike="noStrike" spc="-1" dirty="0">
                <a:solidFill>
                  <a:srgbClr val="000000"/>
                </a:solidFill>
                <a:latin typeface="Times New Roman"/>
                <a:ea typeface="DejaVu Sans"/>
              </a:rPr>
              <a:t> систему державного </a:t>
            </a:r>
            <a:r>
              <a:rPr lang="ru-RU" sz="2000" b="1" strike="noStrike" spc="-1" dirty="0" err="1">
                <a:solidFill>
                  <a:srgbClr val="000000"/>
                </a:solidFill>
                <a:latin typeface="Times New Roman"/>
                <a:ea typeface="DejaVu Sans"/>
              </a:rPr>
              <a:t>нагляду</a:t>
            </a:r>
            <a:r>
              <a:rPr lang="ru-RU" sz="2000" b="1" strike="noStrike" spc="-1" dirty="0">
                <a:solidFill>
                  <a:srgbClr val="000000"/>
                </a:solidFill>
                <a:latin typeface="Times New Roman"/>
                <a:ea typeface="DejaVu Sans"/>
              </a:rPr>
              <a:t> та регулювання;</a:t>
            </a:r>
            <a:r>
              <a:rPr lang="ru-RU" sz="2000" b="0" strike="noStrike" spc="-1" dirty="0">
                <a:solidFill>
                  <a:srgbClr val="000000"/>
                </a:solidFill>
                <a:latin typeface="Times New Roman"/>
                <a:ea typeface="DejaVu Sans"/>
              </a:rPr>
              <a:t>- </a:t>
            </a:r>
            <a:endParaRPr lang="ru-RU" sz="2000" b="0" strike="noStrike" spc="-1" dirty="0">
              <a:solidFill>
                <a:srgbClr val="000000"/>
              </a:solidFill>
              <a:latin typeface="Arial"/>
            </a:endParaRPr>
          </a:p>
          <a:p>
            <a:pPr algn="just">
              <a:lnSpc>
                <a:spcPct val="100000"/>
              </a:lnSpc>
            </a:pPr>
            <a:r>
              <a:rPr lang="ru-RU" sz="2000" b="0" strike="noStrike" spc="-1" dirty="0">
                <a:solidFill>
                  <a:srgbClr val="000000"/>
                </a:solidFill>
                <a:latin typeface="Times New Roman"/>
                <a:ea typeface="DejaVu Sans"/>
              </a:rPr>
              <a:t>- </a:t>
            </a:r>
            <a:r>
              <a:rPr lang="ru-RU" sz="2000" b="0" strike="noStrike" spc="-1" dirty="0" err="1">
                <a:solidFill>
                  <a:srgbClr val="000000"/>
                </a:solidFill>
                <a:latin typeface="Times New Roman"/>
                <a:ea typeface="DejaVu Sans"/>
              </a:rPr>
              <a:t>містить</a:t>
            </a:r>
            <a:r>
              <a:rPr lang="ru-RU" sz="2000" b="0" strike="noStrike" spc="-1" dirty="0">
                <a:solidFill>
                  <a:srgbClr val="000000"/>
                </a:solidFill>
                <a:latin typeface="Times New Roman"/>
                <a:ea typeface="DejaVu Sans"/>
              </a:rPr>
              <a:t> </a:t>
            </a:r>
            <a:r>
              <a:rPr lang="ru-RU" sz="2000" b="1" strike="noStrike" spc="-1" dirty="0" err="1">
                <a:solidFill>
                  <a:srgbClr val="000000"/>
                </a:solidFill>
                <a:latin typeface="Times New Roman"/>
                <a:ea typeface="DejaVu Sans"/>
              </a:rPr>
              <a:t>багаторівневу</a:t>
            </a:r>
            <a:r>
              <a:rPr lang="ru-RU" sz="2000" b="1" strike="noStrike" spc="-1" dirty="0">
                <a:solidFill>
                  <a:srgbClr val="000000"/>
                </a:solidFill>
                <a:latin typeface="Times New Roman"/>
                <a:ea typeface="DejaVu Sans"/>
              </a:rPr>
              <a:t> систему </a:t>
            </a:r>
            <a:r>
              <a:rPr lang="ru-RU" sz="2000" b="1" strike="noStrike" spc="-1" dirty="0" err="1">
                <a:solidFill>
                  <a:srgbClr val="000000"/>
                </a:solidFill>
                <a:latin typeface="Times New Roman"/>
                <a:ea typeface="DejaVu Sans"/>
              </a:rPr>
              <a:t>захисту</a:t>
            </a:r>
            <a:r>
              <a:rPr lang="ru-RU" sz="2000" b="1" strike="noStrike" spc="-1" dirty="0">
                <a:solidFill>
                  <a:srgbClr val="000000"/>
                </a:solidFill>
                <a:latin typeface="Times New Roman"/>
                <a:ea typeface="DejaVu Sans"/>
              </a:rPr>
              <a:t> пенсійних активів</a:t>
            </a:r>
            <a:r>
              <a:rPr lang="ru-RU" sz="2000" b="0" strike="noStrike" spc="-1" dirty="0">
                <a:solidFill>
                  <a:srgbClr val="000000"/>
                </a:solidFill>
                <a:latin typeface="Times New Roman"/>
                <a:ea typeface="DejaVu Sans"/>
              </a:rPr>
              <a:t> застрахованих осіб;</a:t>
            </a:r>
            <a:endParaRPr lang="ru-RU" sz="2000" b="0" strike="noStrike" spc="-1" dirty="0">
              <a:solidFill>
                <a:srgbClr val="000000"/>
              </a:solidFill>
              <a:latin typeface="Arial"/>
            </a:endParaRPr>
          </a:p>
          <a:p>
            <a:pPr algn="just">
              <a:lnSpc>
                <a:spcPct val="100000"/>
              </a:lnSpc>
            </a:pPr>
            <a:r>
              <a:rPr lang="ru-RU" sz="2000" b="0" strike="noStrike" spc="-1" dirty="0">
                <a:solidFill>
                  <a:srgbClr val="000000"/>
                </a:solidFill>
                <a:latin typeface="Times New Roman"/>
                <a:ea typeface="DejaVu Sans"/>
              </a:rPr>
              <a:t>- </a:t>
            </a:r>
            <a:r>
              <a:rPr lang="ru-RU" sz="2000" b="1" strike="noStrike" spc="-1" dirty="0">
                <a:solidFill>
                  <a:srgbClr val="CE181E"/>
                </a:solidFill>
                <a:latin typeface="Times New Roman"/>
                <a:ea typeface="DejaVu Sans"/>
              </a:rPr>
              <a:t>не </a:t>
            </a:r>
            <a:r>
              <a:rPr lang="ru-RU" sz="2000" b="1" strike="noStrike" spc="-1" dirty="0" err="1">
                <a:solidFill>
                  <a:srgbClr val="CE181E"/>
                </a:solidFill>
                <a:latin typeface="Times New Roman"/>
                <a:ea typeface="DejaVu Sans"/>
              </a:rPr>
              <a:t>передбачає</a:t>
            </a:r>
            <a:r>
              <a:rPr lang="ru-RU" sz="2000" b="1" strike="noStrike" spc="-1" dirty="0">
                <a:solidFill>
                  <a:srgbClr val="CE181E"/>
                </a:solidFill>
                <a:latin typeface="Times New Roman"/>
                <a:ea typeface="DejaVu Sans"/>
              </a:rPr>
              <a:t> </a:t>
            </a:r>
            <a:r>
              <a:rPr lang="ru-RU" sz="2000" b="1" strike="noStrike" spc="-1" dirty="0" err="1">
                <a:solidFill>
                  <a:srgbClr val="CE181E"/>
                </a:solidFill>
                <a:latin typeface="Times New Roman"/>
                <a:ea typeface="DejaVu Sans"/>
              </a:rPr>
              <a:t>додаткових</a:t>
            </a:r>
            <a:r>
              <a:rPr lang="ru-RU" sz="2000" b="1" strike="noStrike" spc="-1" dirty="0">
                <a:solidFill>
                  <a:srgbClr val="CE181E"/>
                </a:solidFill>
                <a:latin typeface="Times New Roman"/>
                <a:ea typeface="DejaVu Sans"/>
              </a:rPr>
              <a:t> </a:t>
            </a:r>
            <a:r>
              <a:rPr lang="ru-RU" sz="2000" b="1" strike="noStrike" spc="-1" dirty="0" err="1">
                <a:solidFill>
                  <a:srgbClr val="CE181E"/>
                </a:solidFill>
                <a:latin typeface="Times New Roman"/>
                <a:ea typeface="DejaVu Sans"/>
              </a:rPr>
              <a:t>видатків</a:t>
            </a:r>
            <a:r>
              <a:rPr lang="ru-RU" sz="2000" b="1" strike="noStrike" spc="-1" dirty="0">
                <a:solidFill>
                  <a:srgbClr val="CE181E"/>
                </a:solidFill>
                <a:latin typeface="Times New Roman"/>
                <a:ea typeface="DejaVu Sans"/>
              </a:rPr>
              <a:t> із Держбюджету та </a:t>
            </a:r>
            <a:r>
              <a:rPr lang="ru-RU" sz="2000" b="1" strike="noStrike" spc="-1" dirty="0" err="1">
                <a:solidFill>
                  <a:srgbClr val="CE181E"/>
                </a:solidFill>
                <a:latin typeface="Times New Roman"/>
                <a:ea typeface="DejaVu Sans"/>
              </a:rPr>
              <a:t>використання</a:t>
            </a:r>
            <a:r>
              <a:rPr lang="ru-RU" sz="2000" b="1" strike="noStrike" spc="-1" dirty="0">
                <a:solidFill>
                  <a:srgbClr val="CE181E"/>
                </a:solidFill>
                <a:latin typeface="Times New Roman"/>
                <a:ea typeface="DejaVu Sans"/>
              </a:rPr>
              <a:t> надходжень від </a:t>
            </a:r>
            <a:r>
              <a:rPr lang="ru-RU" sz="2000" b="1" strike="noStrike" spc="-1" dirty="0" err="1">
                <a:solidFill>
                  <a:srgbClr val="CE181E"/>
                </a:solidFill>
                <a:latin typeface="Times New Roman"/>
                <a:ea typeface="DejaVu Sans"/>
              </a:rPr>
              <a:t>єдиного</a:t>
            </a:r>
            <a:r>
              <a:rPr lang="ru-RU" sz="2000" b="1" strike="noStrike" spc="-1" dirty="0">
                <a:solidFill>
                  <a:srgbClr val="CE181E"/>
                </a:solidFill>
                <a:latin typeface="Times New Roman"/>
                <a:ea typeface="DejaVu Sans"/>
              </a:rPr>
              <a:t> соціального </a:t>
            </a:r>
            <a:r>
              <a:rPr lang="ru-RU" sz="2000" b="1" strike="noStrike" spc="-1" dirty="0" err="1">
                <a:solidFill>
                  <a:srgbClr val="CE181E"/>
                </a:solidFill>
                <a:latin typeface="Times New Roman"/>
                <a:ea typeface="DejaVu Sans"/>
              </a:rPr>
              <a:t>внеску</a:t>
            </a:r>
            <a:r>
              <a:rPr lang="ru-RU" sz="2000" b="1" strike="noStrike" spc="-1" dirty="0">
                <a:solidFill>
                  <a:srgbClr val="CE181E"/>
                </a:solidFill>
                <a:latin typeface="Times New Roman"/>
                <a:ea typeface="DejaVu Sans"/>
              </a:rPr>
              <a:t> (ЄСВ)</a:t>
            </a:r>
            <a:endParaRPr lang="ru-RU" sz="2000" b="0" strike="noStrike" spc="-1" dirty="0">
              <a:solidFill>
                <a:srgbClr val="000000"/>
              </a:solidFill>
              <a:latin typeface="Arial"/>
            </a:endParaRPr>
          </a:p>
          <a:p>
            <a:pPr algn="just">
              <a:lnSpc>
                <a:spcPct val="100000"/>
              </a:lnSpc>
            </a:pPr>
            <a:endParaRPr lang="ru-RU" sz="2000" b="0" strike="noStrike" spc="-1" dirty="0">
              <a:solidFill>
                <a:srgbClr val="000000"/>
              </a:solidFill>
              <a:latin typeface="Arial"/>
            </a:endParaRPr>
          </a:p>
          <a:p>
            <a:pPr algn="just">
              <a:lnSpc>
                <a:spcPct val="100000"/>
              </a:lnSpc>
            </a:pPr>
            <a:r>
              <a:rPr lang="ru-RU" sz="1800" b="0" strike="noStrike" spc="-1" dirty="0">
                <a:solidFill>
                  <a:srgbClr val="000000"/>
                </a:solidFill>
                <a:latin typeface="Arial"/>
                <a:ea typeface="DejaVu Sans"/>
              </a:rPr>
              <a:t> </a:t>
            </a: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a:p>
            <a:pPr algn="just">
              <a:lnSpc>
                <a:spcPct val="100000"/>
              </a:lnSpc>
            </a:pPr>
            <a:endParaRPr lang="ru-RU" sz="18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4513</TotalTime>
  <Words>1813</Words>
  <Application>LibreOffice/6.0.2.1$Windows_x86 LibreOffice_project/f7f06a8f319e4b62f9bc5095aa112a65d2f3ac89</Application>
  <PresentationFormat>Экран (4:3)</PresentationFormat>
  <Paragraphs>320</Paragraphs>
  <Slides>23</Slides>
  <Notes>1</Notes>
  <HiddenSlides>0</HiddenSlides>
  <MMClips>0</MMClips>
  <ScaleCrop>false</ScaleCrop>
  <HeadingPairs>
    <vt:vector size="4" baseType="variant">
      <vt:variant>
        <vt:lpstr>Тема</vt:lpstr>
      </vt:variant>
      <vt:variant>
        <vt:i4>7</vt:i4>
      </vt:variant>
      <vt:variant>
        <vt:lpstr>Заголовки слайдов</vt:lpstr>
      </vt:variant>
      <vt:variant>
        <vt:i4>23</vt:i4>
      </vt:variant>
    </vt:vector>
  </HeadingPairs>
  <TitlesOfParts>
    <vt:vector size="30" baseType="lpstr">
      <vt:lpstr>Office Theme</vt:lpstr>
      <vt:lpstr>Office Theme</vt:lpstr>
      <vt:lpstr>Office Theme</vt:lpstr>
      <vt:lpstr>Office Theme</vt:lpstr>
      <vt:lpstr>Office Theme</vt:lpstr>
      <vt:lpstr>Office Theme</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Перша приймальня</dc:creator>
  <cp:lastModifiedBy>Катюша</cp:lastModifiedBy>
  <cp:revision>506</cp:revision>
  <cp:lastPrinted>2016-11-16T12:43:17Z</cp:lastPrinted>
  <dcterms:created xsi:type="dcterms:W3CDTF">2016-10-31T11:00:09Z</dcterms:created>
  <dcterms:modified xsi:type="dcterms:W3CDTF">2018-06-08T16:40:40Z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ies>
</file>