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9"/>
  </p:notesMasterIdLst>
  <p:handoutMasterIdLst>
    <p:handoutMasterId r:id="rId10"/>
  </p:handoutMasterIdLst>
  <p:sldIdLst>
    <p:sldId id="256" r:id="rId2"/>
    <p:sldId id="306" r:id="rId3"/>
    <p:sldId id="330" r:id="rId4"/>
    <p:sldId id="326" r:id="rId5"/>
    <p:sldId id="327" r:id="rId6"/>
    <p:sldId id="328" r:id="rId7"/>
    <p:sldId id="329" r:id="rId8"/>
  </p:sldIdLst>
  <p:sldSz cx="9144000" cy="6858000" type="screen4x3"/>
  <p:notesSz cx="6797675" cy="9926638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99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9" autoAdjust="0"/>
    <p:restoredTop sz="94659" autoAdjust="0"/>
  </p:normalViewPr>
  <p:slideViewPr>
    <p:cSldViewPr>
      <p:cViewPr>
        <p:scale>
          <a:sx n="100" d="100"/>
          <a:sy n="100" d="100"/>
        </p:scale>
        <p:origin x="-462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Ukrainian Association of Investment Business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5B415-A6F6-4880-8E85-B2F6F3A7A85B}" type="datetimeFigureOut">
              <a:rPr lang="uk-UA" smtClean="0"/>
              <a:t>29.02.2016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B45961-0E91-477B-965F-4C4D687FD31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59980889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Ukrainian Association of Investment Business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9E905B-0E26-4E8B-86D0-3A6E23D44170}" type="datetimeFigureOut">
              <a:rPr lang="uk-UA" smtClean="0"/>
              <a:t>29.02.2016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3BA92C-E52F-4E94-99BA-A0604D06BDA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6841522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3BA92C-E52F-4E94-99BA-A0604D06BDA4}" type="slidenum">
              <a:rPr lang="uk-UA" smtClean="0"/>
              <a:t>4</a:t>
            </a:fld>
            <a:endParaRPr lang="uk-UA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Ukrainian Association of Investment Business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444678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3BA92C-E52F-4E94-99BA-A0604D06BDA4}" type="slidenum">
              <a:rPr lang="uk-UA" smtClean="0"/>
              <a:t>5</a:t>
            </a:fld>
            <a:endParaRPr lang="uk-UA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Ukrainian Association of Investment Business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444678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3BA92C-E52F-4E94-99BA-A0604D06BDA4}" type="slidenum">
              <a:rPr lang="uk-UA" smtClean="0"/>
              <a:t>6</a:t>
            </a:fld>
            <a:endParaRPr lang="uk-UA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Ukrainian Association of Investment Business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44467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FA9F889-F3B6-49C0-BB64-626D4864D150}" type="datetime1">
              <a:rPr lang="uk-UA" smtClean="0"/>
              <a:t>29.02.2016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5C8EAB06-E2C2-4CDE-AA0A-D19391C8B32A}" type="slidenum">
              <a:rPr lang="uk-UA" smtClean="0"/>
              <a:t>‹#›</a:t>
            </a:fld>
            <a:endParaRPr lang="uk-UA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532A5-19AF-4FC8-B4B2-0B598D4D3B8D}" type="datetime1">
              <a:rPr lang="uk-UA" smtClean="0"/>
              <a:t>29.02.2016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EAB06-E2C2-4CDE-AA0A-D19391C8B32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ADD06-CD9E-4CA7-8F30-C11F764EC448}" type="datetime1">
              <a:rPr lang="uk-UA" smtClean="0"/>
              <a:t>29.02.2016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EAB06-E2C2-4CDE-AA0A-D19391C8B32A}" type="slidenum">
              <a:rPr lang="uk-UA" smtClean="0"/>
              <a:t>‹#›</a:t>
            </a:fld>
            <a:endParaRPr lang="uk-UA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E186C-A6E5-4F85-89A7-FB31E5E69ECB}" type="slidenum">
              <a:rPr lang="uk-UA"/>
              <a:pPr>
                <a:defRPr/>
              </a:pPr>
              <a:t>‹#›</a:t>
            </a:fld>
            <a:endParaRPr lang="uk-UA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04333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471E7-01E6-4F2A-8517-E5F8CEEA71F6}" type="datetime1">
              <a:rPr lang="uk-UA" smtClean="0"/>
              <a:t>29.02.2016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EAB06-E2C2-4CDE-AA0A-D19391C8B32A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3CFE1871-F261-4E49-A2EC-8E4EC64379B2}" type="datetime1">
              <a:rPr lang="uk-UA" smtClean="0"/>
              <a:t>29.02.2016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5C8EAB06-E2C2-4CDE-AA0A-D19391C8B32A}" type="slidenum">
              <a:rPr lang="uk-UA" smtClean="0"/>
              <a:t>‹#›</a:t>
            </a:fld>
            <a:endParaRPr lang="uk-UA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FC64B-6E2F-4EFD-88AE-DDC1A1A217F9}" type="datetime1">
              <a:rPr lang="uk-UA" smtClean="0"/>
              <a:t>29.02.2016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EAB06-E2C2-4CDE-AA0A-D19391C8B32A}" type="slidenum">
              <a:rPr lang="uk-UA" smtClean="0"/>
              <a:t>‹#›</a:t>
            </a:fld>
            <a:endParaRPr lang="uk-UA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E75E-8BE7-438F-BDAA-710F9BEA957F}" type="datetime1">
              <a:rPr lang="uk-UA" smtClean="0"/>
              <a:t>29.02.2016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EAB06-E2C2-4CDE-AA0A-D19391C8B32A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91E9D-981A-40AD-A7BC-1618FECC5AD4}" type="datetime1">
              <a:rPr lang="uk-UA" smtClean="0"/>
              <a:t>29.02.2016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EAB06-E2C2-4CDE-AA0A-D19391C8B32A}" type="slidenum">
              <a:rPr lang="uk-UA" smtClean="0"/>
              <a:t>‹#›</a:t>
            </a:fld>
            <a:endParaRPr lang="uk-UA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94E16-6A26-4699-8AEF-7CB62D0AB271}" type="datetime1">
              <a:rPr lang="uk-UA" smtClean="0"/>
              <a:t>29.02.2016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EAB06-E2C2-4CDE-AA0A-D19391C8B32A}" type="slidenum">
              <a:rPr lang="uk-UA" smtClean="0"/>
              <a:t>‹#›</a:t>
            </a:fld>
            <a:endParaRPr lang="uk-UA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8AE3B-F06F-4295-A374-80AFE07D2C02}" type="datetime1">
              <a:rPr lang="uk-UA" smtClean="0"/>
              <a:t>29.02.2016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EAB06-E2C2-4CDE-AA0A-D19391C8B32A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A1C81-1602-41AE-BB0F-F3FB4F08B263}" type="datetime1">
              <a:rPr lang="uk-UA" smtClean="0"/>
              <a:t>29.02.2016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EAB06-E2C2-4CDE-AA0A-D19391C8B32A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65EEE4E-B414-432C-B79B-AF1FDCC27593}" type="datetime1">
              <a:rPr lang="uk-UA" smtClean="0"/>
              <a:t>29.02.2016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C8EAB06-E2C2-4CDE-AA0A-D19391C8B32A}" type="slidenum">
              <a:rPr lang="uk-UA" smtClean="0"/>
              <a:t>‹#›</a:t>
            </a:fld>
            <a:endParaRPr lang="uk-UA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aib.com.ua/aktual_kua/prud_nagliad/202597.html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uaib.com.ua/aktual_kua/prud_nagliad/231208.htm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aib.com.ua/aktual_kua/prud_nagliad/232725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uaib.com.ua/aktual_kua/prud_nagliad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aib.com.ua/aktual_kua/prud_nagliad/230353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988840"/>
            <a:ext cx="7344816" cy="1296144"/>
          </a:xfrm>
        </p:spPr>
        <p:txBody>
          <a:bodyPr>
            <a:noAutofit/>
          </a:bodyPr>
          <a:lstStyle/>
          <a:p>
            <a:pPr algn="ctr"/>
            <a:r>
              <a:rPr lang="ru-RU" b="1" dirty="0" err="1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Пруденційний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b="1" dirty="0" err="1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нагляд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за </a:t>
            </a:r>
            <a:r>
              <a:rPr lang="ru-RU" b="1" dirty="0" err="1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дотриманням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b="1" dirty="0" err="1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пруденційних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b="1" dirty="0" err="1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нормативів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для КУА</a:t>
            </a:r>
            <a:endParaRPr lang="uk-UA" b="1" dirty="0">
              <a:solidFill>
                <a:schemeClr val="accent4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5229200"/>
            <a:ext cx="7056784" cy="504056"/>
          </a:xfrm>
        </p:spPr>
        <p:txBody>
          <a:bodyPr>
            <a:noAutofit/>
          </a:bodyPr>
          <a:lstStyle/>
          <a:p>
            <a:r>
              <a:rPr lang="uk-UA" sz="16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Київ</a:t>
            </a:r>
            <a:r>
              <a:rPr lang="en-US" sz="16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, 2016</a:t>
            </a:r>
            <a:endParaRPr lang="uk-UA" sz="16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5" name="Picture 3" descr="лого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" y="0"/>
            <a:ext cx="1331913" cy="155733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331639" y="160184"/>
            <a:ext cx="6840761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Українська </a:t>
            </a:r>
            <a:r>
              <a:rPr lang="uk-UA" sz="20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асоціація інвестиційного бізнесу</a:t>
            </a:r>
            <a:endParaRPr lang="en-US" sz="2000" b="1" dirty="0">
              <a:solidFill>
                <a:schemeClr val="accent4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uk-UA" sz="3200" b="1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УАІБ</a:t>
            </a:r>
            <a:endParaRPr lang="uk-UA" sz="3200" b="1" dirty="0">
              <a:solidFill>
                <a:srgbClr val="FFC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115616" y="3645024"/>
            <a:ext cx="7272808" cy="1368152"/>
          </a:xfrm>
          <a:prstGeom prst="rect">
            <a:avLst/>
          </a:prstGeom>
        </p:spPr>
        <p:txBody>
          <a:bodyPr vert="horz" anchor="t" anchorCtr="0">
            <a:no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spcAft>
                <a:spcPts val="1200"/>
              </a:spcAft>
              <a:buFont typeface="Wingdings" pitchFamily="2" charset="2"/>
              <a:buChar char="§"/>
            </a:pPr>
            <a:r>
              <a:rPr lang="uk-UA" sz="16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Положення №</a:t>
            </a:r>
            <a:r>
              <a:rPr lang="uk-UA" sz="16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1597 </a:t>
            </a:r>
            <a:r>
              <a:rPr lang="ru-RU" sz="1600" b="1" dirty="0" err="1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щодо</a:t>
            </a:r>
            <a:r>
              <a:rPr lang="ru-RU" sz="16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1600" b="1" dirty="0" err="1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пруденційних</a:t>
            </a:r>
            <a:r>
              <a:rPr lang="ru-RU" sz="16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1600" b="1" dirty="0" err="1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нормативів</a:t>
            </a:r>
            <a:r>
              <a:rPr lang="ru-RU" sz="16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1600" b="1" dirty="0" err="1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професійної</a:t>
            </a:r>
            <a:r>
              <a:rPr lang="ru-RU" sz="16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1600" b="1" dirty="0" err="1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діяльності</a:t>
            </a:r>
            <a:r>
              <a:rPr lang="ru-RU" sz="16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на фондовому ринку та </a:t>
            </a:r>
            <a:r>
              <a:rPr lang="ru-RU" sz="1600" b="1" dirty="0" err="1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вимог</a:t>
            </a:r>
            <a:r>
              <a:rPr lang="ru-RU" sz="16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до </a:t>
            </a:r>
            <a:r>
              <a:rPr lang="ru-RU" sz="1600" b="1" dirty="0" err="1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системи</a:t>
            </a:r>
            <a:r>
              <a:rPr lang="ru-RU" sz="16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1600" b="1" dirty="0" err="1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управління</a:t>
            </a:r>
            <a:r>
              <a:rPr lang="ru-RU" sz="16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1600" b="1" dirty="0" err="1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ризиками</a:t>
            </a:r>
            <a:r>
              <a:rPr lang="uk-UA" sz="16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uk-UA" sz="1600" b="1" dirty="0" smtClean="0">
              <a:solidFill>
                <a:schemeClr val="accent4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 algn="l">
              <a:spcAft>
                <a:spcPts val="1200"/>
              </a:spcAft>
              <a:buFont typeface="Wingdings" pitchFamily="2" charset="2"/>
              <a:buChar char="§"/>
            </a:pPr>
            <a:r>
              <a:rPr lang="uk-UA" sz="16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Положення №</a:t>
            </a:r>
            <a:r>
              <a:rPr lang="uk-UA" sz="16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2021 </a:t>
            </a:r>
            <a:r>
              <a:rPr lang="ru-RU" sz="16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про </a:t>
            </a:r>
            <a:r>
              <a:rPr lang="ru-RU" sz="1600" b="1" dirty="0" err="1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нагляд</a:t>
            </a:r>
            <a:r>
              <a:rPr lang="ru-RU" sz="16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за </a:t>
            </a:r>
            <a:r>
              <a:rPr lang="ru-RU" sz="1600" b="1" dirty="0" err="1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дотриманням</a:t>
            </a:r>
            <a:r>
              <a:rPr lang="ru-RU" sz="16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1600" b="1" dirty="0" err="1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пруденційних</a:t>
            </a:r>
            <a:r>
              <a:rPr lang="ru-RU" sz="16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1600" b="1" dirty="0" err="1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нормативів</a:t>
            </a:r>
            <a:r>
              <a:rPr lang="ru-RU" sz="16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1600" b="1" dirty="0" err="1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професійними</a:t>
            </a:r>
            <a:r>
              <a:rPr lang="ru-RU" sz="16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1600" b="1" dirty="0" err="1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учасниками</a:t>
            </a:r>
            <a:r>
              <a:rPr lang="ru-RU" sz="16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фондового ринку</a:t>
            </a:r>
          </a:p>
          <a:p>
            <a:pPr algn="ctr"/>
            <a:endParaRPr lang="uk-UA" sz="1600" b="1" dirty="0">
              <a:solidFill>
                <a:schemeClr val="accent4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167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EAB06-E2C2-4CDE-AA0A-D19391C8B32A}" type="slidenum">
              <a:rPr lang="uk-UA" sz="1200" smtClean="0">
                <a:latin typeface="Calibri" pitchFamily="34" charset="0"/>
                <a:cs typeface="Calibri" pitchFamily="34" charset="0"/>
              </a:rPr>
              <a:t>2</a:t>
            </a:fld>
            <a:endParaRPr lang="uk-UA" sz="12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" name="Picture 3" descr="лого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2" y="1"/>
            <a:ext cx="971872" cy="113636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2286000" y="6381328"/>
            <a:ext cx="487828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200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Київ</a:t>
            </a:r>
            <a:r>
              <a:rPr lang="en-US" sz="1200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, 2016</a:t>
            </a:r>
            <a:endParaRPr lang="uk-UA" sz="1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8" name="Объект 2"/>
          <p:cNvSpPr>
            <a:spLocks noGrp="1"/>
          </p:cNvSpPr>
          <p:nvPr>
            <p:ph sz="quarter" idx="1"/>
          </p:nvPr>
        </p:nvSpPr>
        <p:spPr>
          <a:xfrm>
            <a:off x="611560" y="1412776"/>
            <a:ext cx="8424936" cy="4824536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800" b="1" dirty="0" smtClean="0">
                <a:solidFill>
                  <a:srgbClr val="FD992B"/>
                </a:solidFill>
                <a:latin typeface="Calibri" pitchFamily="34" charset="0"/>
                <a:cs typeface="Calibri" pitchFamily="34" charset="0"/>
              </a:rPr>
              <a:t>(I) </a:t>
            </a:r>
            <a:r>
              <a:rPr lang="uk-UA" sz="28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Нові </a:t>
            </a:r>
            <a:r>
              <a:rPr lang="uk-UA" sz="2800" b="1" dirty="0" err="1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пруденційні</a:t>
            </a:r>
            <a:r>
              <a:rPr lang="uk-UA" sz="28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показники та нормативи</a:t>
            </a:r>
          </a:p>
          <a:p>
            <a:pPr marL="0" lvl="0" indent="0">
              <a:buNone/>
            </a:pPr>
            <a:endParaRPr lang="uk-UA" sz="1000" b="1" dirty="0" smtClean="0">
              <a:solidFill>
                <a:srgbClr val="FD992B"/>
              </a:solidFill>
              <a:latin typeface="Calibri" pitchFamily="34" charset="0"/>
              <a:cs typeface="Calibri" pitchFamily="34" charset="0"/>
            </a:endParaRPr>
          </a:p>
          <a:p>
            <a:pPr marL="0" lvl="0" indent="0">
              <a:buNone/>
            </a:pPr>
            <a:r>
              <a:rPr lang="en-US" sz="2800" b="1" dirty="0">
                <a:solidFill>
                  <a:srgbClr val="FD992B"/>
                </a:solidFill>
                <a:latin typeface="Calibri" pitchFamily="34" charset="0"/>
                <a:cs typeface="Calibri" pitchFamily="34" charset="0"/>
              </a:rPr>
              <a:t>(II) </a:t>
            </a:r>
            <a:r>
              <a:rPr lang="uk-UA" sz="28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Питання застосування норм Положення №1597 (чинне з 01.01.2016)</a:t>
            </a:r>
          </a:p>
          <a:p>
            <a:pPr marL="0" lvl="0" indent="0">
              <a:buNone/>
            </a:pPr>
            <a:endParaRPr lang="ru-RU" sz="1000" b="1" dirty="0">
              <a:solidFill>
                <a:schemeClr val="accent4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0" lvl="0" indent="0">
              <a:buNone/>
            </a:pPr>
            <a:r>
              <a:rPr lang="en-US" sz="2800" b="1" dirty="0">
                <a:solidFill>
                  <a:srgbClr val="FD992B"/>
                </a:solidFill>
                <a:latin typeface="Calibri" pitchFamily="34" charset="0"/>
                <a:cs typeface="Calibri" pitchFamily="34" charset="0"/>
              </a:rPr>
              <a:t>(III) </a:t>
            </a:r>
            <a:r>
              <a:rPr lang="uk-UA" sz="28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Що фактично </a:t>
            </a:r>
            <a:r>
              <a:rPr lang="uk-UA" sz="28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дозволено враховувати у складі власних коштів КУА згідно з Положення</a:t>
            </a:r>
            <a:r>
              <a:rPr lang="uk-UA" sz="28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м</a:t>
            </a:r>
            <a:r>
              <a:rPr lang="uk-UA" sz="28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uk-UA" sz="28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№</a:t>
            </a:r>
            <a:r>
              <a:rPr lang="uk-UA" sz="28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1597</a:t>
            </a:r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?</a:t>
            </a:r>
            <a:endParaRPr lang="uk-UA" sz="2800" b="1" dirty="0" smtClean="0">
              <a:solidFill>
                <a:schemeClr val="accent4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0" lvl="0" indent="0">
              <a:buNone/>
            </a:pPr>
            <a:endParaRPr lang="uk-UA" sz="1000" b="1" dirty="0" smtClean="0">
              <a:solidFill>
                <a:schemeClr val="accent4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0" lvl="0" indent="0">
              <a:buNone/>
            </a:pPr>
            <a:r>
              <a:rPr lang="en-US" sz="2800" b="1" dirty="0" smtClean="0">
                <a:solidFill>
                  <a:srgbClr val="FD992B"/>
                </a:solidFill>
                <a:latin typeface="Calibri" pitchFamily="34" charset="0"/>
                <a:cs typeface="Calibri" pitchFamily="34" charset="0"/>
              </a:rPr>
              <a:t>(IV) </a:t>
            </a:r>
            <a:r>
              <a:rPr lang="uk-UA" sz="28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Що </a:t>
            </a:r>
            <a:r>
              <a:rPr lang="uk-UA" sz="28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робити КУА для </a:t>
            </a:r>
            <a:r>
              <a:rPr lang="uk-UA" sz="28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дотримання </a:t>
            </a:r>
            <a:r>
              <a:rPr lang="uk-UA" sz="28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вимог Положення №</a:t>
            </a:r>
            <a:r>
              <a:rPr lang="uk-UA" sz="28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1597 щодо </a:t>
            </a:r>
            <a:r>
              <a:rPr lang="uk-UA" sz="2800" b="1" dirty="0" err="1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пруднормативів</a:t>
            </a:r>
            <a:r>
              <a:rPr lang="uk-UA" sz="28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та Положення </a:t>
            </a:r>
            <a:r>
              <a:rPr lang="uk-UA" sz="28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№2021 про нагляд </a:t>
            </a:r>
            <a:r>
              <a:rPr lang="uk-UA" sz="28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(чинне з </a:t>
            </a:r>
            <a:r>
              <a:rPr lang="uk-UA" sz="28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22.01.2016</a:t>
            </a:r>
            <a:r>
              <a:rPr lang="uk-UA" sz="28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)</a:t>
            </a:r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?</a:t>
            </a:r>
            <a:endParaRPr lang="uk-UA" sz="2800" b="1" dirty="0" smtClean="0">
              <a:solidFill>
                <a:schemeClr val="accent4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0" lvl="0" indent="0">
              <a:buNone/>
            </a:pPr>
            <a:endParaRPr lang="uk-UA" sz="2800" b="1" dirty="0">
              <a:solidFill>
                <a:schemeClr val="accent4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ru-RU" sz="2800" b="1" dirty="0">
              <a:solidFill>
                <a:schemeClr val="accent4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99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EAB06-E2C2-4CDE-AA0A-D19391C8B32A}" type="slidenum">
              <a:rPr lang="uk-UA" sz="1200" smtClean="0">
                <a:latin typeface="Calibri" pitchFamily="34" charset="0"/>
                <a:cs typeface="Calibri" pitchFamily="34" charset="0"/>
              </a:rPr>
              <a:t>3</a:t>
            </a:fld>
            <a:endParaRPr lang="uk-UA" sz="12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" name="Picture 3" descr="лого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2" y="1"/>
            <a:ext cx="971872" cy="113636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2286000" y="6381328"/>
            <a:ext cx="487828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200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Київ</a:t>
            </a:r>
            <a:r>
              <a:rPr lang="en-US" sz="1200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, 2016</a:t>
            </a:r>
            <a:endParaRPr lang="uk-UA" sz="1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8" name="Объект 2"/>
          <p:cNvSpPr>
            <a:spLocks noGrp="1"/>
          </p:cNvSpPr>
          <p:nvPr>
            <p:ph sz="quarter" idx="1"/>
          </p:nvPr>
        </p:nvSpPr>
        <p:spPr>
          <a:xfrm>
            <a:off x="971600" y="1268760"/>
            <a:ext cx="7488832" cy="4968552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uk-UA" sz="2000" b="1" dirty="0">
                <a:solidFill>
                  <a:srgbClr val="FD992B"/>
                </a:solidFill>
                <a:latin typeface="Calibri" pitchFamily="34" charset="0"/>
                <a:cs typeface="Calibri" pitchFamily="34" charset="0"/>
              </a:rPr>
              <a:t>Н</a:t>
            </a:r>
            <a:r>
              <a:rPr lang="uk-UA" sz="2000" b="1" dirty="0" smtClean="0">
                <a:solidFill>
                  <a:srgbClr val="FD992B"/>
                </a:solidFill>
                <a:latin typeface="Calibri" pitchFamily="34" charset="0"/>
                <a:cs typeface="Calibri" pitchFamily="34" charset="0"/>
              </a:rPr>
              <a:t>ові </a:t>
            </a:r>
            <a:r>
              <a:rPr lang="uk-UA" sz="2000" b="1" dirty="0">
                <a:solidFill>
                  <a:srgbClr val="FD992B"/>
                </a:solidFill>
                <a:latin typeface="Calibri" pitchFamily="34" charset="0"/>
                <a:cs typeface="Calibri" pitchFamily="34" charset="0"/>
              </a:rPr>
              <a:t>(додаткові) </a:t>
            </a:r>
            <a:r>
              <a:rPr lang="uk-UA" sz="2000" b="1" dirty="0" err="1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пруденційні</a:t>
            </a:r>
            <a:r>
              <a:rPr lang="uk-UA" sz="20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uk-UA" sz="20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показники </a:t>
            </a:r>
            <a:r>
              <a:rPr lang="uk-UA" sz="20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для </a:t>
            </a:r>
            <a:r>
              <a:rPr lang="uk-UA" sz="20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КУА ( у т. ч. Осіб</a:t>
            </a:r>
            <a:r>
              <a:rPr lang="uk-UA" sz="20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, що здійснюють управління пенсійними </a:t>
            </a:r>
            <a:r>
              <a:rPr lang="uk-UA" sz="20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активами:</a:t>
            </a:r>
            <a:r>
              <a:rPr lang="uk-UA" sz="20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uk-UA" sz="20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en-US" sz="10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 marL="0" lvl="0" indent="0">
              <a:buNone/>
            </a:pPr>
            <a:r>
              <a:rPr lang="uk-UA" sz="20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uk-UA" sz="20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) мінімальний розмір </a:t>
            </a:r>
            <a:r>
              <a:rPr lang="uk-UA" sz="2000" b="1" u="sng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власних коштів</a:t>
            </a:r>
            <a:r>
              <a:rPr lang="uk-UA" sz="20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 (на </a:t>
            </a:r>
            <a:r>
              <a:rPr lang="uk-UA" sz="20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31.01.2016 норматив становить  3 </a:t>
            </a:r>
            <a:r>
              <a:rPr lang="uk-UA" sz="20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500 000 грн.);</a:t>
            </a:r>
            <a:br>
              <a:rPr lang="uk-UA" sz="20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uk-UA" sz="20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2) норматив достатності </a:t>
            </a:r>
            <a:r>
              <a:rPr lang="uk-UA" sz="2000" b="1" u="sng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власних коштів</a:t>
            </a:r>
            <a:r>
              <a:rPr lang="uk-UA" sz="20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;</a:t>
            </a:r>
            <a:br>
              <a:rPr lang="uk-UA" sz="20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uk-UA" sz="20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3) коефіцієнт покриття операційного ризику</a:t>
            </a:r>
            <a:r>
              <a:rPr lang="uk-UA" sz="20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marL="0" lvl="0" indent="0">
              <a:buNone/>
            </a:pPr>
            <a:endParaRPr lang="uk-UA" sz="1000" b="1" dirty="0" smtClean="0">
              <a:solidFill>
                <a:schemeClr val="accent4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0" lvl="0" indent="0">
              <a:buNone/>
            </a:pPr>
            <a:r>
              <a:rPr lang="uk-UA" sz="20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Також </a:t>
            </a:r>
            <a:r>
              <a:rPr lang="uk-UA" sz="2000" b="1" dirty="0" smtClean="0">
                <a:solidFill>
                  <a:srgbClr val="FD992B"/>
                </a:solidFill>
                <a:latin typeface="Calibri" pitchFamily="34" charset="0"/>
                <a:cs typeface="Calibri" pitchFamily="34" charset="0"/>
              </a:rPr>
              <a:t>залишається</a:t>
            </a:r>
            <a:r>
              <a:rPr lang="uk-UA" sz="20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ще один показник – коефіцієнт </a:t>
            </a:r>
            <a:r>
              <a:rPr lang="uk-UA" sz="20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фінансової стійкості</a:t>
            </a:r>
            <a:r>
              <a:rPr lang="uk-UA" sz="20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0" lvl="0" indent="0">
              <a:buNone/>
            </a:pPr>
            <a:endParaRPr lang="uk-UA" sz="1000" b="1" dirty="0" smtClean="0">
              <a:solidFill>
                <a:schemeClr val="accent4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0" lvl="0" indent="0">
              <a:buNone/>
            </a:pPr>
            <a:r>
              <a:rPr lang="uk-UA" sz="18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Детально – див. розділ </a:t>
            </a:r>
            <a:r>
              <a:rPr lang="en-US" sz="18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IV </a:t>
            </a:r>
            <a:r>
              <a:rPr lang="uk-UA" sz="18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  <a:hlinkClick r:id="rId3"/>
              </a:rPr>
              <a:t>Положення №</a:t>
            </a:r>
            <a:r>
              <a:rPr lang="uk-UA" sz="18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  <a:hlinkClick r:id="rId3"/>
              </a:rPr>
              <a:t>1597</a:t>
            </a:r>
            <a:r>
              <a:rPr lang="uk-UA" sz="18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, а також </a:t>
            </a:r>
            <a:r>
              <a:rPr lang="ru-RU" sz="1800" b="1" dirty="0" err="1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  <a:hlinkClick r:id="rId4"/>
              </a:rPr>
              <a:t>Матеріали</a:t>
            </a:r>
            <a:r>
              <a:rPr lang="ru-RU" sz="18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  <a:hlinkClick r:id="rId4"/>
              </a:rPr>
              <a:t> </a:t>
            </a:r>
            <a:r>
              <a:rPr lang="ru-RU" sz="1800" b="1" dirty="0" err="1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  <a:hlinkClick r:id="rId4"/>
              </a:rPr>
              <a:t>семінару</a:t>
            </a:r>
            <a:r>
              <a:rPr lang="ru-RU" sz="18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  <a:hlinkClick r:id="rId4"/>
              </a:rPr>
              <a:t> УАІБ «</a:t>
            </a:r>
            <a:r>
              <a:rPr lang="ru-RU" sz="1800" b="1" dirty="0" err="1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  <a:hlinkClick r:id="rId4"/>
              </a:rPr>
              <a:t>Пруденційні</a:t>
            </a:r>
            <a:r>
              <a:rPr lang="ru-RU" sz="18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  <a:hlinkClick r:id="rId4"/>
              </a:rPr>
              <a:t> </a:t>
            </a:r>
            <a:r>
              <a:rPr lang="ru-RU" sz="1800" b="1" dirty="0" err="1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  <a:hlinkClick r:id="rId4"/>
              </a:rPr>
              <a:t>показники</a:t>
            </a:r>
            <a:r>
              <a:rPr lang="ru-RU" sz="18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  <a:hlinkClick r:id="rId4"/>
              </a:rPr>
              <a:t> та </a:t>
            </a:r>
            <a:r>
              <a:rPr lang="ru-RU" sz="1800" b="1" dirty="0" err="1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  <a:hlinkClick r:id="rId4"/>
              </a:rPr>
              <a:t>вимоги</a:t>
            </a:r>
            <a:r>
              <a:rPr lang="ru-RU" sz="18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  <a:hlinkClick r:id="rId4"/>
              </a:rPr>
              <a:t> до </a:t>
            </a:r>
            <a:r>
              <a:rPr lang="ru-RU" sz="1800" b="1" dirty="0" err="1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  <a:hlinkClick r:id="rId4"/>
              </a:rPr>
              <a:t>системи</a:t>
            </a:r>
            <a:r>
              <a:rPr lang="ru-RU" sz="18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  <a:hlinkClick r:id="rId4"/>
              </a:rPr>
              <a:t> </a:t>
            </a:r>
            <a:r>
              <a:rPr lang="ru-RU" sz="1800" b="1" dirty="0" err="1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  <a:hlinkClick r:id="rId4"/>
              </a:rPr>
              <a:t>управління</a:t>
            </a:r>
            <a:r>
              <a:rPr lang="ru-RU" sz="18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  <a:hlinkClick r:id="rId4"/>
              </a:rPr>
              <a:t> </a:t>
            </a:r>
            <a:r>
              <a:rPr lang="ru-RU" sz="1800" b="1" dirty="0" err="1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  <a:hlinkClick r:id="rId4"/>
              </a:rPr>
              <a:t>ризиками</a:t>
            </a:r>
            <a:r>
              <a:rPr lang="ru-RU" sz="18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  <a:hlinkClick r:id="rId4"/>
              </a:rPr>
              <a:t> в КУА» (23.11.2015</a:t>
            </a:r>
            <a:r>
              <a:rPr lang="ru-RU" sz="18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  <a:hlinkClick r:id="rId4"/>
              </a:rPr>
              <a:t>)</a:t>
            </a:r>
            <a:r>
              <a:rPr lang="en-US" sz="18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uk-UA" sz="1800" b="1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на сайті УАІБ.</a:t>
            </a:r>
            <a:endParaRPr lang="ru-RU" sz="1800" b="1" dirty="0">
              <a:solidFill>
                <a:schemeClr val="accent4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043608" y="188641"/>
            <a:ext cx="7632848" cy="720079"/>
          </a:xfrm>
        </p:spPr>
        <p:txBody>
          <a:bodyPr>
            <a:noAutofit/>
          </a:bodyPr>
          <a:lstStyle/>
          <a:p>
            <a:pPr lvl="0" algn="ctr"/>
            <a:r>
              <a:rPr lang="en-US" sz="2800" b="1" dirty="0">
                <a:solidFill>
                  <a:srgbClr val="FD992B"/>
                </a:solidFill>
                <a:latin typeface="Calibri" pitchFamily="34" charset="0"/>
                <a:cs typeface="Calibri" pitchFamily="34" charset="0"/>
              </a:rPr>
              <a:t>(I) </a:t>
            </a:r>
            <a:r>
              <a:rPr lang="uk-UA" sz="30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Нові </a:t>
            </a:r>
            <a:r>
              <a:rPr lang="uk-UA" sz="3000" b="1" dirty="0" err="1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пруденційні</a:t>
            </a:r>
            <a:r>
              <a:rPr lang="uk-UA" sz="30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показники та нормативи</a:t>
            </a:r>
          </a:p>
        </p:txBody>
      </p:sp>
    </p:spTree>
    <p:extLst>
      <p:ext uri="{BB962C8B-B14F-4D97-AF65-F5344CB8AC3E}">
        <p14:creationId xmlns:p14="http://schemas.microsoft.com/office/powerpoint/2010/main" val="403644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71600" y="1196751"/>
            <a:ext cx="7848872" cy="5184577"/>
          </a:xfrm>
        </p:spPr>
        <p:txBody>
          <a:bodyPr>
            <a:noAutofit/>
          </a:bodyPr>
          <a:lstStyle/>
          <a:p>
            <a:r>
              <a:rPr lang="uk-UA" sz="1400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Чи необхідно зменшувати капітал першого рівня на суму вартості </a:t>
            </a:r>
            <a:r>
              <a:rPr lang="uk-UA" sz="14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фінансових інвестицій </a:t>
            </a:r>
            <a:r>
              <a:rPr lang="uk-UA" sz="14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у </a:t>
            </a:r>
            <a:r>
              <a:rPr lang="uk-UA" sz="14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СК підприємств </a:t>
            </a:r>
            <a:r>
              <a:rPr lang="uk-UA" sz="14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у розмірі 15% </a:t>
            </a:r>
            <a:r>
              <a:rPr lang="uk-UA" sz="14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СК КУА</a:t>
            </a:r>
            <a:r>
              <a:rPr lang="uk-UA" sz="14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, у розмірі такого перевищення</a:t>
            </a:r>
            <a:r>
              <a:rPr lang="uk-UA" sz="1400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, якщо такі </a:t>
            </a:r>
            <a:r>
              <a:rPr lang="uk-UA" sz="1400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інвестиції </a:t>
            </a:r>
            <a:r>
              <a:rPr lang="uk-UA" sz="1400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здійснено в </a:t>
            </a:r>
            <a:r>
              <a:rPr lang="uk-UA" sz="14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акції</a:t>
            </a:r>
            <a:r>
              <a:rPr lang="uk-UA" sz="1400" b="1" dirty="0">
                <a:solidFill>
                  <a:srgbClr val="FD992B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uk-UA" sz="14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КІФ </a:t>
            </a:r>
            <a:r>
              <a:rPr lang="uk-UA" sz="1400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(з публічним розміщенням), що перебувають в біржовому списку? В </a:t>
            </a:r>
            <a:r>
              <a:rPr lang="uk-UA" sz="14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акції </a:t>
            </a:r>
            <a:r>
              <a:rPr lang="uk-UA" sz="1400" b="1" dirty="0" err="1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ПрАТ</a:t>
            </a:r>
            <a:r>
              <a:rPr lang="uk-UA" sz="1400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? </a:t>
            </a:r>
            <a:endParaRPr lang="uk-UA" sz="1400" dirty="0" smtClean="0">
              <a:solidFill>
                <a:schemeClr val="accent4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uk-UA" sz="1400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Якщо </a:t>
            </a:r>
            <a:r>
              <a:rPr lang="uk-UA" sz="1400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на дату розрахунку </a:t>
            </a:r>
            <a:r>
              <a:rPr lang="uk-UA" sz="1400" dirty="0" err="1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пруденційних</a:t>
            </a:r>
            <a:r>
              <a:rPr lang="uk-UA" sz="1400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показників </a:t>
            </a:r>
            <a:r>
              <a:rPr lang="uk-UA" sz="1400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є </a:t>
            </a:r>
            <a:r>
              <a:rPr lang="uk-UA" sz="1400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рішення НКЦПФР про </a:t>
            </a:r>
            <a:r>
              <a:rPr lang="uk-UA" sz="14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зупинку обігу</a:t>
            </a:r>
            <a:r>
              <a:rPr lang="uk-UA" sz="1400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, але при цьому ЦП </a:t>
            </a:r>
            <a:r>
              <a:rPr lang="uk-UA" sz="14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ще</a:t>
            </a:r>
            <a:r>
              <a:rPr lang="uk-UA" sz="1400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uk-UA" sz="14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знаходиться у біржовому списку</a:t>
            </a:r>
            <a:r>
              <a:rPr lang="uk-UA" sz="1400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, чи </a:t>
            </a:r>
            <a:r>
              <a:rPr lang="ru-RU" sz="1400" dirty="0" err="1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зменшується</a:t>
            </a:r>
            <a:r>
              <a:rPr lang="ru-RU" sz="1400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1400" dirty="0" err="1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капітал</a:t>
            </a:r>
            <a:r>
              <a:rPr lang="ru-RU" sz="1400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1400" dirty="0" err="1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першого</a:t>
            </a:r>
            <a:r>
              <a:rPr lang="ru-RU" sz="1400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1400" dirty="0" err="1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рівня</a:t>
            </a:r>
            <a:r>
              <a:rPr lang="ru-RU" sz="1400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на суму</a:t>
            </a:r>
            <a:r>
              <a:rPr lang="uk-UA" sz="1400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такої інвестиції? </a:t>
            </a:r>
            <a:r>
              <a:rPr lang="uk-UA" sz="1400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Якщо цінні </a:t>
            </a:r>
            <a:r>
              <a:rPr lang="uk-UA" sz="1400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папери </a:t>
            </a:r>
            <a:r>
              <a:rPr lang="uk-UA" sz="14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визнано такими, що мають ознаки фіктивності </a:t>
            </a:r>
            <a:r>
              <a:rPr lang="uk-UA" sz="1400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але при цьому ЦП ще </a:t>
            </a:r>
            <a:r>
              <a:rPr lang="uk-UA" sz="14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знаходиться у біржовому </a:t>
            </a:r>
            <a:r>
              <a:rPr lang="uk-UA" sz="14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списку</a:t>
            </a:r>
            <a:r>
              <a:rPr lang="en-US" sz="1400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?</a:t>
            </a:r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ru-RU" sz="1400" dirty="0">
              <a:solidFill>
                <a:schemeClr val="accent4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uk-UA" sz="1400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Норма щодо зменшення капіталу першого рівня на суму «</a:t>
            </a:r>
            <a:r>
              <a:rPr lang="uk-UA" sz="14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фінансових інвестицій у фінансові установи у розмірі 10 і більше відсотків їх статутного капіталу</a:t>
            </a:r>
            <a:r>
              <a:rPr lang="uk-UA" sz="1400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» </a:t>
            </a:r>
            <a:r>
              <a:rPr lang="uk-UA" sz="1400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застосовується </a:t>
            </a:r>
            <a:r>
              <a:rPr lang="uk-UA" sz="14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лише до </a:t>
            </a:r>
            <a:r>
              <a:rPr lang="uk-UA" sz="14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інструментів капіталу</a:t>
            </a:r>
            <a:r>
              <a:rPr lang="en-US" sz="14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uk-UA" sz="1400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акції, </a:t>
            </a:r>
            <a:r>
              <a:rPr lang="uk-UA" sz="1400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корпоративні права</a:t>
            </a:r>
            <a:r>
              <a:rPr lang="en-US" sz="1400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)</a:t>
            </a:r>
            <a:r>
              <a:rPr lang="uk-UA" sz="1400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?</a:t>
            </a:r>
            <a:endParaRPr lang="uk-UA" sz="1400" b="1" dirty="0" smtClean="0">
              <a:solidFill>
                <a:schemeClr val="accent4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uk-UA" sz="14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Одночасне застосування кількох норм</a:t>
            </a:r>
            <a:r>
              <a:rPr lang="uk-UA" sz="1400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, що зменшують капітал першого рівня </a:t>
            </a:r>
            <a:endParaRPr lang="uk-UA" sz="1400" dirty="0" smtClean="0">
              <a:solidFill>
                <a:schemeClr val="accent4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uk-UA" sz="1400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Як </a:t>
            </a:r>
            <a:r>
              <a:rPr lang="uk-UA" sz="1400" dirty="0" err="1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враховуєть</a:t>
            </a:r>
            <a:r>
              <a:rPr lang="en-US" sz="1400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c</a:t>
            </a:r>
            <a:r>
              <a:rPr lang="uk-UA" sz="1400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я </a:t>
            </a:r>
            <a:r>
              <a:rPr lang="uk-UA" sz="1400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при розрахунку власних коштів </a:t>
            </a:r>
            <a:r>
              <a:rPr lang="uk-UA" sz="14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капітал другого рівня, якщо </a:t>
            </a:r>
            <a:r>
              <a:rPr lang="uk-UA" sz="14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він</a:t>
            </a:r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uk-UA" sz="14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перевищує </a:t>
            </a:r>
            <a:r>
              <a:rPr lang="uk-UA" sz="14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капітал першого рівня</a:t>
            </a:r>
            <a:r>
              <a:rPr lang="en-US" sz="1400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?</a:t>
            </a:r>
          </a:p>
          <a:p>
            <a:r>
              <a:rPr lang="uk-UA" sz="1400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Яким чином розраховувати коефіцієнт</a:t>
            </a:r>
            <a:r>
              <a:rPr lang="en-US" sz="1400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uk-UA" sz="1400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покриття операційного ризику, якщо </a:t>
            </a:r>
            <a:r>
              <a:rPr lang="uk-UA" sz="14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нетто-дохід за попередні три роки не був </a:t>
            </a:r>
            <a:r>
              <a:rPr lang="uk-UA" sz="14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позитивний</a:t>
            </a:r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uk-UA" sz="1400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(лише за два</a:t>
            </a:r>
            <a:r>
              <a:rPr lang="en-US" sz="1400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/ </a:t>
            </a:r>
            <a:r>
              <a:rPr lang="uk-UA" sz="1400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за один </a:t>
            </a:r>
            <a:r>
              <a:rPr lang="en-US" sz="1400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/</a:t>
            </a:r>
            <a:r>
              <a:rPr lang="uk-UA" sz="1400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не був за жоден)</a:t>
            </a:r>
            <a:r>
              <a:rPr lang="en-US" sz="1400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?</a:t>
            </a:r>
            <a:endParaRPr lang="uk-UA" sz="1400" dirty="0">
              <a:solidFill>
                <a:schemeClr val="accent4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uk-UA" sz="1800" b="1" dirty="0" smtClean="0">
                <a:solidFill>
                  <a:srgbClr val="FD992B"/>
                </a:solidFill>
                <a:latin typeface="Calibri" pitchFamily="34" charset="0"/>
                <a:cs typeface="Calibri" pitchFamily="34" charset="0"/>
              </a:rPr>
              <a:t>(!)</a:t>
            </a:r>
            <a:r>
              <a:rPr lang="uk-UA" sz="18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Відповіді на ці та інші питання застосування норм Положення №1597 наведені у </a:t>
            </a:r>
            <a:r>
              <a:rPr lang="uk-UA" sz="1800" b="1" dirty="0" smtClean="0">
                <a:solidFill>
                  <a:srgbClr val="FD992B"/>
                </a:solidFill>
                <a:latin typeface="Calibri" pitchFamily="34" charset="0"/>
                <a:cs typeface="Calibri" pitchFamily="34" charset="0"/>
              </a:rPr>
              <a:t>відповіді НКЦПФР на запит УАІБ </a:t>
            </a:r>
            <a:r>
              <a:rPr lang="uk-UA" sz="18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– див. </a:t>
            </a:r>
            <a:r>
              <a:rPr lang="uk-UA" sz="18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  <a:hlinkClick r:id="rId3"/>
              </a:rPr>
              <a:t>на сайті УАІБ</a:t>
            </a:r>
            <a:r>
              <a:rPr lang="uk-UA" sz="18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marL="0" indent="0">
              <a:buNone/>
            </a:pPr>
            <a:r>
              <a:rPr lang="uk-UA" sz="16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Усі матеріали, пов'язані з </a:t>
            </a:r>
            <a:r>
              <a:rPr lang="uk-UA" sz="1600" b="1" dirty="0" err="1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пруденційним</a:t>
            </a:r>
            <a:r>
              <a:rPr lang="uk-UA" sz="16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наглядом</a:t>
            </a:r>
            <a:r>
              <a:rPr lang="uk-UA" sz="16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, а також із управлінням ризиками в КУА, розміщено у розділі сайту УАІБ "</a:t>
            </a:r>
            <a:r>
              <a:rPr lang="uk-UA" sz="1600" b="1" dirty="0" err="1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  <a:hlinkClick r:id="rId4"/>
              </a:rPr>
              <a:t>Пруденційний</a:t>
            </a:r>
            <a:r>
              <a:rPr lang="uk-UA" sz="16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  <a:hlinkClick r:id="rId4"/>
              </a:rPr>
              <a:t> нагляд та управління ризиками</a:t>
            </a:r>
            <a:r>
              <a:rPr lang="uk-UA" sz="16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".</a:t>
            </a:r>
            <a:endParaRPr lang="en-US" sz="1600" b="1" dirty="0">
              <a:solidFill>
                <a:schemeClr val="accent4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en-US" sz="16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en-US" sz="1600" b="1" dirty="0">
              <a:solidFill>
                <a:schemeClr val="accent4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6381328"/>
            <a:ext cx="487828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200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Київ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, 2016</a:t>
            </a:r>
            <a:endParaRPr lang="uk-UA" sz="12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5" name="Picture 3" descr="лого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2" y="1"/>
            <a:ext cx="971872" cy="113636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EAB06-E2C2-4CDE-AA0A-D19391C8B32A}" type="slidenum">
              <a:rPr lang="uk-UA" sz="1200" smtClean="0">
                <a:latin typeface="Calibri" pitchFamily="34" charset="0"/>
                <a:cs typeface="Calibri" pitchFamily="34" charset="0"/>
              </a:rPr>
              <a:t>4</a:t>
            </a:fld>
            <a:endParaRPr lang="uk-UA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259632" y="188641"/>
            <a:ext cx="7272808" cy="947720"/>
          </a:xfrm>
        </p:spPr>
        <p:txBody>
          <a:bodyPr>
            <a:noAutofit/>
          </a:bodyPr>
          <a:lstStyle/>
          <a:p>
            <a:pPr algn="ctr"/>
            <a:r>
              <a:rPr lang="en-US" sz="3000" b="1" dirty="0">
                <a:solidFill>
                  <a:srgbClr val="FD992B"/>
                </a:solidFill>
                <a:latin typeface="Calibri" pitchFamily="34" charset="0"/>
                <a:cs typeface="Calibri" pitchFamily="34" charset="0"/>
              </a:rPr>
              <a:t>(I) </a:t>
            </a:r>
            <a:r>
              <a:rPr lang="uk-UA" sz="30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Питання застосування норм Положення №</a:t>
            </a:r>
            <a:r>
              <a:rPr lang="uk-UA" sz="30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1597</a:t>
            </a:r>
            <a:endParaRPr lang="uk-UA" sz="3000" b="1" dirty="0">
              <a:solidFill>
                <a:schemeClr val="accent4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015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71600" y="1136361"/>
            <a:ext cx="7992888" cy="524496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18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Виходячи з вимог Положення №1597, </a:t>
            </a:r>
          </a:p>
          <a:p>
            <a:pPr marL="0" indent="0">
              <a:buNone/>
            </a:pPr>
            <a:r>
              <a:rPr lang="uk-UA" sz="18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власні </a:t>
            </a:r>
            <a:r>
              <a:rPr lang="uk-UA" sz="18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кошти, </a:t>
            </a:r>
            <a:r>
              <a:rPr lang="uk-UA" sz="1800" b="1" dirty="0">
                <a:solidFill>
                  <a:srgbClr val="FD992B"/>
                </a:solidFill>
                <a:latin typeface="Calibri" pitchFamily="34" charset="0"/>
                <a:cs typeface="Calibri" pitchFamily="34" charset="0"/>
              </a:rPr>
              <a:t>для цілей </a:t>
            </a:r>
            <a:r>
              <a:rPr lang="uk-UA" sz="1800" b="1" dirty="0" err="1">
                <a:solidFill>
                  <a:srgbClr val="FD992B"/>
                </a:solidFill>
                <a:latin typeface="Calibri" pitchFamily="34" charset="0"/>
                <a:cs typeface="Calibri" pitchFamily="34" charset="0"/>
              </a:rPr>
              <a:t>пруденційного</a:t>
            </a:r>
            <a:r>
              <a:rPr lang="uk-UA" sz="1800" b="1" dirty="0">
                <a:solidFill>
                  <a:srgbClr val="FD992B"/>
                </a:solidFill>
                <a:latin typeface="Calibri" pitchFamily="34" charset="0"/>
                <a:cs typeface="Calibri" pitchFamily="34" charset="0"/>
              </a:rPr>
              <a:t> нагляду,</a:t>
            </a:r>
            <a:r>
              <a:rPr lang="uk-UA" sz="18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uk-UA" sz="18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можуть включати:</a:t>
            </a:r>
            <a:endParaRPr lang="uk-UA" sz="1800" dirty="0">
              <a:solidFill>
                <a:schemeClr val="accent4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uk-UA" sz="16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Основні </a:t>
            </a:r>
            <a:r>
              <a:rPr lang="uk-UA" sz="16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засоби; </a:t>
            </a:r>
          </a:p>
          <a:p>
            <a:r>
              <a:rPr lang="uk-UA" sz="16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Грошові </a:t>
            </a:r>
            <a:r>
              <a:rPr lang="uk-UA" sz="16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кошти (у т. ч. на депозитних рахунках у банках); </a:t>
            </a:r>
          </a:p>
          <a:p>
            <a:r>
              <a:rPr lang="uk-UA" sz="16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Цінні </a:t>
            </a:r>
            <a:r>
              <a:rPr lang="uk-UA" sz="16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папери</a:t>
            </a:r>
            <a:r>
              <a:rPr lang="en-US" sz="16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:</a:t>
            </a:r>
          </a:p>
          <a:p>
            <a:pPr marL="342900" indent="-342900">
              <a:buFont typeface="+mj-lt"/>
              <a:buAutoNum type="arabicPeriod"/>
            </a:pPr>
            <a:r>
              <a:rPr lang="uk-UA" sz="1400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д</a:t>
            </a:r>
            <a:r>
              <a:rPr lang="uk-UA" sz="1400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ержавні (у т. ч. ОВДП);</a:t>
            </a:r>
          </a:p>
          <a:p>
            <a:pPr marL="342900" indent="-342900">
              <a:buFont typeface="+mj-lt"/>
              <a:buAutoNum type="arabicPeriod"/>
            </a:pPr>
            <a:r>
              <a:rPr lang="uk-UA" sz="1400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муніципальні;</a:t>
            </a:r>
          </a:p>
          <a:p>
            <a:pPr marL="342900" indent="-342900">
              <a:buFont typeface="+mj-lt"/>
              <a:buAutoNum type="arabicPeriod"/>
            </a:pPr>
            <a:r>
              <a:rPr lang="uk-UA" sz="1400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НБУ (ощадні сертифікати); </a:t>
            </a:r>
          </a:p>
          <a:p>
            <a:pPr marL="342900" indent="-342900">
              <a:buFont typeface="+mj-lt"/>
              <a:buAutoNum type="arabicPeriod"/>
            </a:pPr>
            <a:r>
              <a:rPr lang="uk-UA" sz="1400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Державної іпотечної установи;</a:t>
            </a:r>
          </a:p>
          <a:p>
            <a:pPr marL="342900" indent="-342900">
              <a:buFont typeface="+mj-lt"/>
              <a:buAutoNum type="arabicPeriod"/>
            </a:pPr>
            <a:r>
              <a:rPr lang="uk-UA" sz="1400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міжнародних </a:t>
            </a:r>
            <a:r>
              <a:rPr lang="uk-UA" sz="1400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фінансових організацій; </a:t>
            </a:r>
            <a:endParaRPr lang="en-US" sz="1400" dirty="0">
              <a:solidFill>
                <a:schemeClr val="accent4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uk-UA" sz="1400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інші, які </a:t>
            </a:r>
            <a:r>
              <a:rPr lang="uk-UA" sz="1400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перебувають у біржовому </a:t>
            </a:r>
            <a:r>
              <a:rPr lang="uk-UA" sz="1400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списку (</a:t>
            </a:r>
            <a:r>
              <a:rPr lang="uk-UA" sz="14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акції ПАТ</a:t>
            </a:r>
            <a:r>
              <a:rPr lang="uk-UA" sz="1400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); </a:t>
            </a:r>
          </a:p>
          <a:p>
            <a:pPr marL="342900" indent="-342900">
              <a:buFont typeface="+mj-lt"/>
              <a:buAutoNum type="arabicPeriod"/>
            </a:pPr>
            <a:r>
              <a:rPr lang="uk-UA" sz="1400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векселі</a:t>
            </a:r>
            <a:r>
              <a:rPr lang="uk-UA" sz="1400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uk-UA" sz="1400" u="sng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якщо цінні папери векселедавця перебувають у біржовому </a:t>
            </a:r>
            <a:r>
              <a:rPr lang="uk-UA" sz="1400" u="sng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реєстрі</a:t>
            </a:r>
            <a:endParaRPr lang="uk-UA" sz="1400" u="sng" dirty="0">
              <a:solidFill>
                <a:schemeClr val="accent4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uk-UA" sz="16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Частки </a:t>
            </a:r>
            <a:r>
              <a:rPr lang="uk-UA" sz="16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у </a:t>
            </a:r>
            <a:r>
              <a:rPr lang="uk-UA" sz="16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статутному капіталі </a:t>
            </a:r>
            <a:r>
              <a:rPr lang="uk-UA" sz="16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підприємств</a:t>
            </a:r>
            <a:r>
              <a:rPr lang="uk-UA" sz="1600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uk-UA" sz="1600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uk-UA" sz="16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корпоративні права у ТОВ</a:t>
            </a:r>
            <a:r>
              <a:rPr lang="uk-UA" sz="1600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uk-UA" sz="16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акції </a:t>
            </a:r>
            <a:r>
              <a:rPr lang="uk-UA" sz="1600" b="1" dirty="0" err="1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ПрАТ</a:t>
            </a:r>
            <a:r>
              <a:rPr lang="uk-UA" sz="1600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) </a:t>
            </a:r>
            <a:r>
              <a:rPr lang="uk-UA" sz="1600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– з обмеженням </a:t>
            </a:r>
            <a:r>
              <a:rPr lang="uk-UA" sz="1600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в обсязі 15</a:t>
            </a:r>
            <a:r>
              <a:rPr lang="uk-UA" sz="1600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% статутного капіталу </a:t>
            </a:r>
            <a:r>
              <a:rPr lang="uk-UA" sz="1600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КУА</a:t>
            </a:r>
            <a:endParaRPr lang="uk-UA" sz="1600" dirty="0">
              <a:solidFill>
                <a:schemeClr val="accent4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uk-UA" sz="1600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Поточна</a:t>
            </a:r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(</a:t>
            </a:r>
            <a:r>
              <a:rPr lang="uk-UA" sz="1600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короткострокова</a:t>
            </a:r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)</a:t>
            </a:r>
            <a:r>
              <a:rPr lang="uk-UA" sz="1600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дебіторська заборгованість </a:t>
            </a:r>
            <a:endParaRPr lang="uk-UA" sz="1600" dirty="0">
              <a:solidFill>
                <a:schemeClr val="accent4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uk-UA" sz="1600" b="1" dirty="0" smtClean="0">
                <a:solidFill>
                  <a:srgbClr val="FD992B"/>
                </a:solidFill>
                <a:latin typeface="Calibri" pitchFamily="34" charset="0"/>
                <a:cs typeface="Calibri" pitchFamily="34" charset="0"/>
              </a:rPr>
              <a:t>(!)</a:t>
            </a:r>
            <a:r>
              <a:rPr lang="uk-UA" sz="1600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uk-UA" sz="16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Детальніше </a:t>
            </a:r>
            <a:r>
              <a:rPr lang="uk-UA" sz="16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про розрахунок власних коштів див. у </a:t>
            </a:r>
            <a:r>
              <a:rPr lang="uk-UA" sz="1600" b="1" u="sng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п. </a:t>
            </a:r>
            <a:r>
              <a:rPr lang="uk-UA" sz="1600" b="1" u="sng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2 розділу ІІІ </a:t>
            </a:r>
            <a:r>
              <a:rPr lang="uk-UA" sz="1600" b="1" u="sng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Положення </a:t>
            </a:r>
            <a:r>
              <a:rPr lang="uk-UA" sz="1600" b="1" u="sng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№1597</a:t>
            </a:r>
            <a:r>
              <a:rPr lang="uk-UA" sz="16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uk-UA" sz="16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(посилання на розрахунок власних коштів КУА – у пп. </a:t>
            </a:r>
            <a:r>
              <a:rPr lang="uk-UA" sz="16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2 </a:t>
            </a:r>
            <a:r>
              <a:rPr lang="uk-UA" sz="16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п. 2 </a:t>
            </a:r>
            <a:r>
              <a:rPr lang="uk-UA" sz="16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розділу І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V). </a:t>
            </a:r>
            <a:endParaRPr lang="en-US" sz="1600" dirty="0">
              <a:solidFill>
                <a:schemeClr val="accent4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50000"/>
              </a:lnSpc>
            </a:pPr>
            <a:endParaRPr lang="en-US" sz="2000" b="1" dirty="0" smtClean="0">
              <a:solidFill>
                <a:schemeClr val="accent4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6381328"/>
            <a:ext cx="487828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200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Київ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, 2016</a:t>
            </a:r>
            <a:endParaRPr lang="uk-UA" sz="12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5" name="Picture 3" descr="лого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2" y="1"/>
            <a:ext cx="971872" cy="113636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EAB06-E2C2-4CDE-AA0A-D19391C8B32A}" type="slidenum">
              <a:rPr lang="uk-UA" sz="1200" smtClean="0">
                <a:latin typeface="Calibri" pitchFamily="34" charset="0"/>
                <a:cs typeface="Calibri" pitchFamily="34" charset="0"/>
              </a:rPr>
              <a:t>5</a:t>
            </a:fld>
            <a:endParaRPr lang="uk-UA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971600" y="188641"/>
            <a:ext cx="7560840" cy="947720"/>
          </a:xfrm>
        </p:spPr>
        <p:txBody>
          <a:bodyPr>
            <a:noAutofit/>
          </a:bodyPr>
          <a:lstStyle/>
          <a:p>
            <a:pPr algn="ctr"/>
            <a:r>
              <a:rPr lang="en-US" sz="3000" b="1" dirty="0">
                <a:solidFill>
                  <a:srgbClr val="FD992B"/>
                </a:solidFill>
                <a:latin typeface="Calibri" pitchFamily="34" charset="0"/>
                <a:cs typeface="Calibri" pitchFamily="34" charset="0"/>
              </a:rPr>
              <a:t>(II) </a:t>
            </a:r>
            <a:r>
              <a:rPr lang="uk-UA" sz="30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Що </a:t>
            </a:r>
            <a:r>
              <a:rPr lang="uk-UA" sz="30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фактично дозволено враховувати у складі власних коштів </a:t>
            </a:r>
            <a:r>
              <a:rPr lang="uk-UA" sz="30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КУА</a:t>
            </a:r>
            <a:r>
              <a:rPr lang="en-US" sz="30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?</a:t>
            </a:r>
            <a:endParaRPr lang="uk-UA" sz="3000" b="1" dirty="0">
              <a:solidFill>
                <a:schemeClr val="accent4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88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755576" y="1136361"/>
            <a:ext cx="7992888" cy="5172959"/>
          </a:xfrm>
        </p:spPr>
        <p:txBody>
          <a:bodyPr>
            <a:no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uk-UA" sz="16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Перший розрахунок КУА </a:t>
            </a:r>
            <a:r>
              <a:rPr lang="uk-UA" sz="1600" b="1" dirty="0" err="1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зобов</a:t>
            </a:r>
            <a:r>
              <a:rPr lang="en-US" sz="16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’</a:t>
            </a:r>
            <a:r>
              <a:rPr lang="uk-UA" sz="1600" b="1" dirty="0" err="1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язані</a:t>
            </a:r>
            <a:r>
              <a:rPr lang="uk-UA" sz="16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провести </a:t>
            </a:r>
            <a:r>
              <a:rPr lang="uk-UA" sz="1600" b="1" dirty="0" smtClean="0">
                <a:solidFill>
                  <a:srgbClr val="FD992B"/>
                </a:solidFill>
                <a:latin typeface="Calibri" pitchFamily="34" charset="0"/>
                <a:cs typeface="Calibri" pitchFamily="34" charset="0"/>
              </a:rPr>
              <a:t>станом на 31.01.2016.</a:t>
            </a:r>
            <a:r>
              <a:rPr lang="uk-UA" sz="16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Рекомендується якнайшвидше </a:t>
            </a:r>
            <a:r>
              <a:rPr lang="uk-UA" sz="16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проводити </a:t>
            </a:r>
            <a:r>
              <a:rPr lang="uk-UA" sz="16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розрахунок </a:t>
            </a:r>
            <a:r>
              <a:rPr lang="uk-UA" sz="1600" b="1" dirty="0" err="1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пруденційних</a:t>
            </a:r>
            <a:r>
              <a:rPr lang="uk-UA" sz="16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показників згідно з Положенням №1597 для оцінки ризиків недотримання </a:t>
            </a:r>
            <a:r>
              <a:rPr lang="uk-UA" sz="1600" b="1" dirty="0" err="1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пруденційних</a:t>
            </a:r>
            <a:r>
              <a:rPr lang="uk-UA" sz="16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нормативів на звітну дату.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uk-UA" sz="1600" b="1" dirty="0">
              <a:solidFill>
                <a:schemeClr val="accent4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uk-UA" sz="1600" b="1" dirty="0" smtClean="0">
                <a:solidFill>
                  <a:srgbClr val="FD992B"/>
                </a:solidFill>
                <a:latin typeface="Calibri" pitchFamily="34" charset="0"/>
                <a:cs typeface="Calibri" pitchFamily="34" charset="0"/>
              </a:rPr>
              <a:t>Після 31.01.2016 </a:t>
            </a:r>
            <a:r>
              <a:rPr lang="uk-UA" sz="16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проводити регулярний моніторинг дотримання </a:t>
            </a:r>
            <a:r>
              <a:rPr lang="uk-UA" sz="1600" b="1" dirty="0" err="1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пруденційних</a:t>
            </a:r>
            <a:r>
              <a:rPr lang="uk-UA" sz="16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нормативів (якнайшвидше після кожної звітної дати).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uk-UA" sz="16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У разі виявлення невідповідності розрахункових значень </a:t>
            </a:r>
            <a:r>
              <a:rPr lang="uk-UA" sz="1600" b="1" dirty="0" err="1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прудпоказників</a:t>
            </a:r>
            <a:r>
              <a:rPr lang="uk-UA" sz="16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нормативним, визначити можливості та заходи щодо </a:t>
            </a:r>
            <a:r>
              <a:rPr lang="uk-UA" sz="1600" b="1" dirty="0" smtClean="0">
                <a:solidFill>
                  <a:srgbClr val="FD992B"/>
                </a:solidFill>
                <a:latin typeface="Calibri" pitchFamily="34" charset="0"/>
                <a:cs typeface="Calibri" pitchFamily="34" charset="0"/>
              </a:rPr>
              <a:t>приведення їх у відповідність протягом </a:t>
            </a:r>
            <a:r>
              <a:rPr lang="uk-UA" sz="1600" b="1" dirty="0" smtClean="0">
                <a:solidFill>
                  <a:srgbClr val="FD992B"/>
                </a:solidFill>
                <a:latin typeface="Calibri" pitchFamily="34" charset="0"/>
                <a:cs typeface="Calibri" pitchFamily="34" charset="0"/>
              </a:rPr>
              <a:t>місяця</a:t>
            </a:r>
            <a:r>
              <a:rPr lang="en-US" sz="1600" b="1" dirty="0" smtClean="0">
                <a:solidFill>
                  <a:srgbClr val="FD992B"/>
                </a:solidFill>
                <a:latin typeface="Calibri" pitchFamily="34" charset="0"/>
                <a:cs typeface="Calibri" pitchFamily="34" charset="0"/>
              </a:rPr>
              <a:t> (30 </a:t>
            </a:r>
            <a:r>
              <a:rPr lang="uk-UA" sz="1600" b="1" dirty="0" smtClean="0">
                <a:solidFill>
                  <a:srgbClr val="FD992B"/>
                </a:solidFill>
                <a:latin typeface="Calibri" pitchFamily="34" charset="0"/>
                <a:cs typeface="Calibri" pitchFamily="34" charset="0"/>
              </a:rPr>
              <a:t>днів</a:t>
            </a:r>
            <a:r>
              <a:rPr lang="en-US" sz="1600" b="1" dirty="0" smtClean="0">
                <a:solidFill>
                  <a:srgbClr val="FD992B"/>
                </a:solidFill>
                <a:latin typeface="Calibri" pitchFamily="34" charset="0"/>
                <a:cs typeface="Calibri" pitchFamily="34" charset="0"/>
              </a:rPr>
              <a:t>)</a:t>
            </a:r>
            <a:r>
              <a:rPr lang="uk-UA" sz="1600" b="1" dirty="0" smtClean="0">
                <a:solidFill>
                  <a:srgbClr val="FD992B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uk-UA" sz="16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– згідно з вимогами Положення №</a:t>
            </a:r>
            <a:r>
              <a:rPr lang="uk-UA" sz="16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2021 </a:t>
            </a:r>
            <a:r>
              <a:rPr lang="uk-UA" sz="16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про нагляд</a:t>
            </a:r>
            <a:r>
              <a:rPr lang="uk-UA" sz="16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(див. детальніше </a:t>
            </a:r>
            <a:r>
              <a:rPr lang="uk-UA" sz="16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  <a:hlinkClick r:id="rId3"/>
              </a:rPr>
              <a:t>на сайті УАІБ</a:t>
            </a:r>
            <a:r>
              <a:rPr lang="uk-UA" sz="16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).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uk-UA" sz="16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У разі необхідності (див. п. 2 розділу ІІІ </a:t>
            </a:r>
            <a:r>
              <a:rPr lang="uk-UA" sz="16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Положення №</a:t>
            </a:r>
            <a:r>
              <a:rPr lang="uk-UA" sz="16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2021), підготувати на подати до </a:t>
            </a:r>
            <a:r>
              <a:rPr lang="uk-UA" sz="16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НКЦПФР </a:t>
            </a:r>
            <a:r>
              <a:rPr lang="uk-UA" sz="1600" b="1" dirty="0">
                <a:solidFill>
                  <a:srgbClr val="FD992B"/>
                </a:solidFill>
                <a:latin typeface="Calibri" pitchFamily="34" charset="0"/>
                <a:cs typeface="Calibri" pitchFamily="34" charset="0"/>
              </a:rPr>
              <a:t>план заходів </a:t>
            </a:r>
            <a:r>
              <a:rPr lang="ru-RU" sz="1600" b="1" dirty="0" err="1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щодо</a:t>
            </a:r>
            <a:r>
              <a:rPr lang="ru-RU" sz="16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1600" b="1" dirty="0" err="1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поліпшення</a:t>
            </a:r>
            <a:r>
              <a:rPr lang="ru-RU" sz="16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1600" b="1" dirty="0" err="1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фінансового</a:t>
            </a:r>
            <a:r>
              <a:rPr lang="ru-RU" sz="16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стану </a:t>
            </a:r>
            <a:r>
              <a:rPr lang="uk-UA" sz="1600" b="1" dirty="0" smtClean="0">
                <a:solidFill>
                  <a:srgbClr val="FD992B"/>
                </a:solidFill>
                <a:latin typeface="Calibri" pitchFamily="34" charset="0"/>
                <a:cs typeface="Calibri" pitchFamily="34" charset="0"/>
              </a:rPr>
              <a:t>протягом 5 днів.</a:t>
            </a:r>
            <a:endParaRPr lang="uk-UA" sz="1600" b="1" dirty="0">
              <a:solidFill>
                <a:schemeClr val="accent4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endParaRPr lang="en-US" sz="1600" b="1" dirty="0" smtClean="0">
              <a:solidFill>
                <a:schemeClr val="accent4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endParaRPr lang="uk-UA" sz="1600" b="1" dirty="0" smtClean="0">
              <a:solidFill>
                <a:schemeClr val="accent4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50000"/>
              </a:lnSpc>
            </a:pPr>
            <a:endParaRPr lang="en-US" sz="1600" b="1" dirty="0" smtClean="0">
              <a:solidFill>
                <a:schemeClr val="accent4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6381328"/>
            <a:ext cx="487828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200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23 листопада 2015 року, Київ</a:t>
            </a:r>
            <a:endParaRPr lang="uk-UA" sz="12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5" name="Picture 3" descr="лого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2" y="1"/>
            <a:ext cx="971872" cy="113636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EAB06-E2C2-4CDE-AA0A-D19391C8B32A}" type="slidenum">
              <a:rPr lang="uk-UA" sz="1200" smtClean="0">
                <a:latin typeface="Calibri" pitchFamily="34" charset="0"/>
                <a:cs typeface="Calibri" pitchFamily="34" charset="0"/>
              </a:rPr>
              <a:t>6</a:t>
            </a:fld>
            <a:endParaRPr lang="uk-UA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971601" y="191527"/>
            <a:ext cx="7667574" cy="947720"/>
          </a:xfrm>
        </p:spPr>
        <p:txBody>
          <a:bodyPr>
            <a:noAutofit/>
          </a:bodyPr>
          <a:lstStyle/>
          <a:p>
            <a:pPr marL="0" indent="0" algn="ctr"/>
            <a:r>
              <a:rPr lang="en-US" sz="3000" b="1" dirty="0">
                <a:solidFill>
                  <a:srgbClr val="FD992B"/>
                </a:solidFill>
                <a:latin typeface="Calibri" pitchFamily="34" charset="0"/>
                <a:cs typeface="Calibri" pitchFamily="34" charset="0"/>
              </a:rPr>
              <a:t>(III) </a:t>
            </a:r>
            <a:r>
              <a:rPr lang="uk-UA" sz="30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Що робити КУА для дотримання вимог Положення №1597 </a:t>
            </a:r>
            <a:r>
              <a:rPr lang="uk-UA" sz="30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та </a:t>
            </a:r>
            <a:r>
              <a:rPr lang="uk-UA" sz="30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Положення №</a:t>
            </a:r>
            <a:r>
              <a:rPr lang="uk-UA" sz="30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2021</a:t>
            </a:r>
            <a:r>
              <a:rPr lang="en-US" sz="30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?</a:t>
            </a:r>
            <a:endParaRPr lang="uk-UA" sz="3000" b="1" dirty="0">
              <a:solidFill>
                <a:schemeClr val="accent4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16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612648" y="6356350"/>
            <a:ext cx="8063808" cy="36576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uk-UA" sz="10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* Інформація </a:t>
            </a:r>
            <a:r>
              <a:rPr lang="uk-UA" sz="10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від департаменту аналізу фінансової звітності та </a:t>
            </a:r>
            <a:r>
              <a:rPr lang="uk-UA" sz="1000" dirty="0" err="1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пруденційного</a:t>
            </a:r>
            <a:r>
              <a:rPr lang="uk-UA" sz="10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uk-UA" sz="10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нагляду НКЦПФР</a:t>
            </a:r>
            <a:r>
              <a:rPr lang="ru-RU" sz="10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 </a:t>
            </a:r>
            <a:endParaRPr lang="uk-UA" sz="1000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30723" name="Group 2"/>
          <p:cNvGrpSpPr>
            <a:grpSpLocks/>
          </p:cNvGrpSpPr>
          <p:nvPr/>
        </p:nvGrpSpPr>
        <p:grpSpPr bwMode="auto">
          <a:xfrm>
            <a:off x="0" y="-26988"/>
            <a:ext cx="9144000" cy="809626"/>
            <a:chOff x="0" y="-17"/>
            <a:chExt cx="5760" cy="510"/>
          </a:xfrm>
        </p:grpSpPr>
        <p:pic>
          <p:nvPicPr>
            <p:cNvPr id="30754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68" t="64281" r="987" b="27255"/>
            <a:stretch>
              <a:fillRect/>
            </a:stretch>
          </p:blipFill>
          <p:spPr bwMode="auto">
            <a:xfrm>
              <a:off x="0" y="-17"/>
              <a:ext cx="5760" cy="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55" name="Picture 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100"/>
            <a:stretch>
              <a:fillRect/>
            </a:stretch>
          </p:blipFill>
          <p:spPr bwMode="auto">
            <a:xfrm>
              <a:off x="68" y="0"/>
              <a:ext cx="544" cy="4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7944" name="Text Box 8"/>
          <p:cNvSpPr txBox="1">
            <a:spLocks noChangeArrowheads="1"/>
          </p:cNvSpPr>
          <p:nvPr/>
        </p:nvSpPr>
        <p:spPr bwMode="auto">
          <a:xfrm rot="16200000">
            <a:off x="-315119" y="5220990"/>
            <a:ext cx="21605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uk-UA" sz="14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Правозастосування</a:t>
            </a:r>
          </a:p>
        </p:txBody>
      </p:sp>
      <p:sp>
        <p:nvSpPr>
          <p:cNvPr id="30725" name="Text Box 10"/>
          <p:cNvSpPr txBox="1">
            <a:spLocks noChangeArrowheads="1"/>
          </p:cNvSpPr>
          <p:nvPr/>
        </p:nvSpPr>
        <p:spPr bwMode="auto">
          <a:xfrm>
            <a:off x="144562" y="836613"/>
            <a:ext cx="183515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uk-UA" sz="1200" b="1" dirty="0"/>
              <a:t>Виникнення відхилення</a:t>
            </a:r>
            <a:r>
              <a:rPr lang="uk-UA" sz="1200" dirty="0"/>
              <a:t> значення показника </a:t>
            </a:r>
          </a:p>
          <a:p>
            <a:pPr eaLnBrk="1" hangingPunct="1"/>
            <a:r>
              <a:rPr lang="uk-UA" sz="1200" dirty="0"/>
              <a:t>від встановленого нормативу</a:t>
            </a:r>
          </a:p>
          <a:p>
            <a:pPr eaLnBrk="1" hangingPunct="1"/>
            <a:endParaRPr lang="uk-UA" sz="1200" dirty="0"/>
          </a:p>
        </p:txBody>
      </p:sp>
      <p:sp>
        <p:nvSpPr>
          <p:cNvPr id="30726" name="Text Box 11"/>
          <p:cNvSpPr txBox="1">
            <a:spLocks noChangeArrowheads="1"/>
          </p:cNvSpPr>
          <p:nvPr/>
        </p:nvSpPr>
        <p:spPr bwMode="auto">
          <a:xfrm>
            <a:off x="4500959" y="765175"/>
            <a:ext cx="3527425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uk-UA" sz="1200" dirty="0">
                <a:solidFill>
                  <a:srgbClr val="008000"/>
                </a:solidFill>
              </a:rPr>
              <a:t>Показник </a:t>
            </a:r>
            <a:r>
              <a:rPr lang="uk-UA" sz="1200" b="1" dirty="0">
                <a:solidFill>
                  <a:srgbClr val="008000"/>
                </a:solidFill>
              </a:rPr>
              <a:t>приведено у відповідність протягом 30-денного терміну: </a:t>
            </a:r>
            <a:r>
              <a:rPr lang="uk-UA" sz="1200" i="1" dirty="0">
                <a:solidFill>
                  <a:srgbClr val="0000CC"/>
                </a:solidFill>
              </a:rPr>
              <a:t>додаткові дії з боку </a:t>
            </a:r>
            <a:r>
              <a:rPr lang="uk-UA" sz="1200" i="1" dirty="0" err="1">
                <a:solidFill>
                  <a:srgbClr val="0000CC"/>
                </a:solidFill>
              </a:rPr>
              <a:t>проф.учасника</a:t>
            </a:r>
            <a:r>
              <a:rPr lang="uk-UA" sz="1200" b="1" dirty="0">
                <a:solidFill>
                  <a:srgbClr val="008000"/>
                </a:solidFill>
              </a:rPr>
              <a:t> </a:t>
            </a:r>
            <a:r>
              <a:rPr lang="uk-UA" sz="1200" i="1" dirty="0">
                <a:solidFill>
                  <a:srgbClr val="0000CC"/>
                </a:solidFill>
              </a:rPr>
              <a:t>не передбачаються.</a:t>
            </a:r>
          </a:p>
        </p:txBody>
      </p:sp>
      <p:grpSp>
        <p:nvGrpSpPr>
          <p:cNvPr id="30727" name="Group 40"/>
          <p:cNvGrpSpPr>
            <a:grpSpLocks/>
          </p:cNvGrpSpPr>
          <p:nvPr/>
        </p:nvGrpSpPr>
        <p:grpSpPr bwMode="auto">
          <a:xfrm>
            <a:off x="431800" y="5982"/>
            <a:ext cx="8712201" cy="6303488"/>
            <a:chOff x="272" y="-42"/>
            <a:chExt cx="5488" cy="4015"/>
          </a:xfrm>
        </p:grpSpPr>
        <p:sp>
          <p:nvSpPr>
            <p:cNvPr id="167941" name="Text Box 5"/>
            <p:cNvSpPr txBox="1">
              <a:spLocks noChangeArrowheads="1"/>
            </p:cNvSpPr>
            <p:nvPr/>
          </p:nvSpPr>
          <p:spPr bwMode="auto">
            <a:xfrm>
              <a:off x="567" y="-42"/>
              <a:ext cx="3855" cy="5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uk-UA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man Old Style" pitchFamily="18" charset="0"/>
                </a:rPr>
                <a:t>Механізм </a:t>
              </a:r>
              <a:r>
                <a:rPr lang="uk-UA" b="1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man Old Style" pitchFamily="18" charset="0"/>
                </a:rPr>
                <a:t>пруденційного</a:t>
              </a:r>
              <a:r>
                <a:rPr lang="uk-UA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man Old Style" pitchFamily="18" charset="0"/>
                </a:rPr>
                <a:t> нагляду НКЦПФР </a:t>
              </a:r>
            </a:p>
            <a:p>
              <a:pPr>
                <a:defRPr/>
              </a:pPr>
              <a:r>
                <a:rPr lang="uk-UA" sz="1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man Old Style" pitchFamily="18" charset="0"/>
                </a:rPr>
                <a:t>Для тих, хто здійснює розрахунок </a:t>
              </a:r>
              <a:r>
                <a:rPr lang="uk-UA" sz="1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man Old Style" pitchFamily="18" charset="0"/>
                </a:rPr>
                <a:t>на </a:t>
              </a:r>
              <a:r>
                <a:rPr lang="uk-UA" sz="1200" b="1" u="sng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man Old Style" pitchFamily="18" charset="0"/>
                </a:rPr>
                <a:t>останній день </a:t>
              </a:r>
              <a:r>
                <a:rPr lang="uk-UA" sz="1200" b="1" u="sng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man Old Style" pitchFamily="18" charset="0"/>
                </a:rPr>
                <a:t>місяця</a:t>
              </a:r>
              <a:r>
                <a:rPr lang="uk-UA" sz="1200" b="1" dirty="0" smtClean="0">
                  <a:solidFill>
                    <a:schemeClr val="bg1"/>
                  </a:solidFill>
                  <a:latin typeface="Bookman Old Style" pitchFamily="18" charset="0"/>
                </a:rPr>
                <a:t> </a:t>
              </a:r>
            </a:p>
            <a:p>
              <a:pPr>
                <a:defRPr/>
              </a:pPr>
              <a:r>
                <a:rPr lang="uk-UA" sz="1600" b="1" dirty="0" smtClean="0">
                  <a:solidFill>
                    <a:schemeClr val="accent1">
                      <a:lumMod val="75000"/>
                    </a:schemeClr>
                  </a:solidFill>
                  <a:latin typeface="Bookman Old Style" pitchFamily="18" charset="0"/>
                </a:rPr>
                <a:t>(</a:t>
              </a:r>
              <a:r>
                <a:rPr lang="uk-UA" sz="1600" b="1" dirty="0">
                  <a:solidFill>
                    <a:schemeClr val="accent1">
                      <a:lumMod val="75000"/>
                    </a:schemeClr>
                  </a:solidFill>
                  <a:latin typeface="Bookman Old Style" pitchFamily="18" charset="0"/>
                </a:rPr>
                <a:t>для </a:t>
              </a:r>
              <a:r>
                <a:rPr lang="uk-UA" sz="1600" b="1" dirty="0" smtClean="0">
                  <a:solidFill>
                    <a:schemeClr val="accent1">
                      <a:lumMod val="75000"/>
                    </a:schemeClr>
                  </a:solidFill>
                  <a:latin typeface="Bookman Old Style" pitchFamily="18" charset="0"/>
                </a:rPr>
                <a:t>КУА)*</a:t>
              </a:r>
              <a:endParaRPr lang="uk-UA" sz="1600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endParaRPr>
            </a:p>
          </p:txBody>
        </p:sp>
        <p:grpSp>
          <p:nvGrpSpPr>
            <p:cNvPr id="30729" name="Group 39"/>
            <p:cNvGrpSpPr>
              <a:grpSpLocks/>
            </p:cNvGrpSpPr>
            <p:nvPr/>
          </p:nvGrpSpPr>
          <p:grpSpPr bwMode="auto">
            <a:xfrm>
              <a:off x="272" y="618"/>
              <a:ext cx="5488" cy="3355"/>
              <a:chOff x="272" y="618"/>
              <a:chExt cx="5488" cy="3355"/>
            </a:xfrm>
          </p:grpSpPr>
          <p:sp>
            <p:nvSpPr>
              <p:cNvPr id="30730" name="AutoShape 7"/>
              <p:cNvSpPr>
                <a:spLocks noChangeArrowheads="1"/>
              </p:cNvSpPr>
              <p:nvPr/>
            </p:nvSpPr>
            <p:spPr bwMode="auto">
              <a:xfrm rot="10800000">
                <a:off x="567" y="3566"/>
                <a:ext cx="363" cy="136"/>
              </a:xfrm>
              <a:custGeom>
                <a:avLst/>
                <a:gdLst>
                  <a:gd name="T0" fmla="*/ 5 w 21600"/>
                  <a:gd name="T1" fmla="*/ 0 h 21600"/>
                  <a:gd name="T2" fmla="*/ 0 w 21600"/>
                  <a:gd name="T3" fmla="*/ 0 h 21600"/>
                  <a:gd name="T4" fmla="*/ 5 w 21600"/>
                  <a:gd name="T5" fmla="*/ 1 h 21600"/>
                  <a:gd name="T6" fmla="*/ 6 w 21600"/>
                  <a:gd name="T7" fmla="*/ 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3392 w 21600"/>
                  <a:gd name="T13" fmla="*/ 5400 h 21600"/>
                  <a:gd name="T14" fmla="*/ 18922 w 21600"/>
                  <a:gd name="T15" fmla="*/ 162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6200" y="0"/>
                    </a:moveTo>
                    <a:lnTo>
                      <a:pt x="16200" y="5400"/>
                    </a:lnTo>
                    <a:lnTo>
                      <a:pt x="3375" y="5400"/>
                    </a:lnTo>
                    <a:lnTo>
                      <a:pt x="3375" y="16200"/>
                    </a:lnTo>
                    <a:lnTo>
                      <a:pt x="16200" y="16200"/>
                    </a:lnTo>
                    <a:lnTo>
                      <a:pt x="16200" y="21600"/>
                    </a:lnTo>
                    <a:lnTo>
                      <a:pt x="21600" y="10800"/>
                    </a:lnTo>
                    <a:lnTo>
                      <a:pt x="16200" y="0"/>
                    </a:lnTo>
                    <a:close/>
                  </a:path>
                  <a:path w="21600" h="21600">
                    <a:moveTo>
                      <a:pt x="1350" y="5400"/>
                    </a:moveTo>
                    <a:lnTo>
                      <a:pt x="1350" y="16200"/>
                    </a:lnTo>
                    <a:lnTo>
                      <a:pt x="2700" y="16200"/>
                    </a:lnTo>
                    <a:lnTo>
                      <a:pt x="2700" y="5400"/>
                    </a:lnTo>
                    <a:lnTo>
                      <a:pt x="1350" y="5400"/>
                    </a:lnTo>
                    <a:close/>
                  </a:path>
                  <a:path w="21600" h="21600">
                    <a:moveTo>
                      <a:pt x="0" y="5400"/>
                    </a:moveTo>
                    <a:lnTo>
                      <a:pt x="0" y="16200"/>
                    </a:lnTo>
                    <a:lnTo>
                      <a:pt x="675" y="16200"/>
                    </a:lnTo>
                    <a:lnTo>
                      <a:pt x="675" y="5400"/>
                    </a:lnTo>
                    <a:lnTo>
                      <a:pt x="0" y="540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D2E4"/>
                  </a:gs>
                  <a:gs pos="100000">
                    <a:srgbClr val="FF0066"/>
                  </a:gs>
                </a:gsLst>
                <a:lin ang="0" scaled="1"/>
              </a:gradFill>
              <a:ln w="9525">
                <a:solidFill>
                  <a:srgbClr val="0000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/>
              <a:p>
                <a:endParaRPr lang="uk-UA"/>
              </a:p>
            </p:txBody>
          </p:sp>
          <p:sp>
            <p:nvSpPr>
              <p:cNvPr id="167945" name="AutoShape 9"/>
              <p:cNvSpPr>
                <a:spLocks noChangeArrowheads="1"/>
              </p:cNvSpPr>
              <p:nvPr/>
            </p:nvSpPr>
            <p:spPr bwMode="auto">
              <a:xfrm rot="5400000">
                <a:off x="2676" y="1322"/>
                <a:ext cx="635" cy="680"/>
              </a:xfrm>
              <a:custGeom>
                <a:avLst/>
                <a:gdLst>
                  <a:gd name="G0" fmla="+- 16200 0 0"/>
                  <a:gd name="G1" fmla="+- 5400 0 0"/>
                  <a:gd name="G2" fmla="+- 21600 0 5400"/>
                  <a:gd name="G3" fmla="+- 10800 0 5400"/>
                  <a:gd name="G4" fmla="+- 21600 0 16200"/>
                  <a:gd name="G5" fmla="*/ G4 G3 10800"/>
                  <a:gd name="G6" fmla="+- 21600 0 G5"/>
                  <a:gd name="T0" fmla="*/ 16200 w 21600"/>
                  <a:gd name="T1" fmla="*/ 0 h 21600"/>
                  <a:gd name="T2" fmla="*/ 0 w 21600"/>
                  <a:gd name="T3" fmla="*/ 10800 h 21600"/>
                  <a:gd name="T4" fmla="*/ 16200 w 21600"/>
                  <a:gd name="T5" fmla="*/ 21600 h 21600"/>
                  <a:gd name="T6" fmla="*/ 21600 w 21600"/>
                  <a:gd name="T7" fmla="*/ 1080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3375 w 21600"/>
                  <a:gd name="T13" fmla="*/ G1 h 21600"/>
                  <a:gd name="T14" fmla="*/ G6 w 21600"/>
                  <a:gd name="T15" fmla="*/ G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6200" y="0"/>
                    </a:moveTo>
                    <a:lnTo>
                      <a:pt x="16200" y="5400"/>
                    </a:lnTo>
                    <a:lnTo>
                      <a:pt x="3375" y="5400"/>
                    </a:lnTo>
                    <a:lnTo>
                      <a:pt x="3375" y="16200"/>
                    </a:lnTo>
                    <a:lnTo>
                      <a:pt x="16200" y="16200"/>
                    </a:lnTo>
                    <a:lnTo>
                      <a:pt x="16200" y="21600"/>
                    </a:lnTo>
                    <a:lnTo>
                      <a:pt x="21600" y="10800"/>
                    </a:lnTo>
                    <a:close/>
                  </a:path>
                  <a:path w="21600" h="21600">
                    <a:moveTo>
                      <a:pt x="1350" y="5400"/>
                    </a:moveTo>
                    <a:lnTo>
                      <a:pt x="1350" y="16200"/>
                    </a:lnTo>
                    <a:lnTo>
                      <a:pt x="2700" y="16200"/>
                    </a:lnTo>
                    <a:lnTo>
                      <a:pt x="2700" y="5400"/>
                    </a:lnTo>
                    <a:close/>
                  </a:path>
                  <a:path w="21600" h="21600">
                    <a:moveTo>
                      <a:pt x="0" y="5400"/>
                    </a:moveTo>
                    <a:lnTo>
                      <a:pt x="0" y="16200"/>
                    </a:lnTo>
                    <a:lnTo>
                      <a:pt x="675" y="16200"/>
                    </a:lnTo>
                    <a:lnTo>
                      <a:pt x="675" y="540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17647"/>
                      <a:invGamma/>
                    </a:schemeClr>
                  </a:gs>
                  <a:gs pos="100000">
                    <a:schemeClr val="accent1"/>
                  </a:gs>
                </a:gsLst>
                <a:lin ang="0" scaled="1"/>
              </a:gradFill>
              <a:ln w="15875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/>
              <a:p>
                <a:pPr>
                  <a:defRPr/>
                </a:pPr>
                <a:r>
                  <a:rPr lang="en-US" sz="1200" b="1"/>
                  <a:t>5</a:t>
                </a:r>
                <a:r>
                  <a:rPr lang="uk-UA" sz="1200" b="1"/>
                  <a:t> р д</a:t>
                </a:r>
              </a:p>
              <a:p>
                <a:pPr>
                  <a:defRPr/>
                </a:pPr>
                <a:r>
                  <a:rPr lang="uk-UA" sz="1000"/>
                  <a:t>(гл.3 п.2)</a:t>
                </a:r>
              </a:p>
            </p:txBody>
          </p:sp>
          <p:sp>
            <p:nvSpPr>
              <p:cNvPr id="30732" name="Text Box 12"/>
              <p:cNvSpPr txBox="1">
                <a:spLocks noChangeArrowheads="1"/>
              </p:cNvSpPr>
              <p:nvPr/>
            </p:nvSpPr>
            <p:spPr bwMode="auto">
              <a:xfrm>
                <a:off x="2329" y="946"/>
                <a:ext cx="1570" cy="4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uk-UA" sz="1200" dirty="0">
                    <a:solidFill>
                      <a:srgbClr val="FF0066"/>
                    </a:solidFill>
                  </a:rPr>
                  <a:t>Показник </a:t>
                </a:r>
              </a:p>
              <a:p>
                <a:pPr algn="ctr" eaLnBrk="1" hangingPunct="1"/>
                <a:r>
                  <a:rPr lang="uk-UA" sz="1200" b="1" dirty="0">
                    <a:solidFill>
                      <a:srgbClr val="FF0066"/>
                    </a:solidFill>
                  </a:rPr>
                  <a:t>НЕ приведено у відповідність</a:t>
                </a:r>
              </a:p>
              <a:p>
                <a:pPr algn="ctr" eaLnBrk="1" hangingPunct="1"/>
                <a:r>
                  <a:rPr lang="uk-UA" sz="1200" dirty="0">
                    <a:solidFill>
                      <a:srgbClr val="FF0066"/>
                    </a:solidFill>
                  </a:rPr>
                  <a:t>до встановленого нормативу</a:t>
                </a:r>
              </a:p>
            </p:txBody>
          </p:sp>
          <p:sp>
            <p:nvSpPr>
              <p:cNvPr id="30733" name="Text Box 13"/>
              <p:cNvSpPr txBox="1">
                <a:spLocks noChangeArrowheads="1"/>
              </p:cNvSpPr>
              <p:nvPr/>
            </p:nvSpPr>
            <p:spPr bwMode="auto">
              <a:xfrm>
                <a:off x="1565" y="618"/>
                <a:ext cx="878" cy="4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uk-UA" sz="1200" b="1"/>
                  <a:t>30 днів </a:t>
                </a:r>
              </a:p>
              <a:p>
                <a:pPr eaLnBrk="1" hangingPunct="1"/>
                <a:r>
                  <a:rPr lang="uk-UA" sz="1200" b="1"/>
                  <a:t>на приведення </a:t>
                </a:r>
              </a:p>
              <a:p>
                <a:pPr eaLnBrk="1" hangingPunct="1"/>
                <a:r>
                  <a:rPr lang="uk-UA" sz="1200" b="1"/>
                  <a:t>у відповідність </a:t>
                </a:r>
              </a:p>
              <a:p>
                <a:pPr eaLnBrk="1" hangingPunct="1"/>
                <a:r>
                  <a:rPr lang="uk-UA" sz="1000"/>
                  <a:t>(глава 3 п.1)</a:t>
                </a:r>
              </a:p>
            </p:txBody>
          </p:sp>
          <p:sp>
            <p:nvSpPr>
              <p:cNvPr id="30734" name="AutoShape 14"/>
              <p:cNvSpPr>
                <a:spLocks noChangeArrowheads="1"/>
              </p:cNvSpPr>
              <p:nvPr/>
            </p:nvSpPr>
            <p:spPr bwMode="auto">
              <a:xfrm rot="-352039">
                <a:off x="2336" y="618"/>
                <a:ext cx="499" cy="136"/>
              </a:xfrm>
              <a:custGeom>
                <a:avLst/>
                <a:gdLst>
                  <a:gd name="T0" fmla="*/ 9 w 21600"/>
                  <a:gd name="T1" fmla="*/ 0 h 21600"/>
                  <a:gd name="T2" fmla="*/ 0 w 21600"/>
                  <a:gd name="T3" fmla="*/ 0 h 21600"/>
                  <a:gd name="T4" fmla="*/ 9 w 21600"/>
                  <a:gd name="T5" fmla="*/ 1 h 21600"/>
                  <a:gd name="T6" fmla="*/ 12 w 21600"/>
                  <a:gd name="T7" fmla="*/ 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3376 w 21600"/>
                  <a:gd name="T13" fmla="*/ 5400 h 21600"/>
                  <a:gd name="T14" fmla="*/ 18916 w 21600"/>
                  <a:gd name="T15" fmla="*/ 162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6200" y="0"/>
                    </a:moveTo>
                    <a:lnTo>
                      <a:pt x="16200" y="5400"/>
                    </a:lnTo>
                    <a:lnTo>
                      <a:pt x="3375" y="5400"/>
                    </a:lnTo>
                    <a:lnTo>
                      <a:pt x="3375" y="16200"/>
                    </a:lnTo>
                    <a:lnTo>
                      <a:pt x="16200" y="16200"/>
                    </a:lnTo>
                    <a:lnTo>
                      <a:pt x="16200" y="21600"/>
                    </a:lnTo>
                    <a:lnTo>
                      <a:pt x="21600" y="10800"/>
                    </a:lnTo>
                    <a:lnTo>
                      <a:pt x="16200" y="0"/>
                    </a:lnTo>
                    <a:close/>
                  </a:path>
                  <a:path w="21600" h="21600">
                    <a:moveTo>
                      <a:pt x="1350" y="5400"/>
                    </a:moveTo>
                    <a:lnTo>
                      <a:pt x="1350" y="16200"/>
                    </a:lnTo>
                    <a:lnTo>
                      <a:pt x="2700" y="16200"/>
                    </a:lnTo>
                    <a:lnTo>
                      <a:pt x="2700" y="5400"/>
                    </a:lnTo>
                    <a:lnTo>
                      <a:pt x="1350" y="5400"/>
                    </a:lnTo>
                    <a:close/>
                  </a:path>
                  <a:path w="21600" h="21600">
                    <a:moveTo>
                      <a:pt x="0" y="5400"/>
                    </a:moveTo>
                    <a:lnTo>
                      <a:pt x="0" y="16200"/>
                    </a:lnTo>
                    <a:lnTo>
                      <a:pt x="675" y="16200"/>
                    </a:lnTo>
                    <a:lnTo>
                      <a:pt x="675" y="5400"/>
                    </a:lnTo>
                    <a:lnTo>
                      <a:pt x="0" y="540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2E9D2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30735" name="AutoShape 15"/>
              <p:cNvSpPr>
                <a:spLocks noChangeArrowheads="1"/>
              </p:cNvSpPr>
              <p:nvPr/>
            </p:nvSpPr>
            <p:spPr bwMode="auto">
              <a:xfrm rot="1508825">
                <a:off x="2427" y="935"/>
                <a:ext cx="363" cy="136"/>
              </a:xfrm>
              <a:custGeom>
                <a:avLst/>
                <a:gdLst>
                  <a:gd name="T0" fmla="*/ 5 w 21600"/>
                  <a:gd name="T1" fmla="*/ 0 h 21600"/>
                  <a:gd name="T2" fmla="*/ 0 w 21600"/>
                  <a:gd name="T3" fmla="*/ 0 h 21600"/>
                  <a:gd name="T4" fmla="*/ 5 w 21600"/>
                  <a:gd name="T5" fmla="*/ 1 h 21600"/>
                  <a:gd name="T6" fmla="*/ 6 w 21600"/>
                  <a:gd name="T7" fmla="*/ 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3392 w 21600"/>
                  <a:gd name="T13" fmla="*/ 5400 h 21600"/>
                  <a:gd name="T14" fmla="*/ 18922 w 21600"/>
                  <a:gd name="T15" fmla="*/ 162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6200" y="0"/>
                    </a:moveTo>
                    <a:lnTo>
                      <a:pt x="16200" y="5400"/>
                    </a:lnTo>
                    <a:lnTo>
                      <a:pt x="3375" y="5400"/>
                    </a:lnTo>
                    <a:lnTo>
                      <a:pt x="3375" y="16200"/>
                    </a:lnTo>
                    <a:lnTo>
                      <a:pt x="16200" y="16200"/>
                    </a:lnTo>
                    <a:lnTo>
                      <a:pt x="16200" y="21600"/>
                    </a:lnTo>
                    <a:lnTo>
                      <a:pt x="21600" y="10800"/>
                    </a:lnTo>
                    <a:lnTo>
                      <a:pt x="16200" y="0"/>
                    </a:lnTo>
                    <a:close/>
                  </a:path>
                  <a:path w="21600" h="21600">
                    <a:moveTo>
                      <a:pt x="1350" y="5400"/>
                    </a:moveTo>
                    <a:lnTo>
                      <a:pt x="1350" y="16200"/>
                    </a:lnTo>
                    <a:lnTo>
                      <a:pt x="2700" y="16200"/>
                    </a:lnTo>
                    <a:lnTo>
                      <a:pt x="2700" y="5400"/>
                    </a:lnTo>
                    <a:lnTo>
                      <a:pt x="1350" y="5400"/>
                    </a:lnTo>
                    <a:close/>
                  </a:path>
                  <a:path w="21600" h="21600">
                    <a:moveTo>
                      <a:pt x="0" y="5400"/>
                    </a:moveTo>
                    <a:lnTo>
                      <a:pt x="0" y="16200"/>
                    </a:lnTo>
                    <a:lnTo>
                      <a:pt x="675" y="16200"/>
                    </a:lnTo>
                    <a:lnTo>
                      <a:pt x="675" y="5400"/>
                    </a:lnTo>
                    <a:lnTo>
                      <a:pt x="0" y="540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D2E4"/>
                  </a:gs>
                  <a:gs pos="100000">
                    <a:srgbClr val="FF0066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30736" name="Text Box 16"/>
              <p:cNvSpPr txBox="1">
                <a:spLocks noChangeArrowheads="1"/>
              </p:cNvSpPr>
              <p:nvPr/>
            </p:nvSpPr>
            <p:spPr bwMode="auto">
              <a:xfrm>
                <a:off x="1814" y="1933"/>
                <a:ext cx="2200" cy="4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uk-UA" sz="1200" dirty="0"/>
                  <a:t>Повідомлення про відхилення з одночасним </a:t>
                </a:r>
                <a:r>
                  <a:rPr lang="uk-UA" sz="1200" dirty="0" smtClean="0"/>
                  <a:t>поданням </a:t>
                </a:r>
                <a:r>
                  <a:rPr lang="uk-UA" sz="1200" dirty="0"/>
                  <a:t>до Комісії </a:t>
                </a:r>
                <a:r>
                  <a:rPr lang="uk-UA" sz="1200" b="1" dirty="0"/>
                  <a:t>Плану заходів </a:t>
                </a:r>
                <a:r>
                  <a:rPr lang="uk-UA" sz="1200" dirty="0"/>
                  <a:t>щодо поліпшення свого фінансового стану</a:t>
                </a:r>
              </a:p>
            </p:txBody>
          </p:sp>
          <p:sp>
            <p:nvSpPr>
              <p:cNvPr id="167953" name="AutoShape 17"/>
              <p:cNvSpPr>
                <a:spLocks noChangeArrowheads="1"/>
              </p:cNvSpPr>
              <p:nvPr/>
            </p:nvSpPr>
            <p:spPr bwMode="auto">
              <a:xfrm rot="5400000">
                <a:off x="2492" y="2066"/>
                <a:ext cx="1003" cy="1543"/>
              </a:xfrm>
              <a:custGeom>
                <a:avLst/>
                <a:gdLst>
                  <a:gd name="G0" fmla="+- 10971 0 0"/>
                  <a:gd name="G1" fmla="+- 5809 0 0"/>
                  <a:gd name="G2" fmla="+- 21600 0 5809"/>
                  <a:gd name="G3" fmla="+- 10800 0 5809"/>
                  <a:gd name="G4" fmla="+- 21600 0 10971"/>
                  <a:gd name="G5" fmla="*/ G4 G3 10800"/>
                  <a:gd name="G6" fmla="+- 21600 0 G5"/>
                  <a:gd name="T0" fmla="*/ 10971 w 21600"/>
                  <a:gd name="T1" fmla="*/ 0 h 21600"/>
                  <a:gd name="T2" fmla="*/ 0 w 21600"/>
                  <a:gd name="T3" fmla="*/ 10800 h 21600"/>
                  <a:gd name="T4" fmla="*/ 10971 w 21600"/>
                  <a:gd name="T5" fmla="*/ 21600 h 21600"/>
                  <a:gd name="T6" fmla="*/ 21600 w 21600"/>
                  <a:gd name="T7" fmla="*/ 1080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3375 w 21600"/>
                  <a:gd name="T13" fmla="*/ G1 h 21600"/>
                  <a:gd name="T14" fmla="*/ G6 w 21600"/>
                  <a:gd name="T15" fmla="*/ G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971" y="0"/>
                    </a:moveTo>
                    <a:lnTo>
                      <a:pt x="10971" y="5809"/>
                    </a:lnTo>
                    <a:lnTo>
                      <a:pt x="3375" y="5809"/>
                    </a:lnTo>
                    <a:lnTo>
                      <a:pt x="3375" y="15791"/>
                    </a:lnTo>
                    <a:lnTo>
                      <a:pt x="10971" y="15791"/>
                    </a:lnTo>
                    <a:lnTo>
                      <a:pt x="10971" y="21600"/>
                    </a:lnTo>
                    <a:lnTo>
                      <a:pt x="21600" y="10800"/>
                    </a:lnTo>
                    <a:close/>
                  </a:path>
                  <a:path w="21600" h="21600">
                    <a:moveTo>
                      <a:pt x="1350" y="5809"/>
                    </a:moveTo>
                    <a:lnTo>
                      <a:pt x="1350" y="15791"/>
                    </a:lnTo>
                    <a:lnTo>
                      <a:pt x="2700" y="15791"/>
                    </a:lnTo>
                    <a:lnTo>
                      <a:pt x="2700" y="5809"/>
                    </a:lnTo>
                    <a:close/>
                  </a:path>
                  <a:path w="21600" h="21600">
                    <a:moveTo>
                      <a:pt x="0" y="5809"/>
                    </a:moveTo>
                    <a:lnTo>
                      <a:pt x="0" y="15791"/>
                    </a:lnTo>
                    <a:lnTo>
                      <a:pt x="675" y="15791"/>
                    </a:lnTo>
                    <a:lnTo>
                      <a:pt x="675" y="5809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17647"/>
                      <a:invGamma/>
                    </a:schemeClr>
                  </a:gs>
                  <a:gs pos="100000">
                    <a:schemeClr val="accent1"/>
                  </a:gs>
                </a:gsLst>
                <a:lin ang="0" scaled="1"/>
              </a:gradFill>
              <a:ln w="15875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/>
              <a:p>
                <a:pPr algn="ctr">
                  <a:defRPr/>
                </a:pPr>
                <a:endParaRPr lang="uk-UA" sz="1200" b="1" dirty="0">
                  <a:solidFill>
                    <a:schemeClr val="bg2"/>
                  </a:solidFill>
                </a:endParaRPr>
              </a:p>
              <a:p>
                <a:pPr algn="ctr">
                  <a:defRPr/>
                </a:pPr>
                <a:r>
                  <a:rPr lang="uk-UA" sz="1200" b="1" dirty="0">
                    <a:solidFill>
                      <a:schemeClr val="accent4">
                        <a:lumMod val="75000"/>
                      </a:schemeClr>
                    </a:solidFill>
                  </a:rPr>
                  <a:t>Реалізація </a:t>
                </a:r>
              </a:p>
              <a:p>
                <a:pPr algn="ctr">
                  <a:defRPr/>
                </a:pPr>
                <a:r>
                  <a:rPr lang="uk-UA" sz="1200" b="1" dirty="0">
                    <a:solidFill>
                      <a:schemeClr val="accent4">
                        <a:lumMod val="75000"/>
                      </a:schemeClr>
                    </a:solidFill>
                  </a:rPr>
                  <a:t>Плану Заходів</a:t>
                </a:r>
              </a:p>
              <a:p>
                <a:pPr algn="ctr">
                  <a:defRPr/>
                </a:pPr>
                <a:endParaRPr lang="uk-UA" sz="1200" b="1" dirty="0">
                  <a:solidFill>
                    <a:schemeClr val="bg2"/>
                  </a:solidFill>
                </a:endParaRPr>
              </a:p>
              <a:p>
                <a:pPr algn="ctr">
                  <a:defRPr/>
                </a:pPr>
                <a:r>
                  <a:rPr lang="uk-UA" sz="1200" b="1"/>
                  <a:t>до </a:t>
                </a:r>
                <a:r>
                  <a:rPr lang="uk-UA" sz="1200" b="1" smtClean="0"/>
                  <a:t>6 (</a:t>
                </a:r>
                <a:r>
                  <a:rPr lang="uk-UA" sz="800" smtClean="0"/>
                  <a:t>для </a:t>
                </a:r>
                <a:r>
                  <a:rPr lang="uk-UA" sz="800" dirty="0"/>
                  <a:t>КУА та Осіб</a:t>
                </a:r>
                <a:r>
                  <a:rPr lang="uk-UA" sz="1200" b="1" dirty="0"/>
                  <a:t>) </a:t>
                </a:r>
              </a:p>
              <a:p>
                <a:pPr algn="ctr">
                  <a:defRPr/>
                </a:pPr>
                <a:r>
                  <a:rPr lang="uk-UA" sz="1200" b="1" dirty="0"/>
                  <a:t>місяців</a:t>
                </a:r>
              </a:p>
              <a:p>
                <a:pPr algn="ctr">
                  <a:defRPr/>
                </a:pPr>
                <a:r>
                  <a:rPr lang="uk-UA" sz="1000" dirty="0"/>
                  <a:t>(глава 4 п.2)</a:t>
                </a:r>
              </a:p>
            </p:txBody>
          </p:sp>
          <p:sp>
            <p:nvSpPr>
              <p:cNvPr id="30738" name="AutoShape 18"/>
              <p:cNvSpPr>
                <a:spLocks noChangeArrowheads="1"/>
              </p:cNvSpPr>
              <p:nvPr/>
            </p:nvSpPr>
            <p:spPr bwMode="auto">
              <a:xfrm>
                <a:off x="3538" y="3521"/>
                <a:ext cx="363" cy="136"/>
              </a:xfrm>
              <a:custGeom>
                <a:avLst/>
                <a:gdLst>
                  <a:gd name="T0" fmla="*/ 5 w 21600"/>
                  <a:gd name="T1" fmla="*/ 0 h 21600"/>
                  <a:gd name="T2" fmla="*/ 0 w 21600"/>
                  <a:gd name="T3" fmla="*/ 0 h 21600"/>
                  <a:gd name="T4" fmla="*/ 5 w 21600"/>
                  <a:gd name="T5" fmla="*/ 1 h 21600"/>
                  <a:gd name="T6" fmla="*/ 6 w 21600"/>
                  <a:gd name="T7" fmla="*/ 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3392 w 21600"/>
                  <a:gd name="T13" fmla="*/ 5400 h 21600"/>
                  <a:gd name="T14" fmla="*/ 18922 w 21600"/>
                  <a:gd name="T15" fmla="*/ 162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6200" y="0"/>
                    </a:moveTo>
                    <a:lnTo>
                      <a:pt x="16200" y="5400"/>
                    </a:lnTo>
                    <a:lnTo>
                      <a:pt x="3375" y="5400"/>
                    </a:lnTo>
                    <a:lnTo>
                      <a:pt x="3375" y="16200"/>
                    </a:lnTo>
                    <a:lnTo>
                      <a:pt x="16200" y="16200"/>
                    </a:lnTo>
                    <a:lnTo>
                      <a:pt x="16200" y="21600"/>
                    </a:lnTo>
                    <a:lnTo>
                      <a:pt x="21600" y="10800"/>
                    </a:lnTo>
                    <a:lnTo>
                      <a:pt x="16200" y="0"/>
                    </a:lnTo>
                    <a:close/>
                  </a:path>
                  <a:path w="21600" h="21600">
                    <a:moveTo>
                      <a:pt x="1350" y="5400"/>
                    </a:moveTo>
                    <a:lnTo>
                      <a:pt x="1350" y="16200"/>
                    </a:lnTo>
                    <a:lnTo>
                      <a:pt x="2700" y="16200"/>
                    </a:lnTo>
                    <a:lnTo>
                      <a:pt x="2700" y="5400"/>
                    </a:lnTo>
                    <a:lnTo>
                      <a:pt x="1350" y="5400"/>
                    </a:lnTo>
                    <a:close/>
                  </a:path>
                  <a:path w="21600" h="21600">
                    <a:moveTo>
                      <a:pt x="0" y="5400"/>
                    </a:moveTo>
                    <a:lnTo>
                      <a:pt x="0" y="16200"/>
                    </a:lnTo>
                    <a:lnTo>
                      <a:pt x="675" y="16200"/>
                    </a:lnTo>
                    <a:lnTo>
                      <a:pt x="675" y="5400"/>
                    </a:lnTo>
                    <a:lnTo>
                      <a:pt x="0" y="540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2E9D2"/>
                  </a:gs>
                  <a:gs pos="100000">
                    <a:srgbClr val="008000"/>
                  </a:gs>
                </a:gsLst>
                <a:lin ang="0" scaled="1"/>
              </a:gradFill>
              <a:ln w="15875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30739" name="Text Box 19"/>
              <p:cNvSpPr txBox="1">
                <a:spLocks noChangeArrowheads="1"/>
              </p:cNvSpPr>
              <p:nvPr/>
            </p:nvSpPr>
            <p:spPr bwMode="auto">
              <a:xfrm>
                <a:off x="3923" y="3339"/>
                <a:ext cx="953" cy="6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uk-UA" sz="1200">
                    <a:solidFill>
                      <a:srgbClr val="008000"/>
                    </a:solidFill>
                  </a:rPr>
                  <a:t>Показник </a:t>
                </a:r>
                <a:r>
                  <a:rPr lang="uk-UA" sz="1200" b="1">
                    <a:solidFill>
                      <a:srgbClr val="008000"/>
                    </a:solidFill>
                  </a:rPr>
                  <a:t>приведено у відповідність </a:t>
                </a:r>
                <a:r>
                  <a:rPr lang="uk-UA" sz="1200">
                    <a:solidFill>
                      <a:srgbClr val="008000"/>
                    </a:solidFill>
                  </a:rPr>
                  <a:t>до встановленого нормативу. </a:t>
                </a:r>
                <a:endParaRPr lang="uk-UA" sz="1200"/>
              </a:p>
            </p:txBody>
          </p:sp>
          <p:sp>
            <p:nvSpPr>
              <p:cNvPr id="30740" name="AutoShape 20"/>
              <p:cNvSpPr>
                <a:spLocks noChangeArrowheads="1"/>
              </p:cNvSpPr>
              <p:nvPr/>
            </p:nvSpPr>
            <p:spPr bwMode="auto">
              <a:xfrm rot="10800000">
                <a:off x="1837" y="3566"/>
                <a:ext cx="363" cy="136"/>
              </a:xfrm>
              <a:custGeom>
                <a:avLst/>
                <a:gdLst>
                  <a:gd name="T0" fmla="*/ 5 w 21600"/>
                  <a:gd name="T1" fmla="*/ 0 h 21600"/>
                  <a:gd name="T2" fmla="*/ 0 w 21600"/>
                  <a:gd name="T3" fmla="*/ 0 h 21600"/>
                  <a:gd name="T4" fmla="*/ 5 w 21600"/>
                  <a:gd name="T5" fmla="*/ 1 h 21600"/>
                  <a:gd name="T6" fmla="*/ 6 w 21600"/>
                  <a:gd name="T7" fmla="*/ 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3392 w 21600"/>
                  <a:gd name="T13" fmla="*/ 5400 h 21600"/>
                  <a:gd name="T14" fmla="*/ 18922 w 21600"/>
                  <a:gd name="T15" fmla="*/ 162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6200" y="0"/>
                    </a:moveTo>
                    <a:lnTo>
                      <a:pt x="16200" y="5400"/>
                    </a:lnTo>
                    <a:lnTo>
                      <a:pt x="3375" y="5400"/>
                    </a:lnTo>
                    <a:lnTo>
                      <a:pt x="3375" y="16200"/>
                    </a:lnTo>
                    <a:lnTo>
                      <a:pt x="16200" y="16200"/>
                    </a:lnTo>
                    <a:lnTo>
                      <a:pt x="16200" y="21600"/>
                    </a:lnTo>
                    <a:lnTo>
                      <a:pt x="21600" y="10800"/>
                    </a:lnTo>
                    <a:lnTo>
                      <a:pt x="16200" y="0"/>
                    </a:lnTo>
                    <a:close/>
                  </a:path>
                  <a:path w="21600" h="21600">
                    <a:moveTo>
                      <a:pt x="1350" y="5400"/>
                    </a:moveTo>
                    <a:lnTo>
                      <a:pt x="1350" y="16200"/>
                    </a:lnTo>
                    <a:lnTo>
                      <a:pt x="2700" y="16200"/>
                    </a:lnTo>
                    <a:lnTo>
                      <a:pt x="2700" y="5400"/>
                    </a:lnTo>
                    <a:lnTo>
                      <a:pt x="1350" y="5400"/>
                    </a:lnTo>
                    <a:close/>
                  </a:path>
                  <a:path w="21600" h="21600">
                    <a:moveTo>
                      <a:pt x="0" y="5400"/>
                    </a:moveTo>
                    <a:lnTo>
                      <a:pt x="0" y="16200"/>
                    </a:lnTo>
                    <a:lnTo>
                      <a:pt x="675" y="16200"/>
                    </a:lnTo>
                    <a:lnTo>
                      <a:pt x="675" y="5400"/>
                    </a:lnTo>
                    <a:lnTo>
                      <a:pt x="0" y="540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D2E4"/>
                  </a:gs>
                  <a:gs pos="100000">
                    <a:srgbClr val="FF0066"/>
                  </a:gs>
                </a:gsLst>
                <a:lin ang="0" scaled="1"/>
              </a:gradFill>
              <a:ln w="15875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/>
              <a:p>
                <a:endParaRPr lang="uk-UA"/>
              </a:p>
            </p:txBody>
          </p:sp>
          <p:sp>
            <p:nvSpPr>
              <p:cNvPr id="30741" name="Text Box 21"/>
              <p:cNvSpPr txBox="1">
                <a:spLocks noChangeArrowheads="1"/>
              </p:cNvSpPr>
              <p:nvPr/>
            </p:nvSpPr>
            <p:spPr bwMode="auto">
              <a:xfrm>
                <a:off x="884" y="3294"/>
                <a:ext cx="998" cy="6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uk-UA" sz="1200">
                    <a:solidFill>
                      <a:srgbClr val="FF0066"/>
                    </a:solidFill>
                  </a:rPr>
                  <a:t>показник </a:t>
                </a:r>
              </a:p>
              <a:p>
                <a:pPr eaLnBrk="1" hangingPunct="1"/>
                <a:r>
                  <a:rPr lang="uk-UA" sz="1200" b="1">
                    <a:solidFill>
                      <a:srgbClr val="FF0066"/>
                    </a:solidFill>
                  </a:rPr>
                  <a:t>НЕ приведено у відповідність</a:t>
                </a:r>
              </a:p>
              <a:p>
                <a:pPr eaLnBrk="1" hangingPunct="1"/>
                <a:r>
                  <a:rPr lang="uk-UA" sz="1200">
                    <a:solidFill>
                      <a:srgbClr val="FF0066"/>
                    </a:solidFill>
                  </a:rPr>
                  <a:t>до встановленого нормативу.</a:t>
                </a:r>
              </a:p>
            </p:txBody>
          </p:sp>
          <p:sp>
            <p:nvSpPr>
              <p:cNvPr id="30742" name="Text Box 22"/>
              <p:cNvSpPr txBox="1">
                <a:spLocks noChangeArrowheads="1"/>
              </p:cNvSpPr>
              <p:nvPr/>
            </p:nvSpPr>
            <p:spPr bwMode="auto">
              <a:xfrm>
                <a:off x="272" y="2341"/>
                <a:ext cx="2359" cy="4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marL="342900" indent="-3429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r" eaLnBrk="1" hangingPunct="1"/>
                <a:r>
                  <a:rPr lang="uk-UA" sz="1100" dirty="0">
                    <a:solidFill>
                      <a:schemeClr val="accent4">
                        <a:lumMod val="75000"/>
                      </a:schemeClr>
                    </a:solidFill>
                  </a:rPr>
                  <a:t>        професійний учасник </a:t>
                </a:r>
                <a:r>
                  <a:rPr lang="uk-UA" sz="1100" b="1" dirty="0">
                    <a:solidFill>
                      <a:schemeClr val="accent4">
                        <a:lumMod val="75000"/>
                      </a:schemeClr>
                    </a:solidFill>
                  </a:rPr>
                  <a:t>протягом 3-х робочих днів</a:t>
                </a:r>
                <a:r>
                  <a:rPr lang="uk-UA" sz="1100" dirty="0">
                    <a:solidFill>
                      <a:schemeClr val="accent4">
                        <a:lumMod val="75000"/>
                      </a:schemeClr>
                    </a:solidFill>
                  </a:rPr>
                  <a:t> повідомляє Комісію про реалізацію (</a:t>
                </a:r>
                <a:r>
                  <a:rPr lang="uk-UA" sz="1100" i="1" dirty="0">
                    <a:solidFill>
                      <a:schemeClr val="accent4">
                        <a:lumMod val="75000"/>
                      </a:schemeClr>
                    </a:solidFill>
                  </a:rPr>
                  <a:t>або не реалізацію із зазначенням причин</a:t>
                </a:r>
                <a:r>
                  <a:rPr lang="uk-UA" sz="1100" dirty="0">
                    <a:solidFill>
                      <a:schemeClr val="accent4">
                        <a:lumMod val="75000"/>
                      </a:schemeClr>
                    </a:solidFill>
                  </a:rPr>
                  <a:t>) окремих заходів, передбачених Планом. (глава 4 п.3)</a:t>
                </a:r>
                <a:endParaRPr lang="uk-UA" sz="1000" b="1" dirty="0">
                  <a:solidFill>
                    <a:schemeClr val="accent4">
                      <a:lumMod val="75000"/>
                    </a:schemeClr>
                  </a:solidFill>
                </a:endParaRPr>
              </a:p>
            </p:txBody>
          </p:sp>
          <p:sp>
            <p:nvSpPr>
              <p:cNvPr id="30743" name="AutoShape 23"/>
              <p:cNvSpPr>
                <a:spLocks noChangeArrowheads="1"/>
              </p:cNvSpPr>
              <p:nvPr/>
            </p:nvSpPr>
            <p:spPr bwMode="auto">
              <a:xfrm>
                <a:off x="3198" y="1525"/>
                <a:ext cx="136" cy="91"/>
              </a:xfrm>
              <a:custGeom>
                <a:avLst/>
                <a:gdLst>
                  <a:gd name="T0" fmla="*/ 1 w 21600"/>
                  <a:gd name="T1" fmla="*/ 0 h 21600"/>
                  <a:gd name="T2" fmla="*/ 0 w 21600"/>
                  <a:gd name="T3" fmla="*/ 0 h 21600"/>
                  <a:gd name="T4" fmla="*/ 1 w 21600"/>
                  <a:gd name="T5" fmla="*/ 0 h 21600"/>
                  <a:gd name="T6" fmla="*/ 1 w 21600"/>
                  <a:gd name="T7" fmla="*/ 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3335 w 21600"/>
                  <a:gd name="T13" fmla="*/ 5459 h 21600"/>
                  <a:gd name="T14" fmla="*/ 18900 w 21600"/>
                  <a:gd name="T15" fmla="*/ 1614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6200" y="0"/>
                    </a:moveTo>
                    <a:lnTo>
                      <a:pt x="16200" y="5400"/>
                    </a:lnTo>
                    <a:lnTo>
                      <a:pt x="3375" y="5400"/>
                    </a:lnTo>
                    <a:lnTo>
                      <a:pt x="3375" y="16200"/>
                    </a:lnTo>
                    <a:lnTo>
                      <a:pt x="16200" y="16200"/>
                    </a:lnTo>
                    <a:lnTo>
                      <a:pt x="16200" y="21600"/>
                    </a:lnTo>
                    <a:lnTo>
                      <a:pt x="21600" y="10800"/>
                    </a:lnTo>
                    <a:lnTo>
                      <a:pt x="16200" y="0"/>
                    </a:lnTo>
                    <a:close/>
                  </a:path>
                  <a:path w="21600" h="21600">
                    <a:moveTo>
                      <a:pt x="1350" y="5400"/>
                    </a:moveTo>
                    <a:lnTo>
                      <a:pt x="1350" y="16200"/>
                    </a:lnTo>
                    <a:lnTo>
                      <a:pt x="2700" y="16200"/>
                    </a:lnTo>
                    <a:lnTo>
                      <a:pt x="2700" y="5400"/>
                    </a:lnTo>
                    <a:lnTo>
                      <a:pt x="1350" y="5400"/>
                    </a:lnTo>
                    <a:close/>
                  </a:path>
                  <a:path w="21600" h="21600">
                    <a:moveTo>
                      <a:pt x="0" y="5400"/>
                    </a:moveTo>
                    <a:lnTo>
                      <a:pt x="0" y="16200"/>
                    </a:lnTo>
                    <a:lnTo>
                      <a:pt x="675" y="16200"/>
                    </a:lnTo>
                    <a:lnTo>
                      <a:pt x="675" y="5400"/>
                    </a:lnTo>
                    <a:lnTo>
                      <a:pt x="0" y="540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2E9D2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30744" name="Text Box 24"/>
              <p:cNvSpPr txBox="1">
                <a:spLocks noChangeArrowheads="1"/>
              </p:cNvSpPr>
              <p:nvPr/>
            </p:nvSpPr>
            <p:spPr bwMode="auto">
              <a:xfrm>
                <a:off x="3334" y="2341"/>
                <a:ext cx="2177" cy="5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uk-UA" sz="1000" dirty="0">
                    <a:solidFill>
                      <a:srgbClr val="008000"/>
                    </a:solidFill>
                  </a:rPr>
                  <a:t>У разі  </a:t>
                </a:r>
                <a:r>
                  <a:rPr lang="uk-UA" sz="1000" b="1" dirty="0">
                    <a:solidFill>
                      <a:srgbClr val="008000"/>
                    </a:solidFill>
                  </a:rPr>
                  <a:t>приведення показника у відповідність </a:t>
                </a:r>
                <a:r>
                  <a:rPr lang="uk-UA" sz="1000" dirty="0">
                    <a:solidFill>
                      <a:srgbClr val="008000"/>
                    </a:solidFill>
                  </a:rPr>
                  <a:t>до закінчення терміну, передбаченого у Плані заходів, професійний учасник </a:t>
                </a:r>
              </a:p>
              <a:p>
                <a:pPr algn="ctr" eaLnBrk="1" hangingPunct="1"/>
                <a:r>
                  <a:rPr lang="uk-UA" sz="1000" b="1" dirty="0">
                    <a:solidFill>
                      <a:srgbClr val="008000"/>
                    </a:solidFill>
                  </a:rPr>
                  <a:t>протягом 3-х робочих днів</a:t>
                </a:r>
                <a:r>
                  <a:rPr lang="uk-UA" sz="1000" dirty="0">
                    <a:solidFill>
                      <a:srgbClr val="008000"/>
                    </a:solidFill>
                  </a:rPr>
                  <a:t> повідомляє про це Комісію (глава 4 п.3)</a:t>
                </a:r>
              </a:p>
            </p:txBody>
          </p:sp>
          <p:sp>
            <p:nvSpPr>
              <p:cNvPr id="30745" name="Text Box 25"/>
              <p:cNvSpPr txBox="1">
                <a:spLocks noChangeArrowheads="1"/>
              </p:cNvSpPr>
              <p:nvPr/>
            </p:nvSpPr>
            <p:spPr bwMode="auto">
              <a:xfrm>
                <a:off x="3334" y="1344"/>
                <a:ext cx="2087" cy="5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l" eaLnBrk="1" hangingPunct="1"/>
                <a:r>
                  <a:rPr lang="uk-UA" sz="800">
                    <a:solidFill>
                      <a:srgbClr val="008000"/>
                    </a:solidFill>
                  </a:rPr>
                  <a:t>У разі  </a:t>
                </a:r>
                <a:r>
                  <a:rPr lang="uk-UA" sz="800" b="1">
                    <a:solidFill>
                      <a:srgbClr val="008000"/>
                    </a:solidFill>
                  </a:rPr>
                  <a:t>приведення показника у відповідність </a:t>
                </a:r>
              </a:p>
              <a:p>
                <a:pPr algn="l" eaLnBrk="1" hangingPunct="1"/>
                <a:r>
                  <a:rPr lang="uk-UA" sz="800">
                    <a:solidFill>
                      <a:srgbClr val="008000"/>
                    </a:solidFill>
                  </a:rPr>
                  <a:t>до направлення Плану заходів (</a:t>
                </a:r>
                <a:r>
                  <a:rPr lang="uk-UA" sz="800">
                    <a:solidFill>
                      <a:srgbClr val="0000CC"/>
                    </a:solidFill>
                  </a:rPr>
                  <a:t>тобто у період </a:t>
                </a:r>
                <a:r>
                  <a:rPr lang="uk-UA" sz="800" u="sng">
                    <a:solidFill>
                      <a:srgbClr val="0000CC"/>
                    </a:solidFill>
                  </a:rPr>
                  <a:t>після закінчення 30 календарних днів, протягом наступних </a:t>
                </a:r>
                <a:r>
                  <a:rPr lang="en-US" sz="800" u="sng">
                    <a:solidFill>
                      <a:srgbClr val="0000CC"/>
                    </a:solidFill>
                  </a:rPr>
                  <a:t>5</a:t>
                </a:r>
                <a:r>
                  <a:rPr lang="uk-UA" sz="800" u="sng">
                    <a:solidFill>
                      <a:srgbClr val="0000CC"/>
                    </a:solidFill>
                  </a:rPr>
                  <a:t> робочих днів</a:t>
                </a:r>
                <a:r>
                  <a:rPr lang="uk-UA" sz="800">
                    <a:solidFill>
                      <a:srgbClr val="008000"/>
                    </a:solidFill>
                  </a:rPr>
                  <a:t>), професійний учасник </a:t>
                </a:r>
                <a:r>
                  <a:rPr lang="uk-UA" sz="800" b="1" i="1">
                    <a:solidFill>
                      <a:srgbClr val="008000"/>
                    </a:solidFill>
                  </a:rPr>
                  <a:t>протягом встановлених </a:t>
                </a:r>
                <a:r>
                  <a:rPr lang="en-US" sz="800" b="1" i="1">
                    <a:solidFill>
                      <a:srgbClr val="008000"/>
                    </a:solidFill>
                  </a:rPr>
                  <a:t>5</a:t>
                </a:r>
                <a:r>
                  <a:rPr lang="uk-UA" sz="800" b="1" i="1">
                    <a:solidFill>
                      <a:srgbClr val="008000"/>
                    </a:solidFill>
                  </a:rPr>
                  <a:t>-ти робочих днів</a:t>
                </a:r>
                <a:r>
                  <a:rPr lang="uk-UA" sz="800">
                    <a:solidFill>
                      <a:srgbClr val="008000"/>
                    </a:solidFill>
                  </a:rPr>
                  <a:t> </a:t>
                </a:r>
                <a:r>
                  <a:rPr lang="uk-UA" sz="800" b="1" i="1">
                    <a:solidFill>
                      <a:srgbClr val="008000"/>
                    </a:solidFill>
                  </a:rPr>
                  <a:t>для подання плану</a:t>
                </a:r>
                <a:r>
                  <a:rPr lang="uk-UA" sz="800">
                    <a:solidFill>
                      <a:srgbClr val="008000"/>
                    </a:solidFill>
                  </a:rPr>
                  <a:t> (</a:t>
                </a:r>
                <a:r>
                  <a:rPr lang="uk-UA" sz="800">
                    <a:solidFill>
                      <a:srgbClr val="0000CC"/>
                    </a:solidFill>
                  </a:rPr>
                  <a:t>тобто до кінця періоду </a:t>
                </a:r>
                <a:r>
                  <a:rPr lang="uk-UA" sz="800" u="sng">
                    <a:solidFill>
                      <a:srgbClr val="0000CC"/>
                    </a:solidFill>
                  </a:rPr>
                  <a:t>30 календарних + </a:t>
                </a:r>
                <a:r>
                  <a:rPr lang="en-US" sz="800" u="sng">
                    <a:solidFill>
                      <a:srgbClr val="0000CC"/>
                    </a:solidFill>
                  </a:rPr>
                  <a:t>5</a:t>
                </a:r>
                <a:r>
                  <a:rPr lang="uk-UA" sz="800" u="sng">
                    <a:solidFill>
                      <a:srgbClr val="0000CC"/>
                    </a:solidFill>
                  </a:rPr>
                  <a:t> робочих днів</a:t>
                </a:r>
                <a:r>
                  <a:rPr lang="uk-UA" sz="800">
                    <a:solidFill>
                      <a:srgbClr val="008000"/>
                    </a:solidFill>
                  </a:rPr>
                  <a:t>) повідомляє про це Комісію  (глава 3 п.2)</a:t>
                </a:r>
              </a:p>
            </p:txBody>
          </p:sp>
          <p:sp>
            <p:nvSpPr>
              <p:cNvPr id="30746" name="AutoShape 26"/>
              <p:cNvSpPr>
                <a:spLocks noChangeArrowheads="1"/>
              </p:cNvSpPr>
              <p:nvPr/>
            </p:nvSpPr>
            <p:spPr bwMode="auto">
              <a:xfrm>
                <a:off x="3361" y="2551"/>
                <a:ext cx="158" cy="136"/>
              </a:xfrm>
              <a:custGeom>
                <a:avLst/>
                <a:gdLst>
                  <a:gd name="T0" fmla="*/ 1 w 21600"/>
                  <a:gd name="T1" fmla="*/ 0 h 21600"/>
                  <a:gd name="T2" fmla="*/ 0 w 21600"/>
                  <a:gd name="T3" fmla="*/ 0 h 21600"/>
                  <a:gd name="T4" fmla="*/ 1 w 21600"/>
                  <a:gd name="T5" fmla="*/ 1 h 21600"/>
                  <a:gd name="T6" fmla="*/ 1 w 21600"/>
                  <a:gd name="T7" fmla="*/ 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3418 w 21600"/>
                  <a:gd name="T13" fmla="*/ 5400 h 21600"/>
                  <a:gd name="T14" fmla="*/ 18866 w 21600"/>
                  <a:gd name="T15" fmla="*/ 162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6200" y="0"/>
                    </a:moveTo>
                    <a:lnTo>
                      <a:pt x="16200" y="5400"/>
                    </a:lnTo>
                    <a:lnTo>
                      <a:pt x="3375" y="5400"/>
                    </a:lnTo>
                    <a:lnTo>
                      <a:pt x="3375" y="16200"/>
                    </a:lnTo>
                    <a:lnTo>
                      <a:pt x="16200" y="16200"/>
                    </a:lnTo>
                    <a:lnTo>
                      <a:pt x="16200" y="21600"/>
                    </a:lnTo>
                    <a:lnTo>
                      <a:pt x="21600" y="10800"/>
                    </a:lnTo>
                    <a:lnTo>
                      <a:pt x="16200" y="0"/>
                    </a:lnTo>
                    <a:close/>
                  </a:path>
                  <a:path w="21600" h="21600">
                    <a:moveTo>
                      <a:pt x="1350" y="5400"/>
                    </a:moveTo>
                    <a:lnTo>
                      <a:pt x="1350" y="16200"/>
                    </a:lnTo>
                    <a:lnTo>
                      <a:pt x="2700" y="16200"/>
                    </a:lnTo>
                    <a:lnTo>
                      <a:pt x="2700" y="5400"/>
                    </a:lnTo>
                    <a:lnTo>
                      <a:pt x="1350" y="5400"/>
                    </a:lnTo>
                    <a:close/>
                  </a:path>
                  <a:path w="21600" h="21600">
                    <a:moveTo>
                      <a:pt x="0" y="5400"/>
                    </a:moveTo>
                    <a:lnTo>
                      <a:pt x="0" y="16200"/>
                    </a:lnTo>
                    <a:lnTo>
                      <a:pt x="675" y="16200"/>
                    </a:lnTo>
                    <a:lnTo>
                      <a:pt x="675" y="5400"/>
                    </a:lnTo>
                    <a:lnTo>
                      <a:pt x="0" y="540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2E9D2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67963" name="AutoShape 27"/>
              <p:cNvSpPr>
                <a:spLocks noChangeArrowheads="1"/>
              </p:cNvSpPr>
              <p:nvPr/>
            </p:nvSpPr>
            <p:spPr bwMode="auto">
              <a:xfrm>
                <a:off x="1247" y="709"/>
                <a:ext cx="318" cy="227"/>
              </a:xfrm>
              <a:custGeom>
                <a:avLst/>
                <a:gdLst>
                  <a:gd name="G0" fmla="+- 16200 0 0"/>
                  <a:gd name="G1" fmla="+- 5400 0 0"/>
                  <a:gd name="G2" fmla="+- 21600 0 5400"/>
                  <a:gd name="G3" fmla="+- 10800 0 5400"/>
                  <a:gd name="G4" fmla="+- 21600 0 16200"/>
                  <a:gd name="G5" fmla="*/ G4 G3 10800"/>
                  <a:gd name="G6" fmla="+- 21600 0 G5"/>
                  <a:gd name="T0" fmla="*/ 16200 w 21600"/>
                  <a:gd name="T1" fmla="*/ 0 h 21600"/>
                  <a:gd name="T2" fmla="*/ 0 w 21600"/>
                  <a:gd name="T3" fmla="*/ 10800 h 21600"/>
                  <a:gd name="T4" fmla="*/ 16200 w 21600"/>
                  <a:gd name="T5" fmla="*/ 21600 h 21600"/>
                  <a:gd name="T6" fmla="*/ 21600 w 21600"/>
                  <a:gd name="T7" fmla="*/ 1080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3375 w 21600"/>
                  <a:gd name="T13" fmla="*/ G1 h 21600"/>
                  <a:gd name="T14" fmla="*/ G6 w 21600"/>
                  <a:gd name="T15" fmla="*/ G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6200" y="0"/>
                    </a:moveTo>
                    <a:lnTo>
                      <a:pt x="16200" y="5400"/>
                    </a:lnTo>
                    <a:lnTo>
                      <a:pt x="3375" y="5400"/>
                    </a:lnTo>
                    <a:lnTo>
                      <a:pt x="3375" y="16200"/>
                    </a:lnTo>
                    <a:lnTo>
                      <a:pt x="16200" y="16200"/>
                    </a:lnTo>
                    <a:lnTo>
                      <a:pt x="16200" y="21600"/>
                    </a:lnTo>
                    <a:lnTo>
                      <a:pt x="21600" y="10800"/>
                    </a:lnTo>
                    <a:close/>
                  </a:path>
                  <a:path w="21600" h="21600">
                    <a:moveTo>
                      <a:pt x="1350" y="5400"/>
                    </a:moveTo>
                    <a:lnTo>
                      <a:pt x="1350" y="16200"/>
                    </a:lnTo>
                    <a:lnTo>
                      <a:pt x="2700" y="16200"/>
                    </a:lnTo>
                    <a:lnTo>
                      <a:pt x="2700" y="5400"/>
                    </a:lnTo>
                    <a:close/>
                  </a:path>
                  <a:path w="21600" h="21600">
                    <a:moveTo>
                      <a:pt x="0" y="5400"/>
                    </a:moveTo>
                    <a:lnTo>
                      <a:pt x="0" y="16200"/>
                    </a:lnTo>
                    <a:lnTo>
                      <a:pt x="675" y="16200"/>
                    </a:lnTo>
                    <a:lnTo>
                      <a:pt x="675" y="540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17647"/>
                      <a:invGamma/>
                    </a:schemeClr>
                  </a:gs>
                  <a:gs pos="100000">
                    <a:schemeClr val="accent1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uk-UA" sz="900" b="1"/>
              </a:p>
            </p:txBody>
          </p:sp>
          <p:sp>
            <p:nvSpPr>
              <p:cNvPr id="30748" name="Text Box 28"/>
              <p:cNvSpPr txBox="1">
                <a:spLocks noChangeArrowheads="1"/>
              </p:cNvSpPr>
              <p:nvPr/>
            </p:nvSpPr>
            <p:spPr bwMode="auto">
              <a:xfrm>
                <a:off x="2268" y="3294"/>
                <a:ext cx="1335" cy="6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uk-UA" sz="1200" dirty="0">
                    <a:solidFill>
                      <a:srgbClr val="0000CC"/>
                    </a:solidFill>
                  </a:rPr>
                  <a:t>Професійний учасник </a:t>
                </a:r>
                <a:r>
                  <a:rPr lang="uk-UA" sz="1200" b="1" dirty="0">
                    <a:solidFill>
                      <a:srgbClr val="0000CC"/>
                    </a:solidFill>
                  </a:rPr>
                  <a:t>протягом 3-х робочих днів</a:t>
                </a:r>
                <a:r>
                  <a:rPr lang="uk-UA" sz="1200" dirty="0">
                    <a:solidFill>
                      <a:srgbClr val="0000CC"/>
                    </a:solidFill>
                  </a:rPr>
                  <a:t> повідомляє Комісію про результати реалізації Плану (глава 4 п.4) </a:t>
                </a:r>
              </a:p>
            </p:txBody>
          </p:sp>
          <p:sp>
            <p:nvSpPr>
              <p:cNvPr id="167965" name="Text Box 29"/>
              <p:cNvSpPr txBox="1">
                <a:spLocks noChangeArrowheads="1"/>
              </p:cNvSpPr>
              <p:nvPr/>
            </p:nvSpPr>
            <p:spPr bwMode="auto">
              <a:xfrm>
                <a:off x="4995" y="3326"/>
                <a:ext cx="765" cy="64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uk-UA" sz="1200" dirty="0">
                    <a:solidFill>
                      <a:srgbClr val="008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Bookman Old Style" pitchFamily="18" charset="0"/>
                  </a:rPr>
                  <a:t>З проф</a:t>
                </a:r>
                <a:r>
                  <a:rPr lang="uk-UA" sz="1200" dirty="0" smtClean="0">
                    <a:solidFill>
                      <a:srgbClr val="008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Bookman Old Style" pitchFamily="18" charset="0"/>
                  </a:rPr>
                  <a:t>. учасника </a:t>
                </a:r>
                <a:r>
                  <a:rPr lang="uk-UA" sz="1200" dirty="0">
                    <a:solidFill>
                      <a:srgbClr val="008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Bookman Old Style" pitchFamily="18" charset="0"/>
                  </a:rPr>
                  <a:t>знімається </a:t>
                </a:r>
                <a:r>
                  <a:rPr lang="uk-UA" sz="1200" dirty="0" err="1" smtClean="0">
                    <a:solidFill>
                      <a:srgbClr val="008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Bookman Old Style" pitchFamily="18" charset="0"/>
                  </a:rPr>
                  <a:t>індивідуаль-ний</a:t>
                </a:r>
                <a:r>
                  <a:rPr lang="uk-UA" sz="1200" dirty="0" smtClean="0">
                    <a:solidFill>
                      <a:srgbClr val="008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Bookman Old Style" pitchFamily="18" charset="0"/>
                  </a:rPr>
                  <a:t> </a:t>
                </a:r>
                <a:r>
                  <a:rPr lang="uk-UA" sz="1200" dirty="0">
                    <a:solidFill>
                      <a:srgbClr val="008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Bookman Old Style" pitchFamily="18" charset="0"/>
                  </a:rPr>
                  <a:t>нагляд  </a:t>
                </a:r>
                <a:endParaRPr lang="uk-UA" sz="12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Bookman Old Style" pitchFamily="18" charset="0"/>
                </a:endParaRPr>
              </a:p>
            </p:txBody>
          </p:sp>
          <p:sp>
            <p:nvSpPr>
              <p:cNvPr id="30750" name="AutoShape 30"/>
              <p:cNvSpPr>
                <a:spLocks noChangeArrowheads="1"/>
              </p:cNvSpPr>
              <p:nvPr/>
            </p:nvSpPr>
            <p:spPr bwMode="auto">
              <a:xfrm>
                <a:off x="4632" y="3479"/>
                <a:ext cx="363" cy="136"/>
              </a:xfrm>
              <a:custGeom>
                <a:avLst/>
                <a:gdLst>
                  <a:gd name="T0" fmla="*/ 5 w 21600"/>
                  <a:gd name="T1" fmla="*/ 0 h 21600"/>
                  <a:gd name="T2" fmla="*/ 0 w 21600"/>
                  <a:gd name="T3" fmla="*/ 0 h 21600"/>
                  <a:gd name="T4" fmla="*/ 5 w 21600"/>
                  <a:gd name="T5" fmla="*/ 1 h 21600"/>
                  <a:gd name="T6" fmla="*/ 6 w 21600"/>
                  <a:gd name="T7" fmla="*/ 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3392 w 21600"/>
                  <a:gd name="T13" fmla="*/ 5400 h 21600"/>
                  <a:gd name="T14" fmla="*/ 18922 w 21600"/>
                  <a:gd name="T15" fmla="*/ 162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6200" y="0"/>
                    </a:moveTo>
                    <a:lnTo>
                      <a:pt x="16200" y="5400"/>
                    </a:lnTo>
                    <a:lnTo>
                      <a:pt x="3375" y="5400"/>
                    </a:lnTo>
                    <a:lnTo>
                      <a:pt x="3375" y="16200"/>
                    </a:lnTo>
                    <a:lnTo>
                      <a:pt x="16200" y="16200"/>
                    </a:lnTo>
                    <a:lnTo>
                      <a:pt x="16200" y="21600"/>
                    </a:lnTo>
                    <a:lnTo>
                      <a:pt x="21600" y="10800"/>
                    </a:lnTo>
                    <a:lnTo>
                      <a:pt x="16200" y="0"/>
                    </a:lnTo>
                    <a:close/>
                  </a:path>
                  <a:path w="21600" h="21600">
                    <a:moveTo>
                      <a:pt x="1350" y="5400"/>
                    </a:moveTo>
                    <a:lnTo>
                      <a:pt x="1350" y="16200"/>
                    </a:lnTo>
                    <a:lnTo>
                      <a:pt x="2700" y="16200"/>
                    </a:lnTo>
                    <a:lnTo>
                      <a:pt x="2700" y="5400"/>
                    </a:lnTo>
                    <a:lnTo>
                      <a:pt x="1350" y="5400"/>
                    </a:lnTo>
                    <a:close/>
                  </a:path>
                  <a:path w="21600" h="21600">
                    <a:moveTo>
                      <a:pt x="0" y="5400"/>
                    </a:moveTo>
                    <a:lnTo>
                      <a:pt x="0" y="16200"/>
                    </a:lnTo>
                    <a:lnTo>
                      <a:pt x="675" y="16200"/>
                    </a:lnTo>
                    <a:lnTo>
                      <a:pt x="675" y="5400"/>
                    </a:lnTo>
                    <a:lnTo>
                      <a:pt x="0" y="540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2E9D2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00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30751" name="AutoShape 31"/>
              <p:cNvSpPr>
                <a:spLocks noChangeArrowheads="1"/>
              </p:cNvSpPr>
              <p:nvPr/>
            </p:nvSpPr>
            <p:spPr bwMode="auto">
              <a:xfrm rot="3288909">
                <a:off x="4468" y="3083"/>
                <a:ext cx="680" cy="136"/>
              </a:xfrm>
              <a:custGeom>
                <a:avLst/>
                <a:gdLst>
                  <a:gd name="T0" fmla="*/ 16 w 21600"/>
                  <a:gd name="T1" fmla="*/ 0 h 21600"/>
                  <a:gd name="T2" fmla="*/ 0 w 21600"/>
                  <a:gd name="T3" fmla="*/ 0 h 21600"/>
                  <a:gd name="T4" fmla="*/ 16 w 21600"/>
                  <a:gd name="T5" fmla="*/ 1 h 21600"/>
                  <a:gd name="T6" fmla="*/ 21 w 21600"/>
                  <a:gd name="T7" fmla="*/ 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3367 w 21600"/>
                  <a:gd name="T13" fmla="*/ 5400 h 21600"/>
                  <a:gd name="T14" fmla="*/ 18900 w 21600"/>
                  <a:gd name="T15" fmla="*/ 162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6200" y="0"/>
                    </a:moveTo>
                    <a:lnTo>
                      <a:pt x="16200" y="5400"/>
                    </a:lnTo>
                    <a:lnTo>
                      <a:pt x="3375" y="5400"/>
                    </a:lnTo>
                    <a:lnTo>
                      <a:pt x="3375" y="16200"/>
                    </a:lnTo>
                    <a:lnTo>
                      <a:pt x="16200" y="16200"/>
                    </a:lnTo>
                    <a:lnTo>
                      <a:pt x="16200" y="21600"/>
                    </a:lnTo>
                    <a:lnTo>
                      <a:pt x="21600" y="10800"/>
                    </a:lnTo>
                    <a:lnTo>
                      <a:pt x="16200" y="0"/>
                    </a:lnTo>
                    <a:close/>
                  </a:path>
                  <a:path w="21600" h="21600">
                    <a:moveTo>
                      <a:pt x="1350" y="5400"/>
                    </a:moveTo>
                    <a:lnTo>
                      <a:pt x="1350" y="16200"/>
                    </a:lnTo>
                    <a:lnTo>
                      <a:pt x="2700" y="16200"/>
                    </a:lnTo>
                    <a:lnTo>
                      <a:pt x="2700" y="5400"/>
                    </a:lnTo>
                    <a:lnTo>
                      <a:pt x="1350" y="5400"/>
                    </a:lnTo>
                    <a:close/>
                  </a:path>
                  <a:path w="21600" h="21600">
                    <a:moveTo>
                      <a:pt x="0" y="5400"/>
                    </a:moveTo>
                    <a:lnTo>
                      <a:pt x="0" y="16200"/>
                    </a:lnTo>
                    <a:lnTo>
                      <a:pt x="675" y="16200"/>
                    </a:lnTo>
                    <a:lnTo>
                      <a:pt x="675" y="5400"/>
                    </a:lnTo>
                    <a:lnTo>
                      <a:pt x="0" y="540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2E9D2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00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/>
              <a:p>
                <a:endParaRPr lang="uk-UA"/>
              </a:p>
            </p:txBody>
          </p:sp>
          <p:sp>
            <p:nvSpPr>
              <p:cNvPr id="30752" name="AutoShape 32"/>
              <p:cNvSpPr>
                <a:spLocks noChangeArrowheads="1"/>
              </p:cNvSpPr>
              <p:nvPr/>
            </p:nvSpPr>
            <p:spPr bwMode="auto">
              <a:xfrm>
                <a:off x="3878" y="2069"/>
                <a:ext cx="181" cy="91"/>
              </a:xfrm>
              <a:custGeom>
                <a:avLst/>
                <a:gdLst>
                  <a:gd name="T0" fmla="*/ 1 w 21600"/>
                  <a:gd name="T1" fmla="*/ 0 h 21600"/>
                  <a:gd name="T2" fmla="*/ 0 w 21600"/>
                  <a:gd name="T3" fmla="*/ 0 h 21600"/>
                  <a:gd name="T4" fmla="*/ 1 w 21600"/>
                  <a:gd name="T5" fmla="*/ 0 h 21600"/>
                  <a:gd name="T6" fmla="*/ 2 w 21600"/>
                  <a:gd name="T7" fmla="*/ 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3341 w 21600"/>
                  <a:gd name="T13" fmla="*/ 5459 h 21600"/>
                  <a:gd name="T14" fmla="*/ 18855 w 21600"/>
                  <a:gd name="T15" fmla="*/ 1614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6200" y="0"/>
                    </a:moveTo>
                    <a:lnTo>
                      <a:pt x="16200" y="5400"/>
                    </a:lnTo>
                    <a:lnTo>
                      <a:pt x="3375" y="5400"/>
                    </a:lnTo>
                    <a:lnTo>
                      <a:pt x="3375" y="16200"/>
                    </a:lnTo>
                    <a:lnTo>
                      <a:pt x="16200" y="16200"/>
                    </a:lnTo>
                    <a:lnTo>
                      <a:pt x="16200" y="21600"/>
                    </a:lnTo>
                    <a:lnTo>
                      <a:pt x="21600" y="10800"/>
                    </a:lnTo>
                    <a:lnTo>
                      <a:pt x="16200" y="0"/>
                    </a:lnTo>
                    <a:close/>
                  </a:path>
                  <a:path w="21600" h="21600">
                    <a:moveTo>
                      <a:pt x="1350" y="5400"/>
                    </a:moveTo>
                    <a:lnTo>
                      <a:pt x="1350" y="16200"/>
                    </a:lnTo>
                    <a:lnTo>
                      <a:pt x="2700" y="16200"/>
                    </a:lnTo>
                    <a:lnTo>
                      <a:pt x="2700" y="5400"/>
                    </a:lnTo>
                    <a:lnTo>
                      <a:pt x="1350" y="5400"/>
                    </a:lnTo>
                    <a:close/>
                  </a:path>
                  <a:path w="21600" h="21600">
                    <a:moveTo>
                      <a:pt x="0" y="5400"/>
                    </a:moveTo>
                    <a:lnTo>
                      <a:pt x="0" y="16200"/>
                    </a:lnTo>
                    <a:lnTo>
                      <a:pt x="675" y="16200"/>
                    </a:lnTo>
                    <a:lnTo>
                      <a:pt x="675" y="5400"/>
                    </a:lnTo>
                    <a:lnTo>
                      <a:pt x="0" y="540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D2FF"/>
                  </a:gs>
                  <a:gs pos="100000">
                    <a:srgbClr val="FF00FF">
                      <a:alpha val="39000"/>
                    </a:srgb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67969" name="Text Box 33"/>
              <p:cNvSpPr txBox="1">
                <a:spLocks noChangeArrowheads="1"/>
              </p:cNvSpPr>
              <p:nvPr/>
            </p:nvSpPr>
            <p:spPr bwMode="auto">
              <a:xfrm>
                <a:off x="4060" y="1933"/>
                <a:ext cx="1542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uk-UA" sz="1000" dirty="0">
                    <a:solidFill>
                      <a:srgbClr val="FF0066"/>
                    </a:solidFill>
                  </a:rPr>
                  <a:t>З </a:t>
                </a:r>
                <a:r>
                  <a:rPr lang="uk-UA" sz="1000" b="1" dirty="0">
                    <a:solidFill>
                      <a:srgbClr val="FF0066"/>
                    </a:solidFill>
                  </a:rPr>
                  <a:t>дати отримання</a:t>
                </a:r>
                <a:r>
                  <a:rPr lang="uk-UA" sz="1000" dirty="0">
                    <a:solidFill>
                      <a:srgbClr val="FF0066"/>
                    </a:solidFill>
                  </a:rPr>
                  <a:t> Плану заходів Комісія виокремлює </a:t>
                </a:r>
                <a:r>
                  <a:rPr lang="uk-UA" sz="1000" dirty="0" err="1">
                    <a:solidFill>
                      <a:srgbClr val="FF0066"/>
                    </a:solidFill>
                  </a:rPr>
                  <a:t>проф.учасника</a:t>
                </a:r>
                <a:r>
                  <a:rPr lang="uk-UA" sz="1000" dirty="0">
                    <a:solidFill>
                      <a:srgbClr val="FF0066"/>
                    </a:solidFill>
                  </a:rPr>
                  <a:t> для </a:t>
                </a:r>
                <a:r>
                  <a:rPr lang="uk-UA" sz="1000" b="1" dirty="0">
                    <a:solidFill>
                      <a:srgbClr val="FF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індивідуального нагляду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4034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Другая 30">
      <a:dk1>
        <a:sysClr val="windowText" lastClr="000000"/>
      </a:dk1>
      <a:lt1>
        <a:sysClr val="window" lastClr="FFFFFF"/>
      </a:lt1>
      <a:dk2>
        <a:srgbClr val="242852"/>
      </a:dk2>
      <a:lt2>
        <a:srgbClr val="FFC000"/>
      </a:lt2>
      <a:accent1>
        <a:srgbClr val="374C81"/>
      </a:accent1>
      <a:accent2>
        <a:srgbClr val="FFC000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9406</TotalTime>
  <Words>1006</Words>
  <Application>Microsoft Office PowerPoint</Application>
  <PresentationFormat>Экран (4:3)</PresentationFormat>
  <Paragraphs>105</Paragraphs>
  <Slides>7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Начальная</vt:lpstr>
      <vt:lpstr>Пруденційний нагляд за дотриманням пруденційних нормативів для КУА</vt:lpstr>
      <vt:lpstr>Презентация PowerPoint</vt:lpstr>
      <vt:lpstr>(I) Нові пруденційні показники та нормативи</vt:lpstr>
      <vt:lpstr>(I) Питання застосування норм Положення №1597</vt:lpstr>
      <vt:lpstr>(II) Що фактично дозволено враховувати у складі власних коштів КУА?</vt:lpstr>
      <vt:lpstr>(III) Що робити КУА для дотримання вимог Положення №1597 та Положення №2021?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gavrylyuk</dc:creator>
  <cp:lastModifiedBy>gavrylyuk</cp:lastModifiedBy>
  <cp:revision>1995</cp:revision>
  <cp:lastPrinted>2014-05-26T12:42:23Z</cp:lastPrinted>
  <dcterms:created xsi:type="dcterms:W3CDTF">2012-10-23T12:18:50Z</dcterms:created>
  <dcterms:modified xsi:type="dcterms:W3CDTF">2016-02-29T13:15:56Z</dcterms:modified>
</cp:coreProperties>
</file>