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96" r:id="rId1"/>
  </p:sldMasterIdLst>
  <p:notesMasterIdLst>
    <p:notesMasterId r:id="rId9"/>
  </p:notesMasterIdLst>
  <p:handoutMasterIdLst>
    <p:handoutMasterId r:id="rId10"/>
  </p:handoutMasterIdLst>
  <p:sldIdLst>
    <p:sldId id="256" r:id="rId2"/>
    <p:sldId id="306" r:id="rId3"/>
    <p:sldId id="330" r:id="rId4"/>
    <p:sldId id="326" r:id="rId5"/>
    <p:sldId id="327" r:id="rId6"/>
    <p:sldId id="328" r:id="rId7"/>
    <p:sldId id="329" r:id="rId8"/>
  </p:sldIdLst>
  <p:sldSz cx="9144000" cy="6858000" type="screen4x3"/>
  <p:notesSz cx="6797675" cy="9926638"/>
  <p:defaultTextStyle>
    <a:defPPr>
      <a:defRPr lang="uk-UA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D992B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D5ABB26-0587-4C30-8999-92F81FD0307C}" styleName="Нет стиля, нет сетки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0E3FDE45-AF77-4B5C-9715-49D594BDF05E}" styleName="Светлый стиль 1 - акцент 2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2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2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39" autoAdjust="0"/>
    <p:restoredTop sz="94659" autoAdjust="0"/>
  </p:normalViewPr>
  <p:slideViewPr>
    <p:cSldViewPr>
      <p:cViewPr>
        <p:scale>
          <a:sx n="100" d="100"/>
          <a:sy n="100" d="100"/>
        </p:scale>
        <p:origin x="-462" y="-5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Ukrainian Association of Investment Business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55B415-A6F6-4880-8E85-B2F6F3A7A85B}" type="datetimeFigureOut">
              <a:rPr lang="uk-UA" smtClean="0"/>
              <a:t>29.02.2016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B45961-0E91-477B-965F-4C4D687FD318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4059980889"/>
      </p:ext>
    </p:extLst>
  </p:cSld>
  <p:clrMap bg1="lt1" tx1="dk1" bg2="lt2" tx2="dk2" accent1="accent1" accent2="accent2" accent3="accent3" accent4="accent4" accent5="accent5" accent6="accent6" hlink="hlink" folHlink="folHlink"/>
  <p:hf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r>
              <a:rPr lang="en-US" smtClean="0"/>
              <a:t>Ukrainian Association of Investment Business</a:t>
            </a:r>
            <a:endParaRPr lang="uk-UA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9E905B-0E26-4E8B-86D0-3A6E23D44170}" type="datetimeFigureOut">
              <a:rPr lang="uk-UA" smtClean="0"/>
              <a:t>29.02.2016</a:t>
            </a:fld>
            <a:endParaRPr lang="uk-UA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uk-UA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23BA92C-E52F-4E94-99BA-A0604D06BDA4}" type="slidenum">
              <a:rPr lang="uk-UA" smtClean="0"/>
              <a:t>‹#›</a:t>
            </a:fld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768415221"/>
      </p:ext>
    </p:extLst>
  </p:cSld>
  <p:clrMap bg1="lt1" tx1="dk1" bg2="lt2" tx2="dk2" accent1="accent1" accent2="accent2" accent3="accent3" accent4="accent4" accent5="accent5" accent6="accent6" hlink="hlink" folHlink="folHlink"/>
  <p:hf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BA92C-E52F-4E94-99BA-A0604D06BDA4}" type="slidenum">
              <a:rPr lang="uk-UA" smtClean="0"/>
              <a:t>4</a:t>
            </a:fld>
            <a:endParaRPr lang="uk-UA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Ukrainian Association of Investment Business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44678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BA92C-E52F-4E94-99BA-A0604D06BDA4}" type="slidenum">
              <a:rPr lang="uk-UA" smtClean="0"/>
              <a:t>5</a:t>
            </a:fld>
            <a:endParaRPr lang="uk-UA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Ukrainian Association of Investment Business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446781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23BA92C-E52F-4E94-99BA-A0604D06BDA4}" type="slidenum">
              <a:rPr lang="uk-UA" smtClean="0"/>
              <a:t>6</a:t>
            </a:fld>
            <a:endParaRPr lang="uk-UA"/>
          </a:p>
        </p:txBody>
      </p:sp>
      <p:sp>
        <p:nvSpPr>
          <p:cNvPr id="5" name="Верхний колонтитул 4"/>
          <p:cNvSpPr>
            <a:spLocks noGrp="1"/>
          </p:cNvSpPr>
          <p:nvPr>
            <p:ph type="hdr" sz="quarter" idx="11"/>
          </p:nvPr>
        </p:nvSpPr>
        <p:spPr/>
        <p:txBody>
          <a:bodyPr/>
          <a:lstStyle/>
          <a:p>
            <a:r>
              <a:rPr lang="en-US" smtClean="0"/>
              <a:t>Ukrainian Association of Investment Business</a:t>
            </a: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39444678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Заголовок 7"/>
          <p:cNvSpPr>
            <a:spLocks noGrp="1"/>
          </p:cNvSpPr>
          <p:nvPr>
            <p:ph type="ctrTitle"/>
          </p:nvPr>
        </p:nvSpPr>
        <p:spPr>
          <a:xfrm>
            <a:off x="1219200" y="3886200"/>
            <a:ext cx="6858000" cy="990600"/>
          </a:xfrm>
        </p:spPr>
        <p:txBody>
          <a:bodyPr anchor="t" anchorCtr="0"/>
          <a:lstStyle>
            <a:lvl1pPr algn="r">
              <a:defRPr sz="320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9" name="Подзаголовок 8"/>
          <p:cNvSpPr>
            <a:spLocks noGrp="1"/>
          </p:cNvSpPr>
          <p:nvPr>
            <p:ph type="subTitle" idx="1"/>
          </p:nvPr>
        </p:nvSpPr>
        <p:spPr>
          <a:xfrm>
            <a:off x="1219200" y="5124450"/>
            <a:ext cx="6858000" cy="533400"/>
          </a:xfrm>
        </p:spPr>
        <p:txBody>
          <a:bodyPr/>
          <a:lstStyle>
            <a:lvl1pPr marL="0" indent="0" algn="r">
              <a:buNone/>
              <a:defRPr sz="2000">
                <a:solidFill>
                  <a:schemeClr val="tx2"/>
                </a:solidFill>
                <a:latin typeface="+mj-lt"/>
                <a:ea typeface="+mj-ea"/>
                <a:cs typeface="+mj-cs"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28" name="Дата 27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>
            <a:lvl1pPr>
              <a:defRPr sz="1400"/>
            </a:lvl1pPr>
          </a:lstStyle>
          <a:p>
            <a:fld id="{DFA9F889-F3B6-49C0-BB64-626D4864D150}" type="datetime1">
              <a:rPr lang="uk-UA" smtClean="0"/>
              <a:t>29.02.2016</a:t>
            </a:fld>
            <a:endParaRPr lang="uk-UA"/>
          </a:p>
        </p:txBody>
      </p:sp>
      <p:sp>
        <p:nvSpPr>
          <p:cNvPr id="17" name="Нижний колонтитул 16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uk-UA"/>
          </a:p>
        </p:txBody>
      </p:sp>
      <p:sp>
        <p:nvSpPr>
          <p:cNvPr id="29" name="Номер слайда 28"/>
          <p:cNvSpPr>
            <a:spLocks noGrp="1"/>
          </p:cNvSpPr>
          <p:nvPr>
            <p:ph type="sldNum" sz="quarter" idx="12"/>
          </p:nvPr>
        </p:nvSpPr>
        <p:spPr>
          <a:xfrm>
            <a:off x="1216152" y="6355080"/>
            <a:ext cx="1219200" cy="365760"/>
          </a:xfrm>
        </p:spPr>
        <p:txBody>
          <a:bodyPr/>
          <a:lstStyle/>
          <a:p>
            <a:fld id="{5C8EAB06-E2C2-4CDE-AA0A-D19391C8B32A}" type="slidenum">
              <a:rPr lang="uk-UA" smtClean="0"/>
              <a:t>‹#›</a:t>
            </a:fld>
            <a:endParaRPr lang="uk-UA"/>
          </a:p>
        </p:txBody>
      </p:sp>
      <p:sp>
        <p:nvSpPr>
          <p:cNvPr id="21" name="Прямоугольник 20"/>
          <p:cNvSpPr/>
          <p:nvPr/>
        </p:nvSpPr>
        <p:spPr>
          <a:xfrm>
            <a:off x="904875" y="3648075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3" name="Прямоугольник 32"/>
          <p:cNvSpPr/>
          <p:nvPr/>
        </p:nvSpPr>
        <p:spPr>
          <a:xfrm>
            <a:off x="914400" y="5048250"/>
            <a:ext cx="7315200" cy="685800"/>
          </a:xfrm>
          <a:prstGeom prst="rect">
            <a:avLst/>
          </a:prstGeom>
          <a:noFill/>
          <a:ln w="6350" cap="rnd" cmpd="sng" algn="ctr">
            <a:solidFill>
              <a:schemeClr val="accent2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2" name="Прямоугольник 21"/>
          <p:cNvSpPr/>
          <p:nvPr/>
        </p:nvSpPr>
        <p:spPr>
          <a:xfrm>
            <a:off x="904875" y="3648075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32" name="Прямоугольник 31"/>
          <p:cNvSpPr/>
          <p:nvPr/>
        </p:nvSpPr>
        <p:spPr>
          <a:xfrm>
            <a:off x="914400" y="5048250"/>
            <a:ext cx="228600" cy="685800"/>
          </a:xfrm>
          <a:prstGeom prst="rect">
            <a:avLst/>
          </a:prstGeom>
          <a:solidFill>
            <a:schemeClr val="accent2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9E532A5-19AF-4FC8-B4B2-0B598D4D3B8D}" type="datetime1">
              <a:rPr lang="uk-UA" smtClean="0"/>
              <a:t>29.02.2016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AB06-E2C2-4CDE-AA0A-D19391C8B32A}" type="slidenum">
              <a:rPr lang="uk-UA" smtClean="0"/>
              <a:t>‹#›</a:t>
            </a:fld>
            <a:endParaRPr lang="uk-UA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12ADD06-CD9E-4CA7-8F30-C11F764EC448}" type="datetime1">
              <a:rPr lang="uk-UA" smtClean="0"/>
              <a:t>29.02.2016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AB06-E2C2-4CDE-AA0A-D19391C8B32A}" type="slidenum">
              <a:rPr lang="uk-UA" smtClean="0"/>
              <a:t>‹#›</a:t>
            </a:fld>
            <a:endParaRPr lang="uk-UA"/>
          </a:p>
        </p:txBody>
      </p:sp>
      <p:sp>
        <p:nvSpPr>
          <p:cNvPr id="7" name="Прямая соединительная линия 6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Равнобедренный треугольник 7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9" name="Прямая соединительная линия 8"/>
          <p:cNvSpPr>
            <a:spLocks noChangeShapeType="1"/>
          </p:cNvSpPr>
          <p:nvPr/>
        </p:nvSpPr>
        <p:spPr bwMode="auto">
          <a:xfrm rot="5400000">
            <a:off x="3629607" y="3201952"/>
            <a:ext cx="585216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/>
          </p:nvPr>
        </p:nvSpPr>
        <p:spPr>
          <a:xfrm>
            <a:off x="457200" y="457200"/>
            <a:ext cx="8229600" cy="541020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uk-UA"/>
          </a:p>
        </p:txBody>
      </p:sp>
      <p:sp>
        <p:nvSpPr>
          <p:cNvPr id="3" name="Rectangle 2"/>
          <p:cNvSpPr>
            <a:spLocks noGrp="1" noChangeArrowheads="1"/>
          </p:cNvSpPr>
          <p:nvPr>
            <p:ph type="ftr" sz="quarter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  <p:sp>
        <p:nvSpPr>
          <p:cNvPr id="4" name="Rectangle 3"/>
          <p:cNvSpPr>
            <a:spLocks noGrp="1" noChangeArrowheads="1"/>
          </p:cNvSpPr>
          <p:nvPr>
            <p:ph type="sldNum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EEE186C-A6E5-4F85-89A7-FB31E5E69ECB}" type="slidenum">
              <a:rPr lang="uk-UA"/>
              <a:pPr>
                <a:defRPr/>
              </a:pPr>
              <a:t>‹#›</a:t>
            </a:fld>
            <a:endParaRPr lang="uk-UA"/>
          </a:p>
        </p:txBody>
      </p:sp>
      <p:sp>
        <p:nvSpPr>
          <p:cNvPr id="5" name="Rectangle 16"/>
          <p:cNvSpPr>
            <a:spLocks noGrp="1" noChangeArrowheads="1"/>
          </p:cNvSpPr>
          <p:nvPr>
            <p:ph type="dt" sz="half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uk-UA"/>
          </a:p>
        </p:txBody>
      </p:sp>
    </p:spTree>
    <p:extLst>
      <p:ext uri="{BB962C8B-B14F-4D97-AF65-F5344CB8AC3E}">
        <p14:creationId xmlns:p14="http://schemas.microsoft.com/office/powerpoint/2010/main" val="9043332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8471E7-01E6-4F2A-8517-E5F8CEEA71F6}" type="datetime1">
              <a:rPr lang="uk-UA" smtClean="0"/>
              <a:t>29.02.2016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AB06-E2C2-4CDE-AA0A-D19391C8B32A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Объект 7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8229600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19200" y="2971800"/>
            <a:ext cx="6858000" cy="1066800"/>
          </a:xfrm>
        </p:spPr>
        <p:txBody>
          <a:bodyPr anchor="t" anchorCtr="0"/>
          <a:lstStyle>
            <a:lvl1pPr algn="r">
              <a:buNone/>
              <a:defRPr sz="3200" b="0" cap="none" baseline="0"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1295400" y="4267200"/>
            <a:ext cx="6781800" cy="1143000"/>
          </a:xfrm>
        </p:spPr>
        <p:txBody>
          <a:bodyPr anchor="t" anchorCtr="0"/>
          <a:lstStyle>
            <a:lvl1pPr marL="0" indent="0" algn="r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>
          <a:xfrm>
            <a:off x="6400800" y="6355080"/>
            <a:ext cx="2286000" cy="365760"/>
          </a:xfrm>
        </p:spPr>
        <p:txBody>
          <a:bodyPr/>
          <a:lstStyle/>
          <a:p>
            <a:fld id="{3CFE1871-F261-4E49-A2EC-8E4EC64379B2}" type="datetime1">
              <a:rPr lang="uk-UA" smtClean="0"/>
              <a:t>29.02.2016</a:t>
            </a:fld>
            <a:endParaRPr lang="uk-UA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>
          <a:xfrm>
            <a:off x="2898648" y="6355080"/>
            <a:ext cx="3474720" cy="365760"/>
          </a:xfrm>
        </p:spPr>
        <p:txBody>
          <a:bodyPr/>
          <a:lstStyle/>
          <a:p>
            <a:endParaRPr lang="uk-UA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>
          <a:xfrm>
            <a:off x="1069848" y="6355080"/>
            <a:ext cx="1520952" cy="365760"/>
          </a:xfrm>
        </p:spPr>
        <p:txBody>
          <a:bodyPr/>
          <a:lstStyle/>
          <a:p>
            <a:fld id="{5C8EAB06-E2C2-4CDE-AA0A-D19391C8B32A}" type="slidenum">
              <a:rPr lang="uk-UA" smtClean="0"/>
              <a:t>‹#›</a:t>
            </a:fld>
            <a:endParaRPr lang="uk-UA"/>
          </a:p>
        </p:txBody>
      </p:sp>
      <p:sp>
        <p:nvSpPr>
          <p:cNvPr id="7" name="Прямоугольник 6"/>
          <p:cNvSpPr/>
          <p:nvPr/>
        </p:nvSpPr>
        <p:spPr>
          <a:xfrm>
            <a:off x="914400" y="2819400"/>
            <a:ext cx="7315200" cy="1280160"/>
          </a:xfrm>
          <a:prstGeom prst="rect">
            <a:avLst/>
          </a:prstGeom>
          <a:noFill/>
          <a:ln w="6350" cap="rnd" cmpd="sng" algn="ctr">
            <a:solidFill>
              <a:schemeClr val="accent1"/>
            </a:solidFill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8" name="Прямоугольник 7"/>
          <p:cNvSpPr/>
          <p:nvPr/>
        </p:nvSpPr>
        <p:spPr>
          <a:xfrm>
            <a:off x="914400" y="2819400"/>
            <a:ext cx="228600" cy="128016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CFC64B-6E2F-4EFD-88AE-DDC1A1A217F9}" type="datetime1">
              <a:rPr lang="uk-UA" smtClean="0"/>
              <a:t>29.02.2016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AB06-E2C2-4CDE-AA0A-D19391C8B32A}" type="slidenum">
              <a:rPr lang="uk-UA" smtClean="0"/>
              <a:t>‹#›</a:t>
            </a:fld>
            <a:endParaRPr lang="uk-UA"/>
          </a:p>
        </p:txBody>
      </p:sp>
      <p:sp>
        <p:nvSpPr>
          <p:cNvPr id="9" name="Объект 8"/>
          <p:cNvSpPr>
            <a:spLocks noGrp="1"/>
          </p:cNvSpPr>
          <p:nvPr>
            <p:ph sz="quarter" idx="1"/>
          </p:nvPr>
        </p:nvSpPr>
        <p:spPr>
          <a:xfrm>
            <a:off x="457200" y="1219200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632198" y="1216152"/>
            <a:ext cx="4041648" cy="493776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85875"/>
            <a:ext cx="4040188" cy="685800"/>
          </a:xfrm>
          <a:noFill/>
          <a:ln>
            <a:noFill/>
          </a:ln>
        </p:spPr>
        <p:txBody>
          <a:bodyPr lIns="91440" anchor="b" anchorCtr="0">
            <a:noAutofit/>
          </a:bodyPr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8200" y="1295400"/>
            <a:ext cx="4041775" cy="685800"/>
          </a:xfrm>
          <a:noFill/>
          <a:ln>
            <a:noFill/>
          </a:ln>
        </p:spPr>
        <p:txBody>
          <a:bodyPr lIns="91440" anchor="b" anchorCtr="0"/>
          <a:lstStyle>
            <a:lvl1pPr marL="0" indent="0">
              <a:buNone/>
              <a:defRPr sz="2400" b="1">
                <a:solidFill>
                  <a:schemeClr val="accent2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52E75E-8BE7-438F-BDAA-710F9BEA957F}" type="datetime1">
              <a:rPr lang="uk-UA" smtClean="0"/>
              <a:t>29.02.2016</a:t>
            </a:fld>
            <a:endParaRPr lang="uk-UA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AB06-E2C2-4CDE-AA0A-D19391C8B32A}" type="slidenum">
              <a:rPr lang="uk-UA" smtClean="0"/>
              <a:t>‹#›</a:t>
            </a:fld>
            <a:endParaRPr lang="uk-UA"/>
          </a:p>
        </p:txBody>
      </p:sp>
      <p:sp>
        <p:nvSpPr>
          <p:cNvPr id="11" name="Объект 10"/>
          <p:cNvSpPr>
            <a:spLocks noGrp="1"/>
          </p:cNvSpPr>
          <p:nvPr>
            <p:ph sz="quarter" idx="2"/>
          </p:nvPr>
        </p:nvSpPr>
        <p:spPr>
          <a:xfrm>
            <a:off x="457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13" name="Объект 12"/>
          <p:cNvSpPr>
            <a:spLocks noGrp="1"/>
          </p:cNvSpPr>
          <p:nvPr>
            <p:ph sz="quarter" idx="4"/>
          </p:nvPr>
        </p:nvSpPr>
        <p:spPr>
          <a:xfrm>
            <a:off x="4648200" y="2133600"/>
            <a:ext cx="4038600" cy="40386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28600"/>
            <a:ext cx="8229600" cy="9144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A91E9D-981A-40AD-A7BC-1618FECC5AD4}" type="datetime1">
              <a:rPr lang="uk-UA" smtClean="0"/>
              <a:t>29.02.2016</a:t>
            </a:fld>
            <a:endParaRPr lang="uk-UA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AB06-E2C2-4CDE-AA0A-D19391C8B32A}" type="slidenum">
              <a:rPr lang="uk-UA" smtClean="0"/>
              <a:t>‹#›</a:t>
            </a:fld>
            <a:endParaRPr lang="uk-UA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D94E16-6A26-4699-8AEF-7CB62D0AB271}" type="datetime1">
              <a:rPr lang="uk-UA" smtClean="0"/>
              <a:t>29.02.2016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AB06-E2C2-4CDE-AA0A-D19391C8B32A}" type="slidenum">
              <a:rPr lang="uk-UA" smtClean="0"/>
              <a:t>‹#›</a:t>
            </a:fld>
            <a:endParaRPr lang="uk-UA"/>
          </a:p>
        </p:txBody>
      </p:sp>
      <p:sp>
        <p:nvSpPr>
          <p:cNvPr id="5" name="Прямая соединительная линия 4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Равнобедренный треугольник 5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324600" y="304800"/>
            <a:ext cx="2514600" cy="838200"/>
          </a:xfrm>
        </p:spPr>
        <p:txBody>
          <a:bodyPr anchor="b" anchorCtr="0">
            <a:noAutofit/>
          </a:bodyPr>
          <a:lstStyle>
            <a:lvl1pPr algn="l">
              <a:buNone/>
              <a:defRPr sz="2000" b="1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324600" y="1219200"/>
            <a:ext cx="2514600" cy="4843463"/>
          </a:xfrm>
        </p:spPr>
        <p:txBody>
          <a:bodyPr/>
          <a:lstStyle>
            <a:lvl1pPr marL="0" indent="0">
              <a:lnSpc>
                <a:spcPts val="2200"/>
              </a:lnSpc>
              <a:spcAft>
                <a:spcPts val="1000"/>
              </a:spcAft>
              <a:buNone/>
              <a:defRPr sz="1600">
                <a:solidFill>
                  <a:schemeClr val="tx2"/>
                </a:solidFill>
              </a:defRPr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08AE3B-F06F-4295-A374-80AFE07D2C02}" type="datetime1">
              <a:rPr lang="uk-UA" smtClean="0"/>
              <a:t>29.02.2016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AB06-E2C2-4CDE-AA0A-D19391C8B32A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Прямая соединительная линия 9"/>
          <p:cNvSpPr>
            <a:spLocks noChangeShapeType="1"/>
          </p:cNvSpPr>
          <p:nvPr/>
        </p:nvSpPr>
        <p:spPr bwMode="auto">
          <a:xfrm rot="5400000">
            <a:off x="3160645" y="3324225"/>
            <a:ext cx="603504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 dirty="0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Объект 11"/>
          <p:cNvSpPr>
            <a:spLocks noGrp="1"/>
          </p:cNvSpPr>
          <p:nvPr>
            <p:ph sz="quarter" idx="1"/>
          </p:nvPr>
        </p:nvSpPr>
        <p:spPr>
          <a:xfrm>
            <a:off x="304800" y="304800"/>
            <a:ext cx="5715000" cy="5715000"/>
          </a:xfrm>
        </p:spPr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500856"/>
            <a:ext cx="8229600" cy="674688"/>
          </a:xfrm>
          <a:ln>
            <a:solidFill>
              <a:schemeClr val="accent1"/>
            </a:solidFill>
          </a:ln>
        </p:spPr>
        <p:txBody>
          <a:bodyPr lIns="274320" anchor="ctr"/>
          <a:lstStyle>
            <a:lvl1pPr algn="r">
              <a:buNone/>
              <a:defRPr sz="2000" b="0">
                <a:solidFill>
                  <a:schemeClr val="tx1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457200" y="1905000"/>
            <a:ext cx="8229600" cy="4270248"/>
          </a:xfrm>
          <a:solidFill>
            <a:schemeClr val="tx1">
              <a:shade val="50000"/>
            </a:schemeClr>
          </a:solidFill>
          <a:ln>
            <a:noFill/>
          </a:ln>
          <a:effectLst/>
        </p:spPr>
        <p:txBody>
          <a:bodyPr/>
          <a:lstStyle>
            <a:lvl1pPr marL="0" indent="0">
              <a:spcBef>
                <a:spcPts val="600"/>
              </a:spcBef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219200"/>
            <a:ext cx="8229600" cy="533400"/>
          </a:xfrm>
        </p:spPr>
        <p:txBody>
          <a:bodyPr anchor="ctr" anchorCtr="0"/>
          <a:lstStyle>
            <a:lvl1pPr marL="0" indent="0" algn="l">
              <a:buFontTx/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A1C81-1602-41AE-BB0F-F3FB4F08B263}" type="datetime1">
              <a:rPr lang="uk-UA" smtClean="0"/>
              <a:t>29.02.2016</a:t>
            </a:fld>
            <a:endParaRPr lang="uk-UA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uk-UA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AB06-E2C2-4CDE-AA0A-D19391C8B32A}" type="slidenum">
              <a:rPr lang="uk-UA" smtClean="0"/>
              <a:t>‹#›</a:t>
            </a:fld>
            <a:endParaRPr lang="uk-UA"/>
          </a:p>
        </p:txBody>
      </p:sp>
      <p:sp>
        <p:nvSpPr>
          <p:cNvPr id="8" name="Прямая соединительная линия 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9" name="Равнобедренный треугольник 8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0" name="Прямоугольник 9"/>
          <p:cNvSpPr/>
          <p:nvPr/>
        </p:nvSpPr>
        <p:spPr>
          <a:xfrm>
            <a:off x="457200" y="500856"/>
            <a:ext cx="182880" cy="685800"/>
          </a:xfrm>
          <a:prstGeom prst="rect">
            <a:avLst/>
          </a:prstGeom>
          <a:solidFill>
            <a:schemeClr val="accent1"/>
          </a:solidFill>
          <a:ln w="635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Заголовок 21"/>
          <p:cNvSpPr>
            <a:spLocks noGrp="1"/>
          </p:cNvSpPr>
          <p:nvPr>
            <p:ph type="title"/>
          </p:nvPr>
        </p:nvSpPr>
        <p:spPr>
          <a:xfrm>
            <a:off x="457200" y="152400"/>
            <a:ext cx="8229600" cy="990600"/>
          </a:xfrm>
          <a:prstGeom prst="rect">
            <a:avLst/>
          </a:prstGeom>
        </p:spPr>
        <p:txBody>
          <a:bodyPr vert="horz" anchor="b" anchorCtr="0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3" name="Текст 12"/>
          <p:cNvSpPr>
            <a:spLocks noGrp="1"/>
          </p:cNvSpPr>
          <p:nvPr>
            <p:ph type="body" idx="1"/>
          </p:nvPr>
        </p:nvSpPr>
        <p:spPr>
          <a:xfrm>
            <a:off x="457200" y="1219200"/>
            <a:ext cx="8229600" cy="4910328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4" name="Дата 13"/>
          <p:cNvSpPr>
            <a:spLocks noGrp="1"/>
          </p:cNvSpPr>
          <p:nvPr>
            <p:ph type="dt" sz="half" idx="2"/>
          </p:nvPr>
        </p:nvSpPr>
        <p:spPr>
          <a:xfrm>
            <a:off x="6400800" y="6356350"/>
            <a:ext cx="2289048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265EEE4E-B414-432C-B79B-AF1FDCC27593}" type="datetime1">
              <a:rPr lang="uk-UA" smtClean="0"/>
              <a:t>29.02.2016</a:t>
            </a:fld>
            <a:endParaRPr lang="uk-UA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3"/>
          </p:nvPr>
        </p:nvSpPr>
        <p:spPr>
          <a:xfrm>
            <a:off x="2898648" y="6356350"/>
            <a:ext cx="3505200" cy="365760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endParaRPr lang="uk-UA"/>
          </a:p>
        </p:txBody>
      </p:sp>
      <p:sp>
        <p:nvSpPr>
          <p:cNvPr id="23" name="Номер слайда 22"/>
          <p:cNvSpPr>
            <a:spLocks noGrp="1"/>
          </p:cNvSpPr>
          <p:nvPr>
            <p:ph type="sldNum" sz="quarter" idx="4"/>
          </p:nvPr>
        </p:nvSpPr>
        <p:spPr>
          <a:xfrm>
            <a:off x="612648" y="6356350"/>
            <a:ext cx="1981200" cy="365760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400">
                <a:solidFill>
                  <a:schemeClr val="tx2"/>
                </a:solidFill>
              </a:defRPr>
            </a:lvl1pPr>
          </a:lstStyle>
          <a:p>
            <a:fld id="{5C8EAB06-E2C2-4CDE-AA0A-D19391C8B32A}" type="slidenum">
              <a:rPr lang="uk-UA" smtClean="0"/>
              <a:t>‹#›</a:t>
            </a:fld>
            <a:endParaRPr lang="uk-UA"/>
          </a:p>
        </p:txBody>
      </p:sp>
      <p:sp>
        <p:nvSpPr>
          <p:cNvPr id="28" name="Прямая соединительная линия 27"/>
          <p:cNvSpPr>
            <a:spLocks noChangeShapeType="1"/>
          </p:cNvSpPr>
          <p:nvPr/>
        </p:nvSpPr>
        <p:spPr bwMode="auto">
          <a:xfrm>
            <a:off x="457200" y="6353175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Прямая соединительная линия 28"/>
          <p:cNvSpPr>
            <a:spLocks noChangeShapeType="1"/>
          </p:cNvSpPr>
          <p:nvPr/>
        </p:nvSpPr>
        <p:spPr bwMode="auto">
          <a:xfrm>
            <a:off x="457200" y="1143000"/>
            <a:ext cx="8229600" cy="0"/>
          </a:xfrm>
          <a:prstGeom prst="line">
            <a:avLst/>
          </a:prstGeom>
          <a:noFill/>
          <a:ln w="9525" cap="flat" cmpd="sng" algn="ctr">
            <a:solidFill>
              <a:schemeClr val="accent2"/>
            </a:solidFill>
            <a:prstDash val="dash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0" name="Равнобедренный треугольник 9"/>
          <p:cNvSpPr>
            <a:spLocks noChangeAspect="1"/>
          </p:cNvSpPr>
          <p:nvPr/>
        </p:nvSpPr>
        <p:spPr>
          <a:xfrm rot="5400000">
            <a:off x="419100" y="6467475"/>
            <a:ext cx="190849" cy="120314"/>
          </a:xfrm>
          <a:prstGeom prst="triangle">
            <a:avLst>
              <a:gd name="adj" fmla="val 50000"/>
            </a:avLst>
          </a:prstGeom>
          <a:solidFill>
            <a:schemeClr val="accent2"/>
          </a:solidFill>
          <a:ln w="254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eaLnBrk="1" latinLnBrk="0" hangingPunct="1"/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  <p:sldLayoutId id="2147483708" r:id="rId12"/>
  </p:sldLayoutIdLst>
  <p:hf hdr="0" ftr="0" dt="0"/>
  <p:txStyles>
    <p:titleStyle>
      <a:lvl1pPr algn="l" rtl="0" eaLnBrk="1" latinLnBrk="0" hangingPunct="1">
        <a:spcBef>
          <a:spcPct val="0"/>
        </a:spcBef>
        <a:buNone/>
        <a:defRPr kumimoji="0" sz="3200" kern="120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ts val="600"/>
        </a:spcBef>
        <a:buClr>
          <a:schemeClr val="accent1"/>
        </a:buClr>
        <a:buSzPct val="76000"/>
        <a:buFont typeface="Wingdings 3"/>
        <a:buChar char="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48640" indent="-274320" algn="l" rtl="0" eaLnBrk="1" latinLnBrk="0" hangingPunct="1">
        <a:spcBef>
          <a:spcPts val="500"/>
        </a:spcBef>
        <a:buClr>
          <a:schemeClr val="accent2"/>
        </a:buClr>
        <a:buSzPct val="76000"/>
        <a:buFont typeface="Wingdings 3"/>
        <a:buChar char=""/>
        <a:defRPr kumimoji="0" sz="2300" kern="120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228600" algn="l" rtl="0" eaLnBrk="1" latinLnBrk="0" hangingPunct="1">
        <a:spcBef>
          <a:spcPts val="500"/>
        </a:spcBef>
        <a:buClr>
          <a:schemeClr val="bg1">
            <a:shade val="50000"/>
          </a:schemeClr>
        </a:buClr>
        <a:buSzPct val="76000"/>
        <a:buFont typeface="Wingdings 3"/>
        <a:buChar char="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097280" indent="-228600" algn="l" rtl="0" eaLnBrk="1" latinLnBrk="0" hangingPunct="1">
        <a:spcBef>
          <a:spcPts val="400"/>
        </a:spcBef>
        <a:buClr>
          <a:schemeClr val="accent2">
            <a:shade val="75000"/>
          </a:schemeClr>
        </a:buClr>
        <a:buSzPct val="70000"/>
        <a:buFont typeface="Wingdings"/>
        <a:buChar char="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indent="-228600" algn="l" rtl="0" eaLnBrk="1" latinLnBrk="0" hangingPunct="1">
        <a:spcBef>
          <a:spcPts val="300"/>
        </a:spcBef>
        <a:buClr>
          <a:schemeClr val="accent2"/>
        </a:buClr>
        <a:buSzPct val="70000"/>
        <a:buFont typeface="Wingdings"/>
        <a:buChar char="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45920" indent="-182880" algn="l" rtl="0" eaLnBrk="1" latinLnBrk="0" hangingPunct="1">
        <a:spcBef>
          <a:spcPts val="300"/>
        </a:spcBef>
        <a:buClr>
          <a:srgbClr val="9FB8CD">
            <a:shade val="75000"/>
          </a:srgbClr>
        </a:buClr>
        <a:buSzPct val="75000"/>
        <a:buFont typeface="Wingdings 3"/>
        <a:buChar char=""/>
        <a:defRPr kumimoji="0"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6pPr>
      <a:lvl7pPr marL="1828800" indent="-182880" algn="l" rtl="0" eaLnBrk="1" latinLnBrk="0" hangingPunct="1">
        <a:spcBef>
          <a:spcPts val="300"/>
        </a:spcBef>
        <a:buClr>
          <a:srgbClr val="727CA3">
            <a:shade val="75000"/>
          </a:srgb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7pPr>
      <a:lvl8pPr marL="2011680" indent="-182880" algn="l" rtl="0" eaLnBrk="1" latinLnBrk="0" hangingPunct="1">
        <a:spcBef>
          <a:spcPts val="300"/>
        </a:spcBef>
        <a:buClr>
          <a:prstClr val="white">
            <a:shade val="50000"/>
          </a:prstClr>
        </a:buClr>
        <a:buSzPct val="75000"/>
        <a:buFont typeface="Wingdings 3"/>
        <a:buChar char=""/>
        <a:defRPr kumimoji="0"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8pPr>
      <a:lvl9pPr marL="2194560" indent="-182880" algn="l" rtl="0" eaLnBrk="1" latinLnBrk="0" hangingPunct="1">
        <a:spcBef>
          <a:spcPts val="300"/>
        </a:spcBef>
        <a:buClr>
          <a:srgbClr val="9FB8CD"/>
        </a:buClr>
        <a:buSzPct val="75000"/>
        <a:buFont typeface="Wingdings 3"/>
        <a:buChar char=""/>
        <a:defRPr kumimoji="0" lang="en-US" sz="1200" kern="1200" smtClean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aib.com.ua/aktual_kua/prud_nagliad/202597.html" TargetMode="External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www.uaib.com.ua/aktual_kua/prud_nagliad/231208.html" TargetMode="Externa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aib.com.ua/aktual_kua/prud_nagliad/232725.html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jpeg"/><Relationship Id="rId4" Type="http://schemas.openxmlformats.org/officeDocument/2006/relationships/hyperlink" Target="http://www.uaib.com.ua/aktual_kua/prud_nagliad.html" TargetMode="Externa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://www.uaib.com.ua/aktual_kua/prud_nagliad/230353.html" TargetMode="Externa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899592" y="1988840"/>
            <a:ext cx="7344816" cy="1296144"/>
          </a:xfrm>
        </p:spPr>
        <p:txBody>
          <a:bodyPr>
            <a:noAutofit/>
          </a:bodyPr>
          <a:lstStyle/>
          <a:p>
            <a:pPr algn="ctr"/>
            <a:r>
              <a:rPr lang="ru-RU" b="1" dirty="0" err="1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Пруденційний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b="1" dirty="0" err="1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нагляд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за </a:t>
            </a:r>
            <a:r>
              <a:rPr lang="ru-RU" b="1" dirty="0" err="1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дотриманням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b="1" dirty="0" err="1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пруденційних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b="1" dirty="0" err="1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нормативів</a:t>
            </a:r>
            <a:r>
              <a:rPr lang="ru-RU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для КУА</a:t>
            </a:r>
            <a:endParaRPr lang="uk-UA" b="1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115616" y="5229200"/>
            <a:ext cx="7056784" cy="504056"/>
          </a:xfrm>
        </p:spPr>
        <p:txBody>
          <a:bodyPr>
            <a:noAutofit/>
          </a:bodyPr>
          <a:lstStyle/>
          <a:p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Київ</a:t>
            </a:r>
            <a:r>
              <a:rPr lang="en-US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2016</a:t>
            </a:r>
            <a:endParaRPr lang="uk-UA" sz="16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5" name="Picture 3" descr="лого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3" y="0"/>
            <a:ext cx="1331913" cy="1557337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Прямоугольник 5"/>
          <p:cNvSpPr/>
          <p:nvPr/>
        </p:nvSpPr>
        <p:spPr>
          <a:xfrm>
            <a:off x="1331639" y="160184"/>
            <a:ext cx="6840761" cy="89255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uk-UA" sz="20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Українська </a:t>
            </a:r>
            <a:r>
              <a:rPr lang="uk-UA" sz="2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асоціація інвестиційного бізнесу</a:t>
            </a:r>
            <a:endParaRPr lang="en-US" sz="2000" b="1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uk-UA" sz="3200" b="1" dirty="0" smtClean="0">
                <a:solidFill>
                  <a:srgbClr val="FFC000"/>
                </a:solidFill>
                <a:latin typeface="Calibri" pitchFamily="34" charset="0"/>
                <a:cs typeface="Calibri" pitchFamily="34" charset="0"/>
              </a:rPr>
              <a:t>УАІБ</a:t>
            </a:r>
            <a:endParaRPr lang="uk-UA" sz="3200" b="1" dirty="0">
              <a:solidFill>
                <a:srgbClr val="FFC000"/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Заголовок 1"/>
          <p:cNvSpPr txBox="1">
            <a:spLocks/>
          </p:cNvSpPr>
          <p:nvPr/>
        </p:nvSpPr>
        <p:spPr>
          <a:xfrm>
            <a:off x="1115616" y="3645024"/>
            <a:ext cx="7272808" cy="1368152"/>
          </a:xfrm>
          <a:prstGeom prst="rect">
            <a:avLst/>
          </a:prstGeom>
        </p:spPr>
        <p:txBody>
          <a:bodyPr vert="horz" anchor="t" anchorCtr="0">
            <a:noAutofit/>
          </a:bodyPr>
          <a:lstStyle>
            <a:lvl1pPr algn="r" rtl="0" eaLnBrk="1" latinLnBrk="0" hangingPunct="1">
              <a:spcBef>
                <a:spcPct val="0"/>
              </a:spcBef>
              <a:buNone/>
              <a:defRPr kumimoji="0" sz="32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marL="342900" indent="-342900" algn="l">
              <a:spcAft>
                <a:spcPts val="1200"/>
              </a:spcAft>
              <a:buFont typeface="Wingdings" pitchFamily="2" charset="2"/>
              <a:buChar char="§"/>
            </a:pPr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Положення №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1597 </a:t>
            </a:r>
            <a:r>
              <a:rPr lang="ru-RU" sz="16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щодо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16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пруденційних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16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нормативів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16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професійної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16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діяльності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на фондовому ринку та </a:t>
            </a:r>
            <a:r>
              <a:rPr lang="ru-RU" sz="16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вимог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до </a:t>
            </a:r>
            <a:r>
              <a:rPr lang="ru-RU" sz="16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системи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16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управління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16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ризиками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uk-UA" sz="1600" b="1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 algn="l">
              <a:spcAft>
                <a:spcPts val="1200"/>
              </a:spcAft>
              <a:buFont typeface="Wingdings" pitchFamily="2" charset="2"/>
              <a:buChar char="§"/>
            </a:pPr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Положення №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2021 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про </a:t>
            </a:r>
            <a:r>
              <a:rPr lang="ru-RU" sz="16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нагляд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за </a:t>
            </a:r>
            <a:r>
              <a:rPr lang="ru-RU" sz="16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дотриманням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16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пруденційних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16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нормативів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16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професійними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16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учасниками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фондового ринку</a:t>
            </a:r>
          </a:p>
          <a:p>
            <a:pPr algn="ctr"/>
            <a:endParaRPr lang="uk-UA" sz="1600" b="1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16723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AB06-E2C2-4CDE-AA0A-D19391C8B32A}" type="slidenum">
              <a:rPr lang="uk-UA" sz="1200" smtClean="0">
                <a:latin typeface="Calibri" pitchFamily="34" charset="0"/>
                <a:cs typeface="Calibri" pitchFamily="34" charset="0"/>
              </a:rPr>
              <a:t>2</a:t>
            </a:fld>
            <a:endParaRPr lang="uk-UA" sz="12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3" descr="лого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2" y="1"/>
            <a:ext cx="971872" cy="113636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2286000" y="6381328"/>
            <a:ext cx="48782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2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Київ</a:t>
            </a:r>
            <a:r>
              <a:rPr lang="en-US" sz="12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2016</a:t>
            </a:r>
            <a:endParaRPr lang="uk-UA" sz="1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Объект 2"/>
          <p:cNvSpPr>
            <a:spLocks noGrp="1"/>
          </p:cNvSpPr>
          <p:nvPr>
            <p:ph sz="quarter" idx="1"/>
          </p:nvPr>
        </p:nvSpPr>
        <p:spPr>
          <a:xfrm>
            <a:off x="611560" y="1412776"/>
            <a:ext cx="8424936" cy="4824536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en-US" sz="2800" b="1" dirty="0" smtClean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(I) </a:t>
            </a:r>
            <a:r>
              <a:rPr lang="uk-UA" sz="28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Нові </a:t>
            </a:r>
            <a:r>
              <a:rPr lang="uk-UA" sz="28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пруденційні</a:t>
            </a:r>
            <a:r>
              <a:rPr lang="uk-UA" sz="28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показники та нормативи</a:t>
            </a:r>
          </a:p>
          <a:p>
            <a:pPr marL="0" lvl="0" indent="0">
              <a:buNone/>
            </a:pPr>
            <a:endParaRPr lang="uk-UA" sz="1000" b="1" dirty="0" smtClean="0">
              <a:solidFill>
                <a:srgbClr val="FD992B"/>
              </a:solidFill>
              <a:latin typeface="Calibri" pitchFamily="34" charset="0"/>
              <a:cs typeface="Calibri" pitchFamily="34" charset="0"/>
            </a:endParaRPr>
          </a:p>
          <a:p>
            <a:pPr marL="0" lvl="0" indent="0">
              <a:buNone/>
            </a:pPr>
            <a:r>
              <a:rPr lang="en-US" sz="2800" b="1" dirty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(II) </a:t>
            </a:r>
            <a:r>
              <a:rPr lang="uk-UA" sz="2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Питання застосування норм Положення №1597 (чинне з 01.01.2016)</a:t>
            </a:r>
          </a:p>
          <a:p>
            <a:pPr marL="0" lvl="0" indent="0">
              <a:buNone/>
            </a:pPr>
            <a:endParaRPr lang="ru-RU" sz="1000" b="1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lvl="0" indent="0">
              <a:buNone/>
            </a:pPr>
            <a:r>
              <a:rPr lang="en-US" sz="2800" b="1" dirty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(III) </a:t>
            </a:r>
            <a:r>
              <a:rPr lang="uk-UA" sz="28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Що фактично </a:t>
            </a:r>
            <a:r>
              <a:rPr lang="uk-UA" sz="2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дозволено враховувати у складі власних коштів КУА згідно з Положення</a:t>
            </a:r>
            <a:r>
              <a:rPr lang="uk-UA" sz="28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м</a:t>
            </a:r>
            <a:r>
              <a:rPr lang="uk-UA" sz="2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sz="28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№</a:t>
            </a:r>
            <a:r>
              <a:rPr lang="uk-UA" sz="2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1597</a:t>
            </a:r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?</a:t>
            </a:r>
            <a:endParaRPr lang="uk-UA" sz="2800" b="1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lvl="0" indent="0">
              <a:buNone/>
            </a:pPr>
            <a:endParaRPr lang="uk-UA" sz="1000" b="1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lvl="0" indent="0">
              <a:buNone/>
            </a:pPr>
            <a:r>
              <a:rPr lang="en-US" sz="2800" b="1" dirty="0" smtClean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(IV) </a:t>
            </a:r>
            <a:r>
              <a:rPr lang="uk-UA" sz="2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Що </a:t>
            </a:r>
            <a:r>
              <a:rPr lang="uk-UA" sz="28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робити КУА для </a:t>
            </a:r>
            <a:r>
              <a:rPr lang="uk-UA" sz="2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дотримання </a:t>
            </a:r>
            <a:r>
              <a:rPr lang="uk-UA" sz="28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вимог Положення №</a:t>
            </a:r>
            <a:r>
              <a:rPr lang="uk-UA" sz="2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1597 щодо </a:t>
            </a:r>
            <a:r>
              <a:rPr lang="uk-UA" sz="2800" b="1" dirty="0" err="1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пруднормативів</a:t>
            </a:r>
            <a:r>
              <a:rPr lang="uk-UA" sz="28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та Положення </a:t>
            </a:r>
            <a:r>
              <a:rPr lang="uk-UA" sz="2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№2021 про нагляд </a:t>
            </a:r>
            <a:r>
              <a:rPr lang="uk-UA" sz="28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(чинне з </a:t>
            </a:r>
            <a:r>
              <a:rPr lang="uk-UA" sz="2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22.01.2016</a:t>
            </a:r>
            <a:r>
              <a:rPr lang="uk-UA" sz="28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)</a:t>
            </a:r>
            <a:r>
              <a:rPr lang="en-US" sz="2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?</a:t>
            </a:r>
            <a:endParaRPr lang="uk-UA" sz="2800" b="1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lvl="0" indent="0">
              <a:buNone/>
            </a:pPr>
            <a:endParaRPr lang="uk-UA" sz="2800" b="1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endParaRPr lang="ru-RU" sz="2800" b="1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169971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Номер слайда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AB06-E2C2-4CDE-AA0A-D19391C8B32A}" type="slidenum">
              <a:rPr lang="uk-UA" sz="1200" smtClean="0">
                <a:latin typeface="Calibri" pitchFamily="34" charset="0"/>
                <a:cs typeface="Calibri" pitchFamily="34" charset="0"/>
              </a:rPr>
              <a:t>3</a:t>
            </a:fld>
            <a:endParaRPr lang="uk-UA" sz="1200" dirty="0">
              <a:latin typeface="Calibri" pitchFamily="34" charset="0"/>
              <a:cs typeface="Calibri" pitchFamily="34" charset="0"/>
            </a:endParaRPr>
          </a:p>
        </p:txBody>
      </p:sp>
      <p:pic>
        <p:nvPicPr>
          <p:cNvPr id="5" name="Picture 3" descr="лого2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2" y="1"/>
            <a:ext cx="971872" cy="113636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Прямоугольник 8"/>
          <p:cNvSpPr/>
          <p:nvPr/>
        </p:nvSpPr>
        <p:spPr>
          <a:xfrm>
            <a:off x="2286000" y="6381328"/>
            <a:ext cx="48782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2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Київ</a:t>
            </a:r>
            <a:r>
              <a:rPr lang="en-US" sz="12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2016</a:t>
            </a:r>
            <a:endParaRPr lang="uk-UA" sz="1200" dirty="0">
              <a:solidFill>
                <a:schemeClr val="accent4">
                  <a:lumMod val="75000"/>
                </a:schemeClr>
              </a:solidFill>
            </a:endParaRPr>
          </a:p>
        </p:txBody>
      </p:sp>
      <p:sp>
        <p:nvSpPr>
          <p:cNvPr id="8" name="Объект 2"/>
          <p:cNvSpPr>
            <a:spLocks noGrp="1"/>
          </p:cNvSpPr>
          <p:nvPr>
            <p:ph sz="quarter" idx="1"/>
          </p:nvPr>
        </p:nvSpPr>
        <p:spPr>
          <a:xfrm>
            <a:off x="971600" y="1268760"/>
            <a:ext cx="7488832" cy="4968552"/>
          </a:xfrm>
        </p:spPr>
        <p:txBody>
          <a:bodyPr>
            <a:noAutofit/>
          </a:bodyPr>
          <a:lstStyle/>
          <a:p>
            <a:pPr marL="0" lvl="0" indent="0">
              <a:buNone/>
            </a:pPr>
            <a:r>
              <a:rPr lang="uk-UA" sz="2000" b="1" dirty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Н</a:t>
            </a:r>
            <a:r>
              <a:rPr lang="uk-UA" sz="2000" b="1" dirty="0" smtClean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ові </a:t>
            </a:r>
            <a:r>
              <a:rPr lang="uk-UA" sz="2000" b="1" dirty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(додаткові) </a:t>
            </a:r>
            <a:r>
              <a:rPr lang="uk-UA" sz="20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пруденційні</a:t>
            </a:r>
            <a:r>
              <a:rPr lang="uk-UA" sz="2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sz="20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показники </a:t>
            </a:r>
            <a:r>
              <a:rPr lang="uk-UA" sz="2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для </a:t>
            </a:r>
            <a:r>
              <a:rPr lang="uk-UA" sz="20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КУА ( у т. ч. Осіб</a:t>
            </a:r>
            <a:r>
              <a:rPr lang="uk-UA" sz="2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що здійснюють управління пенсійними </a:t>
            </a:r>
            <a:r>
              <a:rPr lang="uk-UA" sz="20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активами:</a:t>
            </a:r>
            <a:r>
              <a:rPr lang="uk-UA" sz="2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/>
            </a:r>
            <a:br>
              <a:rPr lang="uk-UA" sz="2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en-US" sz="10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</a:p>
          <a:p>
            <a:pPr marL="0" lvl="0" indent="0">
              <a:buNone/>
            </a:pPr>
            <a:r>
              <a:rPr lang="uk-UA" sz="20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1</a:t>
            </a:r>
            <a:r>
              <a:rPr lang="uk-UA" sz="2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) мінімальний розмір </a:t>
            </a:r>
            <a:r>
              <a:rPr lang="uk-UA" sz="2000" b="1" u="sng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власних коштів</a:t>
            </a:r>
            <a:r>
              <a:rPr lang="uk-UA" sz="2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 (на </a:t>
            </a:r>
            <a:r>
              <a:rPr lang="uk-UA" sz="20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31.01.2016 норматив становить  3 </a:t>
            </a:r>
            <a:r>
              <a:rPr lang="uk-UA" sz="2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500 000 грн.);</a:t>
            </a:r>
            <a:br>
              <a:rPr lang="uk-UA" sz="2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uk-UA" sz="2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2) норматив достатності </a:t>
            </a:r>
            <a:r>
              <a:rPr lang="uk-UA" sz="2000" b="1" u="sng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власних коштів</a:t>
            </a:r>
            <a:r>
              <a:rPr lang="uk-UA" sz="2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;</a:t>
            </a:r>
            <a:br>
              <a:rPr lang="uk-UA" sz="2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</a:br>
            <a:r>
              <a:rPr lang="uk-UA" sz="2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3) коефіцієнт покриття операційного ризику</a:t>
            </a:r>
            <a:r>
              <a:rPr lang="uk-UA" sz="20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0" lvl="0" indent="0">
              <a:buNone/>
            </a:pPr>
            <a:endParaRPr lang="uk-UA" sz="1000" b="1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lvl="0" indent="0">
              <a:buNone/>
            </a:pPr>
            <a:r>
              <a:rPr lang="uk-UA" sz="20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Також </a:t>
            </a:r>
            <a:r>
              <a:rPr lang="uk-UA" sz="2000" b="1" dirty="0" smtClean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залишається</a:t>
            </a:r>
            <a:r>
              <a:rPr lang="uk-UA" sz="20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ще один показник – коефіцієнт </a:t>
            </a:r>
            <a:r>
              <a:rPr lang="uk-UA" sz="2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фінансової стійкості</a:t>
            </a:r>
            <a:r>
              <a:rPr lang="uk-UA" sz="2000" dirty="0" smtClean="0">
                <a:latin typeface="Calibri" pitchFamily="34" charset="0"/>
                <a:cs typeface="Calibri" pitchFamily="34" charset="0"/>
              </a:rPr>
              <a:t>.</a:t>
            </a:r>
          </a:p>
          <a:p>
            <a:pPr marL="0" lvl="0" indent="0">
              <a:buNone/>
            </a:pPr>
            <a:endParaRPr lang="uk-UA" sz="1000" b="1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lvl="0" indent="0">
              <a:buNone/>
            </a:pPr>
            <a:r>
              <a:rPr lang="uk-UA" sz="1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Детально – див. розділ </a:t>
            </a:r>
            <a:r>
              <a:rPr lang="en-US" sz="1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IV </a:t>
            </a:r>
            <a:r>
              <a:rPr lang="uk-UA" sz="18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3"/>
              </a:rPr>
              <a:t>Положення №</a:t>
            </a:r>
            <a:r>
              <a:rPr lang="uk-UA" sz="1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3"/>
              </a:rPr>
              <a:t>1597</a:t>
            </a:r>
            <a:r>
              <a:rPr lang="uk-UA" sz="1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а також </a:t>
            </a:r>
            <a:r>
              <a:rPr lang="ru-RU" sz="18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4"/>
              </a:rPr>
              <a:t>Матеріали</a:t>
            </a:r>
            <a:r>
              <a:rPr lang="ru-RU" sz="18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4"/>
              </a:rPr>
              <a:t> </a:t>
            </a:r>
            <a:r>
              <a:rPr lang="ru-RU" sz="18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4"/>
              </a:rPr>
              <a:t>семінару</a:t>
            </a:r>
            <a:r>
              <a:rPr lang="ru-RU" sz="18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4"/>
              </a:rPr>
              <a:t> УАІБ «</a:t>
            </a:r>
            <a:r>
              <a:rPr lang="ru-RU" sz="18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4"/>
              </a:rPr>
              <a:t>Пруденційні</a:t>
            </a:r>
            <a:r>
              <a:rPr lang="ru-RU" sz="18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4"/>
              </a:rPr>
              <a:t> </a:t>
            </a:r>
            <a:r>
              <a:rPr lang="ru-RU" sz="18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4"/>
              </a:rPr>
              <a:t>показники</a:t>
            </a:r>
            <a:r>
              <a:rPr lang="ru-RU" sz="18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4"/>
              </a:rPr>
              <a:t> та </a:t>
            </a:r>
            <a:r>
              <a:rPr lang="ru-RU" sz="18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4"/>
              </a:rPr>
              <a:t>вимоги</a:t>
            </a:r>
            <a:r>
              <a:rPr lang="ru-RU" sz="18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4"/>
              </a:rPr>
              <a:t> до </a:t>
            </a:r>
            <a:r>
              <a:rPr lang="ru-RU" sz="18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4"/>
              </a:rPr>
              <a:t>системи</a:t>
            </a:r>
            <a:r>
              <a:rPr lang="ru-RU" sz="18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4"/>
              </a:rPr>
              <a:t> </a:t>
            </a:r>
            <a:r>
              <a:rPr lang="ru-RU" sz="18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4"/>
              </a:rPr>
              <a:t>управління</a:t>
            </a:r>
            <a:r>
              <a:rPr lang="ru-RU" sz="18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4"/>
              </a:rPr>
              <a:t> </a:t>
            </a:r>
            <a:r>
              <a:rPr lang="ru-RU" sz="18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4"/>
              </a:rPr>
              <a:t>ризиками</a:t>
            </a:r>
            <a:r>
              <a:rPr lang="ru-RU" sz="18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4"/>
              </a:rPr>
              <a:t> в КУА» (23.11.2015</a:t>
            </a:r>
            <a:r>
              <a:rPr lang="ru-RU" sz="1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4"/>
              </a:rPr>
              <a:t>)</a:t>
            </a:r>
            <a:r>
              <a:rPr lang="en-US" sz="1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sz="1800" b="1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на сайті УАІБ.</a:t>
            </a:r>
            <a:endParaRPr lang="ru-RU" sz="1800" b="1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6" name="Заголовок 1"/>
          <p:cNvSpPr>
            <a:spLocks noGrp="1"/>
          </p:cNvSpPr>
          <p:nvPr>
            <p:ph type="title"/>
          </p:nvPr>
        </p:nvSpPr>
        <p:spPr>
          <a:xfrm>
            <a:off x="1043608" y="188641"/>
            <a:ext cx="7632848" cy="720079"/>
          </a:xfrm>
        </p:spPr>
        <p:txBody>
          <a:bodyPr>
            <a:noAutofit/>
          </a:bodyPr>
          <a:lstStyle/>
          <a:p>
            <a:pPr lvl="0" algn="ctr"/>
            <a:r>
              <a:rPr lang="en-US" sz="2800" b="1" dirty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(I) </a:t>
            </a:r>
            <a:r>
              <a:rPr lang="uk-UA" sz="3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Нові </a:t>
            </a:r>
            <a:r>
              <a:rPr lang="uk-UA" sz="30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пруденційні</a:t>
            </a:r>
            <a:r>
              <a:rPr lang="uk-UA" sz="3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показники та нормативи</a:t>
            </a:r>
          </a:p>
        </p:txBody>
      </p:sp>
    </p:spTree>
    <p:extLst>
      <p:ext uri="{BB962C8B-B14F-4D97-AF65-F5344CB8AC3E}">
        <p14:creationId xmlns:p14="http://schemas.microsoft.com/office/powerpoint/2010/main" val="40364484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71600" y="1196751"/>
            <a:ext cx="7848872" cy="5184577"/>
          </a:xfrm>
        </p:spPr>
        <p:txBody>
          <a:bodyPr>
            <a:noAutofit/>
          </a:bodyPr>
          <a:lstStyle/>
          <a:p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Чи необхідно зменшувати капітал першого рівня на суму вартості </a:t>
            </a:r>
            <a:r>
              <a:rPr lang="uk-UA" sz="14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фінансових інвестицій </a:t>
            </a:r>
            <a:r>
              <a:rPr lang="uk-UA" sz="14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у </a:t>
            </a:r>
            <a:r>
              <a:rPr lang="uk-UA" sz="14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СК підприємств </a:t>
            </a:r>
            <a:r>
              <a:rPr lang="uk-UA" sz="14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у розмірі 15% </a:t>
            </a:r>
            <a:r>
              <a:rPr lang="uk-UA" sz="14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СК КУА</a:t>
            </a:r>
            <a:r>
              <a:rPr lang="uk-UA" sz="14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у розмірі такого перевищення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якщо такі </a:t>
            </a:r>
            <a:r>
              <a:rPr lang="uk-UA" sz="14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інвестиції 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здійснено в </a:t>
            </a:r>
            <a:r>
              <a:rPr lang="uk-UA" sz="14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акції</a:t>
            </a:r>
            <a:r>
              <a:rPr lang="uk-UA" sz="1400" b="1" dirty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sz="14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КІФ 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(з публічним розміщенням), що перебувають в біржовому списку? В </a:t>
            </a:r>
            <a:r>
              <a:rPr lang="uk-UA" sz="14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акції </a:t>
            </a:r>
            <a:r>
              <a:rPr lang="uk-UA" sz="14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ПрАТ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? </a:t>
            </a:r>
            <a:endParaRPr lang="uk-UA" sz="1400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lvl="0"/>
            <a:r>
              <a:rPr lang="uk-UA" sz="14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Якщо 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на дату розрахунку </a:t>
            </a:r>
            <a:r>
              <a:rPr lang="uk-UA" sz="1400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пруденційних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показників </a:t>
            </a:r>
            <a:r>
              <a:rPr lang="uk-UA" sz="14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є 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рішення НКЦПФР про </a:t>
            </a:r>
            <a:r>
              <a:rPr lang="uk-UA" sz="14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зупинку обігу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але при цьому ЦП </a:t>
            </a:r>
            <a:r>
              <a:rPr lang="uk-UA" sz="14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ще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sz="14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знаходиться у біржовому списку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чи </a:t>
            </a:r>
            <a:r>
              <a:rPr lang="ru-RU" sz="1400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зменшується</a:t>
            </a:r>
            <a:r>
              <a:rPr lang="ru-RU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1400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капітал</a:t>
            </a:r>
            <a:r>
              <a:rPr lang="ru-RU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1400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першого</a:t>
            </a:r>
            <a:r>
              <a:rPr lang="ru-RU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1400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рівня</a:t>
            </a:r>
            <a:r>
              <a:rPr lang="ru-RU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на суму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такої інвестиції? </a:t>
            </a:r>
            <a:r>
              <a:rPr lang="uk-UA" sz="14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Якщо цінні 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папери </a:t>
            </a:r>
            <a:r>
              <a:rPr lang="uk-UA" sz="14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визнано такими, що мають ознаки фіктивності 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але при цьому ЦП ще </a:t>
            </a:r>
            <a:r>
              <a:rPr lang="uk-UA" sz="14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знаходиться у біржовому </a:t>
            </a:r>
            <a:r>
              <a:rPr lang="uk-UA" sz="14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списку</a:t>
            </a:r>
            <a:r>
              <a:rPr lang="en-US" sz="14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?</a:t>
            </a:r>
            <a:r>
              <a:rPr lang="en-US" sz="14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ru-RU" sz="1400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Норма щодо зменшення капіталу першого рівня на суму «</a:t>
            </a:r>
            <a:r>
              <a:rPr lang="uk-UA" sz="14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фінансових інвестицій у фінансові установи у розмірі 10 і більше відсотків їх статутного капіталу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» </a:t>
            </a:r>
            <a:r>
              <a:rPr lang="uk-UA" sz="14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застосовується </a:t>
            </a:r>
            <a:r>
              <a:rPr lang="uk-UA" sz="14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лише до </a:t>
            </a:r>
            <a:r>
              <a:rPr lang="uk-UA" sz="14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інструментів капіталу</a:t>
            </a:r>
            <a:r>
              <a:rPr lang="en-US" sz="14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en-US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акції, </a:t>
            </a:r>
            <a:r>
              <a:rPr lang="uk-UA" sz="14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корпоративні права</a:t>
            </a:r>
            <a:r>
              <a:rPr lang="en-US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)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?</a:t>
            </a:r>
            <a:endParaRPr lang="uk-UA" sz="1400" b="1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uk-UA" sz="14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Одночасне застосування кількох норм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що зменшують капітал першого рівня </a:t>
            </a:r>
            <a:endParaRPr lang="uk-UA" sz="1400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Як </a:t>
            </a:r>
            <a:r>
              <a:rPr lang="uk-UA" sz="1400" dirty="0" err="1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враховуєть</a:t>
            </a:r>
            <a:r>
              <a:rPr lang="en-US" sz="14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c</a:t>
            </a:r>
            <a:r>
              <a:rPr lang="uk-UA" sz="14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я 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при розрахунку власних коштів </a:t>
            </a:r>
            <a:r>
              <a:rPr lang="uk-UA" sz="14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капітал другого рівня, якщо </a:t>
            </a:r>
            <a:r>
              <a:rPr lang="uk-UA" sz="14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він</a:t>
            </a:r>
            <a:r>
              <a:rPr lang="en-US" sz="14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sz="14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перевищує </a:t>
            </a:r>
            <a:r>
              <a:rPr lang="uk-UA" sz="14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капітал першого рівня</a:t>
            </a:r>
            <a:r>
              <a:rPr lang="en-US" sz="14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?</a:t>
            </a:r>
          </a:p>
          <a:p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Яким чином розраховувати коефіцієнт</a:t>
            </a:r>
            <a:r>
              <a:rPr lang="en-US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покриття операційного ризику, якщо </a:t>
            </a:r>
            <a:r>
              <a:rPr lang="uk-UA" sz="14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нетто-дохід за попередні три роки не був </a:t>
            </a:r>
            <a:r>
              <a:rPr lang="uk-UA" sz="14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позитивний</a:t>
            </a:r>
            <a:r>
              <a:rPr lang="en-US" sz="14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(лише за два</a:t>
            </a:r>
            <a:r>
              <a:rPr lang="en-US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/ 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за один </a:t>
            </a:r>
            <a:r>
              <a:rPr lang="en-US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/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не був за жоден)</a:t>
            </a:r>
            <a:r>
              <a:rPr lang="en-US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?</a:t>
            </a:r>
            <a:endParaRPr lang="uk-UA" sz="1400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uk-UA" sz="1800" b="1" dirty="0" smtClean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(!)</a:t>
            </a:r>
            <a:r>
              <a:rPr lang="uk-UA" sz="1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Відповіді на ці та інші питання застосування норм Положення №1597 наведені у </a:t>
            </a:r>
            <a:r>
              <a:rPr lang="uk-UA" sz="1800" b="1" dirty="0" smtClean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відповіді НКЦПФР на запит УАІБ </a:t>
            </a:r>
            <a:r>
              <a:rPr lang="uk-UA" sz="1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– див. </a:t>
            </a:r>
            <a:r>
              <a:rPr lang="uk-UA" sz="1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3"/>
              </a:rPr>
              <a:t>на сайті УАІБ</a:t>
            </a:r>
            <a:r>
              <a:rPr lang="uk-UA" sz="1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.</a:t>
            </a:r>
          </a:p>
          <a:p>
            <a:pPr marL="0" indent="0">
              <a:buNone/>
            </a:pP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Усі матеріали, пов'язані з </a:t>
            </a:r>
            <a:r>
              <a:rPr lang="uk-UA" sz="1600" b="1" dirty="0" err="1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пруденційним</a:t>
            </a:r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наглядом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а також із управлінням ризиками в КУА, розміщено у розділі сайту УАІБ "</a:t>
            </a:r>
            <a:r>
              <a:rPr lang="uk-UA" sz="16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4"/>
              </a:rPr>
              <a:t>Пруденційний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4"/>
              </a:rPr>
              <a:t> нагляд та управління ризиками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".</a:t>
            </a:r>
            <a:endParaRPr lang="en-US" sz="1600" b="1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en-US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en-US" sz="1600" b="1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6381328"/>
            <a:ext cx="48782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2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Київ</a:t>
            </a:r>
            <a:r>
              <a:rPr lang="en-US" sz="12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2016</a:t>
            </a:r>
            <a:endParaRPr lang="uk-UA" sz="12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5" name="Picture 3" descr="лого2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2" y="1"/>
            <a:ext cx="971872" cy="113636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AB06-E2C2-4CDE-AA0A-D19391C8B32A}" type="slidenum">
              <a:rPr lang="uk-UA" sz="1200" smtClean="0">
                <a:latin typeface="Calibri" pitchFamily="34" charset="0"/>
                <a:cs typeface="Calibri" pitchFamily="34" charset="0"/>
              </a:rPr>
              <a:t>4</a:t>
            </a:fld>
            <a:endParaRPr lang="uk-UA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1259632" y="188641"/>
            <a:ext cx="7272808" cy="94772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(I) </a:t>
            </a:r>
            <a:r>
              <a:rPr lang="uk-UA" sz="3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Питання застосування норм Положення №</a:t>
            </a:r>
            <a:r>
              <a:rPr lang="uk-UA" sz="30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1597</a:t>
            </a:r>
            <a:endParaRPr lang="uk-UA" sz="3000" b="1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801530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971600" y="1136361"/>
            <a:ext cx="7992888" cy="5244967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uk-UA" sz="1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Виходячи з вимог Положення №1597, </a:t>
            </a:r>
          </a:p>
          <a:p>
            <a:pPr marL="0" indent="0">
              <a:buNone/>
            </a:pPr>
            <a:r>
              <a:rPr lang="uk-UA" sz="1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власні </a:t>
            </a:r>
            <a:r>
              <a:rPr lang="uk-UA" sz="18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кошти, </a:t>
            </a:r>
            <a:r>
              <a:rPr lang="uk-UA" sz="1800" b="1" dirty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для цілей </a:t>
            </a:r>
            <a:r>
              <a:rPr lang="uk-UA" sz="1800" b="1" dirty="0" err="1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пруденційного</a:t>
            </a:r>
            <a:r>
              <a:rPr lang="uk-UA" sz="1800" b="1" dirty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 нагляду,</a:t>
            </a:r>
            <a:r>
              <a:rPr lang="uk-UA" sz="18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sz="18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можуть включати:</a:t>
            </a:r>
            <a:endParaRPr lang="uk-UA" sz="1800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Основні 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засоби; </a:t>
            </a:r>
          </a:p>
          <a:p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Грошові 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кошти (у т. ч. на депозитних рахунках у банках); </a:t>
            </a:r>
          </a:p>
          <a:p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Цінні </a:t>
            </a:r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папери</a:t>
            </a:r>
            <a:r>
              <a:rPr lang="en-US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: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д</a:t>
            </a:r>
            <a:r>
              <a:rPr lang="uk-UA" sz="14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ержавні (у т. ч. ОВДП);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14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муніципальні;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14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НБУ (ощадні сертифікати); 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Державної іпотечної установи;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14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міжнародних 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фінансових організацій; </a:t>
            </a:r>
            <a:endParaRPr lang="en-US" sz="1400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342900" indent="-342900">
              <a:buFont typeface="+mj-lt"/>
              <a:buAutoNum type="arabicPeriod"/>
            </a:pPr>
            <a:r>
              <a:rPr lang="uk-UA" sz="14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інші, які 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перебувають у біржовому </a:t>
            </a:r>
            <a:r>
              <a:rPr lang="uk-UA" sz="14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списку (</a:t>
            </a:r>
            <a:r>
              <a:rPr lang="uk-UA" sz="14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акції ПАТ</a:t>
            </a:r>
            <a:r>
              <a:rPr lang="uk-UA" sz="14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); </a:t>
            </a:r>
          </a:p>
          <a:p>
            <a:pPr marL="342900" indent="-342900">
              <a:buFont typeface="+mj-lt"/>
              <a:buAutoNum type="arabicPeriod"/>
            </a:pPr>
            <a:r>
              <a:rPr lang="uk-UA" sz="14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векселі</a:t>
            </a:r>
            <a:r>
              <a:rPr lang="uk-UA" sz="14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uk-UA" sz="1400" u="sng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якщо цінні папери векселедавця перебувають у біржовому </a:t>
            </a:r>
            <a:r>
              <a:rPr lang="uk-UA" sz="1400" u="sng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реєстрі</a:t>
            </a:r>
            <a:endParaRPr lang="uk-UA" sz="1400" u="sng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Частки 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у </a:t>
            </a:r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статутному капіталі 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підприємств</a:t>
            </a:r>
            <a:r>
              <a:rPr lang="uk-UA" sz="16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sz="16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</a:t>
            </a:r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корпоративні права у ТОВ</a:t>
            </a:r>
            <a:r>
              <a:rPr lang="uk-UA" sz="16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</a:t>
            </a:r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акції </a:t>
            </a:r>
            <a:r>
              <a:rPr lang="uk-UA" sz="1600" b="1" dirty="0" err="1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ПрАТ</a:t>
            </a:r>
            <a:r>
              <a:rPr lang="uk-UA" sz="16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) </a:t>
            </a:r>
            <a:r>
              <a:rPr lang="uk-UA" sz="16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– з обмеженням </a:t>
            </a:r>
            <a:r>
              <a:rPr lang="uk-UA" sz="16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в обсязі 15</a:t>
            </a:r>
            <a:r>
              <a:rPr lang="uk-UA" sz="16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% статутного капіталу </a:t>
            </a:r>
            <a:r>
              <a:rPr lang="uk-UA" sz="16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КУА</a:t>
            </a:r>
            <a:endParaRPr lang="uk-UA" sz="1600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r>
              <a:rPr lang="uk-UA" sz="16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Поточна</a:t>
            </a:r>
            <a:r>
              <a:rPr lang="en-US" sz="16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(</a:t>
            </a:r>
            <a:r>
              <a:rPr lang="uk-UA" sz="16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короткострокова</a:t>
            </a:r>
            <a:r>
              <a:rPr lang="en-US" sz="16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)</a:t>
            </a:r>
            <a:r>
              <a:rPr lang="uk-UA" sz="16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дебіторська заборгованість </a:t>
            </a:r>
            <a:endParaRPr lang="uk-UA" sz="1600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0" indent="0">
              <a:buNone/>
            </a:pPr>
            <a:r>
              <a:rPr lang="uk-UA" sz="1600" b="1" dirty="0" smtClean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(!)</a:t>
            </a:r>
            <a:r>
              <a:rPr lang="uk-UA" sz="1600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Детальніше 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про розрахунок власних коштів див. у </a:t>
            </a:r>
            <a:r>
              <a:rPr lang="uk-UA" sz="1600" b="1" u="sng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п. </a:t>
            </a:r>
            <a:r>
              <a:rPr lang="uk-UA" sz="1600" b="1" u="sng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2 розділу ІІІ </a:t>
            </a:r>
            <a:r>
              <a:rPr lang="uk-UA" sz="1600" b="1" u="sng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Положення </a:t>
            </a:r>
            <a:r>
              <a:rPr lang="uk-UA" sz="1600" b="1" u="sng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№1597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(посилання на розрахунок власних коштів КУА – у пп. 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2 </a:t>
            </a:r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п. 2 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розділу І</a:t>
            </a:r>
            <a:r>
              <a:rPr lang="en-US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V). </a:t>
            </a:r>
            <a:endParaRPr lang="en-US" sz="1600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50000"/>
              </a:lnSpc>
            </a:pPr>
            <a:endParaRPr lang="en-US" sz="2000" b="1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6381328"/>
            <a:ext cx="48782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2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Київ</a:t>
            </a:r>
            <a:r>
              <a:rPr lang="en-US" sz="12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, 2016</a:t>
            </a:r>
            <a:endParaRPr lang="uk-UA" sz="12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5" name="Picture 3" descr="лого2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2" y="1"/>
            <a:ext cx="971872" cy="113636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AB06-E2C2-4CDE-AA0A-D19391C8B32A}" type="slidenum">
              <a:rPr lang="uk-UA" sz="1200" smtClean="0">
                <a:latin typeface="Calibri" pitchFamily="34" charset="0"/>
                <a:cs typeface="Calibri" pitchFamily="34" charset="0"/>
              </a:rPr>
              <a:t>5</a:t>
            </a:fld>
            <a:endParaRPr lang="uk-UA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971600" y="188641"/>
            <a:ext cx="7560840" cy="947720"/>
          </a:xfrm>
        </p:spPr>
        <p:txBody>
          <a:bodyPr>
            <a:noAutofit/>
          </a:bodyPr>
          <a:lstStyle/>
          <a:p>
            <a:pPr algn="ctr"/>
            <a:r>
              <a:rPr lang="en-US" sz="3000" b="1" dirty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(II) </a:t>
            </a:r>
            <a:r>
              <a:rPr lang="uk-UA" sz="30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Що </a:t>
            </a:r>
            <a:r>
              <a:rPr lang="uk-UA" sz="3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фактично дозволено враховувати у складі власних коштів </a:t>
            </a:r>
            <a:r>
              <a:rPr lang="uk-UA" sz="30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КУА</a:t>
            </a:r>
            <a:r>
              <a:rPr lang="en-US" sz="30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?</a:t>
            </a:r>
            <a:endParaRPr lang="uk-UA" sz="3000" b="1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18847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1"/>
          </p:nvPr>
        </p:nvSpPr>
        <p:spPr>
          <a:xfrm>
            <a:off x="755576" y="1136361"/>
            <a:ext cx="7992888" cy="5172959"/>
          </a:xfrm>
        </p:spPr>
        <p:txBody>
          <a:bodyPr>
            <a:noAutofit/>
          </a:bodyPr>
          <a:lstStyle/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Перший розрахунок КУА </a:t>
            </a:r>
            <a:r>
              <a:rPr lang="uk-UA" sz="1600" b="1" dirty="0" err="1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зобов</a:t>
            </a:r>
            <a:r>
              <a:rPr lang="en-US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’</a:t>
            </a:r>
            <a:r>
              <a:rPr lang="uk-UA" sz="1600" b="1" dirty="0" err="1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язані</a:t>
            </a:r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провести </a:t>
            </a:r>
            <a:r>
              <a:rPr lang="uk-UA" sz="1600" b="1" dirty="0" smtClean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станом на 31.01.2016.</a:t>
            </a:r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Рекомендується якнайшвидше 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проводити </a:t>
            </a:r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розрахунок </a:t>
            </a:r>
            <a:r>
              <a:rPr lang="uk-UA" sz="16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пруденційних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показників згідно з Положенням №1597 для оцінки ризиків недотримання </a:t>
            </a:r>
            <a:r>
              <a:rPr lang="uk-UA" sz="16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пруденційних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нормативів на звітну дату.</a:t>
            </a:r>
            <a:r>
              <a:rPr lang="en-US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endParaRPr lang="uk-UA" sz="1600" b="1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uk-UA" sz="1600" b="1" dirty="0" smtClean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Після 31.01.2016 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проводити регулярний моніторинг дотримання </a:t>
            </a:r>
            <a:r>
              <a:rPr lang="uk-UA" sz="16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пруденційних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нормативів (якнайшвидше після кожної звітної дати).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У разі виявлення невідповідності розрахункових значень </a:t>
            </a:r>
            <a:r>
              <a:rPr lang="uk-UA" sz="1600" b="1" dirty="0" err="1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прудпоказників</a:t>
            </a:r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нормативним, визначити можливості та заходи щодо </a:t>
            </a:r>
            <a:r>
              <a:rPr lang="uk-UA" sz="1600" b="1" dirty="0" smtClean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приведення їх у відповідність протягом </a:t>
            </a:r>
            <a:r>
              <a:rPr lang="uk-UA" sz="1600" b="1" dirty="0" smtClean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місяця</a:t>
            </a:r>
            <a:r>
              <a:rPr lang="en-US" sz="1600" b="1" dirty="0" smtClean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 (30 </a:t>
            </a:r>
            <a:r>
              <a:rPr lang="uk-UA" sz="1600" b="1" dirty="0" smtClean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днів</a:t>
            </a:r>
            <a:r>
              <a:rPr lang="en-US" sz="1600" b="1" dirty="0" smtClean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)</a:t>
            </a:r>
            <a:r>
              <a:rPr lang="uk-UA" sz="1600" b="1" dirty="0" smtClean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– згідно з вимогами Положення №</a:t>
            </a:r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2021 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про нагляд</a:t>
            </a:r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(див. детальніше </a:t>
            </a:r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  <a:hlinkClick r:id="rId3"/>
              </a:rPr>
              <a:t>на сайті УАІБ</a:t>
            </a:r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).</a:t>
            </a: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У разі необхідності (див. п. 2 розділу ІІІ 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Положення №</a:t>
            </a:r>
            <a:r>
              <a:rPr lang="uk-UA" sz="16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2021), підготувати на подати до </a:t>
            </a:r>
            <a:r>
              <a:rPr lang="uk-UA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НКЦПФР </a:t>
            </a:r>
            <a:r>
              <a:rPr lang="uk-UA" sz="1600" b="1" dirty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план заходів </a:t>
            </a:r>
            <a:r>
              <a:rPr lang="ru-RU" sz="16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щодо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16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поліпшення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ru-RU" sz="1600" b="1" dirty="0" err="1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фінансового</a:t>
            </a:r>
            <a:r>
              <a:rPr lang="ru-RU" sz="16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 стану </a:t>
            </a:r>
            <a:r>
              <a:rPr lang="uk-UA" sz="1600" b="1" dirty="0" smtClean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протягом 5 днів.</a:t>
            </a:r>
            <a:endParaRPr lang="uk-UA" sz="1600" b="1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en-US" sz="1600" b="1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 marL="457200" indent="-457200">
              <a:lnSpc>
                <a:spcPct val="150000"/>
              </a:lnSpc>
              <a:buFont typeface="+mj-lt"/>
              <a:buAutoNum type="arabicPeriod"/>
            </a:pPr>
            <a:endParaRPr lang="uk-UA" sz="1600" b="1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  <a:p>
            <a:pPr>
              <a:lnSpc>
                <a:spcPct val="150000"/>
              </a:lnSpc>
            </a:pPr>
            <a:endParaRPr lang="en-US" sz="1600" b="1" dirty="0" smtClean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2286000" y="6381328"/>
            <a:ext cx="4878288" cy="27699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uk-UA" sz="1200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23 листопада 2015 року, Київ</a:t>
            </a:r>
            <a:endParaRPr lang="uk-UA" sz="1200" dirty="0">
              <a:solidFill>
                <a:schemeClr val="accent4">
                  <a:lumMod val="75000"/>
                </a:schemeClr>
              </a:solidFill>
            </a:endParaRPr>
          </a:p>
        </p:txBody>
      </p:sp>
      <p:pic>
        <p:nvPicPr>
          <p:cNvPr id="5" name="Picture 3" descr="лого2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72" y="1"/>
            <a:ext cx="971872" cy="1136360"/>
          </a:xfrm>
          <a:prstGeom prst="rect">
            <a:avLst/>
          </a:prstGeom>
          <a:noFill/>
          <a:ln>
            <a:noFill/>
          </a:ln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C8EAB06-E2C2-4CDE-AA0A-D19391C8B32A}" type="slidenum">
              <a:rPr lang="uk-UA" sz="1200" smtClean="0">
                <a:latin typeface="Calibri" pitchFamily="34" charset="0"/>
                <a:cs typeface="Calibri" pitchFamily="34" charset="0"/>
              </a:rPr>
              <a:t>6</a:t>
            </a:fld>
            <a:endParaRPr lang="uk-UA" sz="1200" dirty="0">
              <a:latin typeface="Calibri" pitchFamily="34" charset="0"/>
              <a:cs typeface="Calibri" pitchFamily="34" charset="0"/>
            </a:endParaRPr>
          </a:p>
        </p:txBody>
      </p:sp>
      <p:sp>
        <p:nvSpPr>
          <p:cNvPr id="7" name="Заголовок 1"/>
          <p:cNvSpPr>
            <a:spLocks noGrp="1"/>
          </p:cNvSpPr>
          <p:nvPr>
            <p:ph type="title"/>
          </p:nvPr>
        </p:nvSpPr>
        <p:spPr>
          <a:xfrm>
            <a:off x="971601" y="191527"/>
            <a:ext cx="7667574" cy="947720"/>
          </a:xfrm>
        </p:spPr>
        <p:txBody>
          <a:bodyPr>
            <a:noAutofit/>
          </a:bodyPr>
          <a:lstStyle/>
          <a:p>
            <a:pPr marL="0" indent="0" algn="ctr"/>
            <a:r>
              <a:rPr lang="en-US" sz="3000" b="1" dirty="0">
                <a:solidFill>
                  <a:srgbClr val="FD992B"/>
                </a:solidFill>
                <a:latin typeface="Calibri" pitchFamily="34" charset="0"/>
                <a:cs typeface="Calibri" pitchFamily="34" charset="0"/>
              </a:rPr>
              <a:t>(III) </a:t>
            </a:r>
            <a:r>
              <a:rPr lang="uk-UA" sz="3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Що робити КУА для дотримання вимог Положення №1597 </a:t>
            </a:r>
            <a:r>
              <a:rPr lang="uk-UA" sz="30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та </a:t>
            </a:r>
            <a:r>
              <a:rPr lang="uk-UA" sz="3000" b="1" dirty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Положення №</a:t>
            </a:r>
            <a:r>
              <a:rPr lang="uk-UA" sz="30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2021</a:t>
            </a:r>
            <a:r>
              <a:rPr lang="en-US" sz="3000" b="1" dirty="0" smtClean="0">
                <a:solidFill>
                  <a:schemeClr val="accent4">
                    <a:lumMod val="75000"/>
                  </a:schemeClr>
                </a:solidFill>
                <a:latin typeface="Calibri" pitchFamily="34" charset="0"/>
                <a:cs typeface="Calibri" pitchFamily="34" charset="0"/>
              </a:rPr>
              <a:t>?</a:t>
            </a:r>
            <a:endParaRPr lang="uk-UA" sz="3000" b="1" dirty="0">
              <a:solidFill>
                <a:schemeClr val="accent4">
                  <a:lumMod val="75000"/>
                </a:schemeClr>
              </a:solidFill>
              <a:latin typeface="Calibri" pitchFamily="34" charset="0"/>
              <a:cs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716058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Номер слайда 3"/>
          <p:cNvSpPr>
            <a:spLocks noGrp="1"/>
          </p:cNvSpPr>
          <p:nvPr>
            <p:ph type="sldNum" sz="quarter" idx="11"/>
          </p:nvPr>
        </p:nvSpPr>
        <p:spPr>
          <a:xfrm>
            <a:off x="612648" y="6356350"/>
            <a:ext cx="8063808" cy="365760"/>
          </a:xfrm>
          <a:noFill/>
        </p:spPr>
        <p:txBody>
          <a:bodyPr/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sz="10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* Інформація </a:t>
            </a:r>
            <a:r>
              <a:rPr lang="uk-UA" sz="10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від департаменту аналізу фінансової звітності та </a:t>
            </a:r>
            <a:r>
              <a:rPr lang="uk-UA" sz="1000" dirty="0" err="1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пруденційного</a:t>
            </a:r>
            <a:r>
              <a:rPr lang="uk-UA" sz="10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 </a:t>
            </a:r>
            <a:r>
              <a:rPr lang="uk-UA" sz="1000" dirty="0" smtClean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нагляду НКЦПФР</a:t>
            </a:r>
            <a:r>
              <a:rPr lang="ru-RU" sz="1000" dirty="0">
                <a:solidFill>
                  <a:schemeClr val="tx2"/>
                </a:solidFill>
                <a:latin typeface="Calibri" pitchFamily="34" charset="0"/>
                <a:cs typeface="Calibri" pitchFamily="34" charset="0"/>
              </a:rPr>
              <a:t> </a:t>
            </a:r>
            <a:endParaRPr lang="uk-UA" sz="1000" dirty="0">
              <a:solidFill>
                <a:schemeClr val="tx2"/>
              </a:solidFill>
              <a:latin typeface="Calibri" pitchFamily="34" charset="0"/>
              <a:cs typeface="Calibri" pitchFamily="34" charset="0"/>
            </a:endParaRPr>
          </a:p>
        </p:txBody>
      </p:sp>
      <p:grpSp>
        <p:nvGrpSpPr>
          <p:cNvPr id="30723" name="Group 2"/>
          <p:cNvGrpSpPr>
            <a:grpSpLocks/>
          </p:cNvGrpSpPr>
          <p:nvPr/>
        </p:nvGrpSpPr>
        <p:grpSpPr bwMode="auto">
          <a:xfrm>
            <a:off x="0" y="-26988"/>
            <a:ext cx="9144000" cy="809626"/>
            <a:chOff x="0" y="-17"/>
            <a:chExt cx="5760" cy="510"/>
          </a:xfrm>
        </p:grpSpPr>
        <p:pic>
          <p:nvPicPr>
            <p:cNvPr id="30754" name="Picture 3"/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l="2068" t="64281" r="987" b="27255"/>
            <a:stretch>
              <a:fillRect/>
            </a:stretch>
          </p:blipFill>
          <p:spPr bwMode="auto">
            <a:xfrm>
              <a:off x="0" y="-17"/>
              <a:ext cx="5760" cy="3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30755" name="Picture 9"/>
            <p:cNvPicPr>
              <a:picLocks noChangeAspect="1" noChangeArrowheads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 t="6100"/>
            <a:stretch>
              <a:fillRect/>
            </a:stretch>
          </p:blipFill>
          <p:spPr bwMode="auto">
            <a:xfrm>
              <a:off x="68" y="0"/>
              <a:ext cx="544" cy="49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sp>
        <p:nvSpPr>
          <p:cNvPr id="167944" name="Text Box 8"/>
          <p:cNvSpPr txBox="1">
            <a:spLocks noChangeArrowheads="1"/>
          </p:cNvSpPr>
          <p:nvPr/>
        </p:nvSpPr>
        <p:spPr bwMode="auto">
          <a:xfrm rot="16200000">
            <a:off x="-315119" y="5220990"/>
            <a:ext cx="2160588" cy="30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>
              <a:defRPr/>
            </a:pPr>
            <a:r>
              <a:rPr lang="uk-UA" sz="1400" b="1" dirty="0">
                <a:solidFill>
                  <a:srgbClr val="FF0066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Bookman Old Style" pitchFamily="18" charset="0"/>
              </a:rPr>
              <a:t>Правозастосування</a:t>
            </a:r>
          </a:p>
        </p:txBody>
      </p:sp>
      <p:sp>
        <p:nvSpPr>
          <p:cNvPr id="30725" name="Text Box 10"/>
          <p:cNvSpPr txBox="1">
            <a:spLocks noChangeArrowheads="1"/>
          </p:cNvSpPr>
          <p:nvPr/>
        </p:nvSpPr>
        <p:spPr bwMode="auto">
          <a:xfrm>
            <a:off x="144562" y="836613"/>
            <a:ext cx="1835150" cy="1187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sz="1200" b="1" dirty="0"/>
              <a:t>Виникнення відхилення</a:t>
            </a:r>
            <a:r>
              <a:rPr lang="uk-UA" sz="1200" dirty="0"/>
              <a:t> значення показника </a:t>
            </a:r>
          </a:p>
          <a:p>
            <a:pPr eaLnBrk="1" hangingPunct="1"/>
            <a:r>
              <a:rPr lang="uk-UA" sz="1200" dirty="0"/>
              <a:t>від встановленого нормативу</a:t>
            </a:r>
          </a:p>
          <a:p>
            <a:pPr eaLnBrk="1" hangingPunct="1"/>
            <a:endParaRPr lang="uk-UA" sz="1200" dirty="0"/>
          </a:p>
        </p:txBody>
      </p:sp>
      <p:sp>
        <p:nvSpPr>
          <p:cNvPr id="30726" name="Text Box 11"/>
          <p:cNvSpPr txBox="1">
            <a:spLocks noChangeArrowheads="1"/>
          </p:cNvSpPr>
          <p:nvPr/>
        </p:nvSpPr>
        <p:spPr bwMode="auto">
          <a:xfrm>
            <a:off x="4500959" y="765175"/>
            <a:ext cx="3527425" cy="639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algn="ctr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eaLnBrk="1" hangingPunct="1"/>
            <a:r>
              <a:rPr lang="uk-UA" sz="1200" dirty="0">
                <a:solidFill>
                  <a:srgbClr val="008000"/>
                </a:solidFill>
              </a:rPr>
              <a:t>Показник </a:t>
            </a:r>
            <a:r>
              <a:rPr lang="uk-UA" sz="1200" b="1" dirty="0">
                <a:solidFill>
                  <a:srgbClr val="008000"/>
                </a:solidFill>
              </a:rPr>
              <a:t>приведено у відповідність протягом 30-денного терміну: </a:t>
            </a:r>
            <a:r>
              <a:rPr lang="uk-UA" sz="1200" i="1" dirty="0">
                <a:solidFill>
                  <a:srgbClr val="0000CC"/>
                </a:solidFill>
              </a:rPr>
              <a:t>додаткові дії з боку </a:t>
            </a:r>
            <a:r>
              <a:rPr lang="uk-UA" sz="1200" i="1" dirty="0" err="1">
                <a:solidFill>
                  <a:srgbClr val="0000CC"/>
                </a:solidFill>
              </a:rPr>
              <a:t>проф.учасника</a:t>
            </a:r>
            <a:r>
              <a:rPr lang="uk-UA" sz="1200" b="1" dirty="0">
                <a:solidFill>
                  <a:srgbClr val="008000"/>
                </a:solidFill>
              </a:rPr>
              <a:t> </a:t>
            </a:r>
            <a:r>
              <a:rPr lang="uk-UA" sz="1200" i="1" dirty="0">
                <a:solidFill>
                  <a:srgbClr val="0000CC"/>
                </a:solidFill>
              </a:rPr>
              <a:t>не передбачаються.</a:t>
            </a:r>
          </a:p>
        </p:txBody>
      </p:sp>
      <p:grpSp>
        <p:nvGrpSpPr>
          <p:cNvPr id="30727" name="Group 40"/>
          <p:cNvGrpSpPr>
            <a:grpSpLocks/>
          </p:cNvGrpSpPr>
          <p:nvPr/>
        </p:nvGrpSpPr>
        <p:grpSpPr bwMode="auto">
          <a:xfrm>
            <a:off x="431800" y="5982"/>
            <a:ext cx="8712201" cy="6303488"/>
            <a:chOff x="272" y="-42"/>
            <a:chExt cx="5488" cy="4015"/>
          </a:xfrm>
        </p:grpSpPr>
        <p:sp>
          <p:nvSpPr>
            <p:cNvPr id="167941" name="Text Box 5"/>
            <p:cNvSpPr txBox="1">
              <a:spLocks noChangeArrowheads="1"/>
            </p:cNvSpPr>
            <p:nvPr/>
          </p:nvSpPr>
          <p:spPr bwMode="auto">
            <a:xfrm>
              <a:off x="567" y="-42"/>
              <a:ext cx="3855" cy="529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square">
              <a:spAutoFit/>
            </a:bodyPr>
            <a:lstStyle/>
            <a:p>
              <a:pPr>
                <a:defRPr/>
              </a:pPr>
              <a:r>
                <a:rPr lang="uk-UA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itchFamily="18" charset="0"/>
                </a:rPr>
                <a:t>Механізм </a:t>
              </a:r>
              <a:r>
                <a:rPr lang="uk-UA" b="1" dirty="0" err="1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itchFamily="18" charset="0"/>
                </a:rPr>
                <a:t>пруденційного</a:t>
              </a:r>
              <a:r>
                <a:rPr lang="uk-UA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itchFamily="18" charset="0"/>
                </a:rPr>
                <a:t> нагляду НКЦПФР </a:t>
              </a:r>
            </a:p>
            <a:p>
              <a:pPr>
                <a:defRPr/>
              </a:pPr>
              <a:r>
                <a:rPr lang="uk-UA" sz="1200" b="1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itchFamily="18" charset="0"/>
                </a:rPr>
                <a:t>Для тих, хто здійснює розрахунок </a:t>
              </a:r>
              <a:r>
                <a:rPr lang="uk-UA" sz="1200" b="1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itchFamily="18" charset="0"/>
                </a:rPr>
                <a:t>на </a:t>
              </a:r>
              <a:r>
                <a:rPr lang="uk-UA" sz="1200" b="1" u="sng" dirty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itchFamily="18" charset="0"/>
                </a:rPr>
                <a:t>останній день </a:t>
              </a:r>
              <a:r>
                <a:rPr lang="uk-UA" sz="1200" b="1" u="sng" dirty="0" smtClean="0">
                  <a:solidFill>
                    <a:schemeClr val="bg1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  <a:latin typeface="Bookman Old Style" pitchFamily="18" charset="0"/>
                </a:rPr>
                <a:t>місяця</a:t>
              </a:r>
              <a:r>
                <a:rPr lang="uk-UA" sz="1200" b="1" dirty="0" smtClean="0">
                  <a:solidFill>
                    <a:schemeClr val="bg1"/>
                  </a:solidFill>
                  <a:latin typeface="Bookman Old Style" pitchFamily="18" charset="0"/>
                </a:rPr>
                <a:t> </a:t>
              </a:r>
            </a:p>
            <a:p>
              <a:pPr>
                <a:defRPr/>
              </a:pPr>
              <a:r>
                <a:rPr lang="uk-UA" sz="1600" b="1" dirty="0" smtClean="0">
                  <a:solidFill>
                    <a:schemeClr val="accent1">
                      <a:lumMod val="75000"/>
                    </a:schemeClr>
                  </a:solidFill>
                  <a:latin typeface="Bookman Old Style" pitchFamily="18" charset="0"/>
                </a:rPr>
                <a:t>(</a:t>
              </a:r>
              <a:r>
                <a:rPr lang="uk-UA" sz="1600" b="1" dirty="0">
                  <a:solidFill>
                    <a:schemeClr val="accent1">
                      <a:lumMod val="75000"/>
                    </a:schemeClr>
                  </a:solidFill>
                  <a:latin typeface="Bookman Old Style" pitchFamily="18" charset="0"/>
                </a:rPr>
                <a:t>для </a:t>
              </a:r>
              <a:r>
                <a:rPr lang="uk-UA" sz="1600" b="1" dirty="0" smtClean="0">
                  <a:solidFill>
                    <a:schemeClr val="accent1">
                      <a:lumMod val="75000"/>
                    </a:schemeClr>
                  </a:solidFill>
                  <a:latin typeface="Bookman Old Style" pitchFamily="18" charset="0"/>
                </a:rPr>
                <a:t>КУА)*</a:t>
              </a:r>
              <a:endParaRPr lang="uk-UA" sz="1600" dirty="0">
                <a:solidFill>
                  <a:schemeClr val="accent1">
                    <a:lumMod val="75000"/>
                  </a:schemeClr>
                </a:solidFill>
                <a:latin typeface="Bookman Old Style" pitchFamily="18" charset="0"/>
              </a:endParaRPr>
            </a:p>
          </p:txBody>
        </p:sp>
        <p:grpSp>
          <p:nvGrpSpPr>
            <p:cNvPr id="30729" name="Group 39"/>
            <p:cNvGrpSpPr>
              <a:grpSpLocks/>
            </p:cNvGrpSpPr>
            <p:nvPr/>
          </p:nvGrpSpPr>
          <p:grpSpPr bwMode="auto">
            <a:xfrm>
              <a:off x="272" y="618"/>
              <a:ext cx="5488" cy="3355"/>
              <a:chOff x="272" y="618"/>
              <a:chExt cx="5488" cy="3355"/>
            </a:xfrm>
          </p:grpSpPr>
          <p:sp>
            <p:nvSpPr>
              <p:cNvPr id="30730" name="AutoShape 7"/>
              <p:cNvSpPr>
                <a:spLocks noChangeArrowheads="1"/>
              </p:cNvSpPr>
              <p:nvPr/>
            </p:nvSpPr>
            <p:spPr bwMode="auto">
              <a:xfrm rot="10800000">
                <a:off x="567" y="3566"/>
                <a:ext cx="363" cy="136"/>
              </a:xfrm>
              <a:custGeom>
                <a:avLst/>
                <a:gdLst>
                  <a:gd name="T0" fmla="*/ 5 w 21600"/>
                  <a:gd name="T1" fmla="*/ 0 h 21600"/>
                  <a:gd name="T2" fmla="*/ 0 w 21600"/>
                  <a:gd name="T3" fmla="*/ 0 h 21600"/>
                  <a:gd name="T4" fmla="*/ 5 w 21600"/>
                  <a:gd name="T5" fmla="*/ 1 h 21600"/>
                  <a:gd name="T6" fmla="*/ 6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92 w 21600"/>
                  <a:gd name="T13" fmla="*/ 5400 h 21600"/>
                  <a:gd name="T14" fmla="*/ 18922 w 21600"/>
                  <a:gd name="T15" fmla="*/ 162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lnTo>
                      <a:pt x="16200" y="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lnTo>
                      <a:pt x="135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lnTo>
                      <a:pt x="0" y="540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D2E4"/>
                  </a:gs>
                  <a:gs pos="100000">
                    <a:srgbClr val="FF0066"/>
                  </a:gs>
                </a:gsLst>
                <a:lin ang="0" scaled="1"/>
              </a:gradFill>
              <a:ln w="9525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endParaRPr lang="uk-UA"/>
              </a:p>
            </p:txBody>
          </p:sp>
          <p:sp>
            <p:nvSpPr>
              <p:cNvPr id="167945" name="AutoShape 9"/>
              <p:cNvSpPr>
                <a:spLocks noChangeArrowheads="1"/>
              </p:cNvSpPr>
              <p:nvPr/>
            </p:nvSpPr>
            <p:spPr bwMode="auto">
              <a:xfrm rot="5400000">
                <a:off x="2676" y="1322"/>
                <a:ext cx="635" cy="680"/>
              </a:xfrm>
              <a:custGeom>
                <a:avLst/>
                <a:gdLst>
                  <a:gd name="G0" fmla="+- 16200 0 0"/>
                  <a:gd name="G1" fmla="+- 5400 0 0"/>
                  <a:gd name="G2" fmla="+- 21600 0 5400"/>
                  <a:gd name="G3" fmla="+- 10800 0 5400"/>
                  <a:gd name="G4" fmla="+- 21600 0 16200"/>
                  <a:gd name="G5" fmla="*/ G4 G3 10800"/>
                  <a:gd name="G6" fmla="+- 21600 0 G5"/>
                  <a:gd name="T0" fmla="*/ 16200 w 21600"/>
                  <a:gd name="T1" fmla="*/ 0 h 21600"/>
                  <a:gd name="T2" fmla="*/ 0 w 21600"/>
                  <a:gd name="T3" fmla="*/ 10800 h 21600"/>
                  <a:gd name="T4" fmla="*/ 16200 w 21600"/>
                  <a:gd name="T5" fmla="*/ 21600 h 21600"/>
                  <a:gd name="T6" fmla="*/ 21600 w 21600"/>
                  <a:gd name="T7" fmla="*/ 1080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75 w 21600"/>
                  <a:gd name="T13" fmla="*/ G1 h 21600"/>
                  <a:gd name="T14" fmla="*/ G6 w 21600"/>
                  <a:gd name="T15" fmla="*/ G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17647"/>
                      <a:invGamma/>
                    </a:schemeClr>
                  </a:gs>
                  <a:gs pos="100000">
                    <a:schemeClr val="accent1"/>
                  </a:gs>
                </a:gsLst>
                <a:lin ang="0" scaled="1"/>
              </a:gradFill>
              <a:ln w="1587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/>
              <a:p>
                <a:pPr>
                  <a:defRPr/>
                </a:pPr>
                <a:r>
                  <a:rPr lang="en-US" sz="1200" b="1"/>
                  <a:t>5</a:t>
                </a:r>
                <a:r>
                  <a:rPr lang="uk-UA" sz="1200" b="1"/>
                  <a:t> р д</a:t>
                </a:r>
              </a:p>
              <a:p>
                <a:pPr>
                  <a:defRPr/>
                </a:pPr>
                <a:r>
                  <a:rPr lang="uk-UA" sz="1000"/>
                  <a:t>(гл.3 п.2)</a:t>
                </a:r>
              </a:p>
            </p:txBody>
          </p:sp>
          <p:sp>
            <p:nvSpPr>
              <p:cNvPr id="30732" name="Text Box 12"/>
              <p:cNvSpPr txBox="1">
                <a:spLocks noChangeArrowheads="1"/>
              </p:cNvSpPr>
              <p:nvPr/>
            </p:nvSpPr>
            <p:spPr bwMode="auto">
              <a:xfrm>
                <a:off x="2329" y="946"/>
                <a:ext cx="1570" cy="4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uk-UA" sz="1200" dirty="0">
                    <a:solidFill>
                      <a:srgbClr val="FF0066"/>
                    </a:solidFill>
                  </a:rPr>
                  <a:t>Показник </a:t>
                </a:r>
              </a:p>
              <a:p>
                <a:pPr algn="ctr" eaLnBrk="1" hangingPunct="1"/>
                <a:r>
                  <a:rPr lang="uk-UA" sz="1200" b="1" dirty="0">
                    <a:solidFill>
                      <a:srgbClr val="FF0066"/>
                    </a:solidFill>
                  </a:rPr>
                  <a:t>НЕ приведено у відповідність</a:t>
                </a:r>
              </a:p>
              <a:p>
                <a:pPr algn="ctr" eaLnBrk="1" hangingPunct="1"/>
                <a:r>
                  <a:rPr lang="uk-UA" sz="1200" dirty="0">
                    <a:solidFill>
                      <a:srgbClr val="FF0066"/>
                    </a:solidFill>
                  </a:rPr>
                  <a:t>до встановленого нормативу</a:t>
                </a:r>
              </a:p>
            </p:txBody>
          </p:sp>
          <p:sp>
            <p:nvSpPr>
              <p:cNvPr id="30733" name="Text Box 13"/>
              <p:cNvSpPr txBox="1">
                <a:spLocks noChangeArrowheads="1"/>
              </p:cNvSpPr>
              <p:nvPr/>
            </p:nvSpPr>
            <p:spPr bwMode="auto">
              <a:xfrm>
                <a:off x="1565" y="618"/>
                <a:ext cx="878" cy="49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uk-UA" sz="1200" b="1"/>
                  <a:t>30 днів </a:t>
                </a:r>
              </a:p>
              <a:p>
                <a:pPr eaLnBrk="1" hangingPunct="1"/>
                <a:r>
                  <a:rPr lang="uk-UA" sz="1200" b="1"/>
                  <a:t>на приведення </a:t>
                </a:r>
              </a:p>
              <a:p>
                <a:pPr eaLnBrk="1" hangingPunct="1"/>
                <a:r>
                  <a:rPr lang="uk-UA" sz="1200" b="1"/>
                  <a:t>у відповідність </a:t>
                </a:r>
              </a:p>
              <a:p>
                <a:pPr eaLnBrk="1" hangingPunct="1"/>
                <a:r>
                  <a:rPr lang="uk-UA" sz="1000"/>
                  <a:t>(глава 3 п.1)</a:t>
                </a:r>
              </a:p>
            </p:txBody>
          </p:sp>
          <p:sp>
            <p:nvSpPr>
              <p:cNvPr id="30734" name="AutoShape 14"/>
              <p:cNvSpPr>
                <a:spLocks noChangeArrowheads="1"/>
              </p:cNvSpPr>
              <p:nvPr/>
            </p:nvSpPr>
            <p:spPr bwMode="auto">
              <a:xfrm rot="-352039">
                <a:off x="2336" y="618"/>
                <a:ext cx="499" cy="136"/>
              </a:xfrm>
              <a:custGeom>
                <a:avLst/>
                <a:gdLst>
                  <a:gd name="T0" fmla="*/ 9 w 21600"/>
                  <a:gd name="T1" fmla="*/ 0 h 21600"/>
                  <a:gd name="T2" fmla="*/ 0 w 21600"/>
                  <a:gd name="T3" fmla="*/ 0 h 21600"/>
                  <a:gd name="T4" fmla="*/ 9 w 21600"/>
                  <a:gd name="T5" fmla="*/ 1 h 21600"/>
                  <a:gd name="T6" fmla="*/ 12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76 w 21600"/>
                  <a:gd name="T13" fmla="*/ 5400 h 21600"/>
                  <a:gd name="T14" fmla="*/ 18916 w 21600"/>
                  <a:gd name="T15" fmla="*/ 162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lnTo>
                      <a:pt x="16200" y="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lnTo>
                      <a:pt x="135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lnTo>
                      <a:pt x="0" y="540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2E9D2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30735" name="AutoShape 15"/>
              <p:cNvSpPr>
                <a:spLocks noChangeArrowheads="1"/>
              </p:cNvSpPr>
              <p:nvPr/>
            </p:nvSpPr>
            <p:spPr bwMode="auto">
              <a:xfrm rot="1508825">
                <a:off x="2427" y="935"/>
                <a:ext cx="363" cy="136"/>
              </a:xfrm>
              <a:custGeom>
                <a:avLst/>
                <a:gdLst>
                  <a:gd name="T0" fmla="*/ 5 w 21600"/>
                  <a:gd name="T1" fmla="*/ 0 h 21600"/>
                  <a:gd name="T2" fmla="*/ 0 w 21600"/>
                  <a:gd name="T3" fmla="*/ 0 h 21600"/>
                  <a:gd name="T4" fmla="*/ 5 w 21600"/>
                  <a:gd name="T5" fmla="*/ 1 h 21600"/>
                  <a:gd name="T6" fmla="*/ 6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92 w 21600"/>
                  <a:gd name="T13" fmla="*/ 5400 h 21600"/>
                  <a:gd name="T14" fmla="*/ 18922 w 21600"/>
                  <a:gd name="T15" fmla="*/ 162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lnTo>
                      <a:pt x="16200" y="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lnTo>
                      <a:pt x="135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lnTo>
                      <a:pt x="0" y="540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D2E4"/>
                  </a:gs>
                  <a:gs pos="100000">
                    <a:srgbClr val="FF0066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30736" name="Text Box 16"/>
              <p:cNvSpPr txBox="1">
                <a:spLocks noChangeArrowheads="1"/>
              </p:cNvSpPr>
              <p:nvPr/>
            </p:nvSpPr>
            <p:spPr bwMode="auto">
              <a:xfrm>
                <a:off x="1814" y="1933"/>
                <a:ext cx="2200" cy="412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uk-UA" sz="1200" dirty="0"/>
                  <a:t>Повідомлення про відхилення з одночасним </a:t>
                </a:r>
                <a:r>
                  <a:rPr lang="uk-UA" sz="1200" dirty="0" smtClean="0"/>
                  <a:t>поданням </a:t>
                </a:r>
                <a:r>
                  <a:rPr lang="uk-UA" sz="1200" dirty="0"/>
                  <a:t>до Комісії </a:t>
                </a:r>
                <a:r>
                  <a:rPr lang="uk-UA" sz="1200" b="1" dirty="0"/>
                  <a:t>Плану заходів </a:t>
                </a:r>
                <a:r>
                  <a:rPr lang="uk-UA" sz="1200" dirty="0"/>
                  <a:t>щодо поліпшення свого фінансового стану</a:t>
                </a:r>
              </a:p>
            </p:txBody>
          </p:sp>
          <p:sp>
            <p:nvSpPr>
              <p:cNvPr id="167953" name="AutoShape 17"/>
              <p:cNvSpPr>
                <a:spLocks noChangeArrowheads="1"/>
              </p:cNvSpPr>
              <p:nvPr/>
            </p:nvSpPr>
            <p:spPr bwMode="auto">
              <a:xfrm rot="5400000">
                <a:off x="2492" y="2066"/>
                <a:ext cx="1003" cy="1543"/>
              </a:xfrm>
              <a:custGeom>
                <a:avLst/>
                <a:gdLst>
                  <a:gd name="G0" fmla="+- 10971 0 0"/>
                  <a:gd name="G1" fmla="+- 5809 0 0"/>
                  <a:gd name="G2" fmla="+- 21600 0 5809"/>
                  <a:gd name="G3" fmla="+- 10800 0 5809"/>
                  <a:gd name="G4" fmla="+- 21600 0 10971"/>
                  <a:gd name="G5" fmla="*/ G4 G3 10800"/>
                  <a:gd name="G6" fmla="+- 21600 0 G5"/>
                  <a:gd name="T0" fmla="*/ 10971 w 21600"/>
                  <a:gd name="T1" fmla="*/ 0 h 21600"/>
                  <a:gd name="T2" fmla="*/ 0 w 21600"/>
                  <a:gd name="T3" fmla="*/ 10800 h 21600"/>
                  <a:gd name="T4" fmla="*/ 10971 w 21600"/>
                  <a:gd name="T5" fmla="*/ 21600 h 21600"/>
                  <a:gd name="T6" fmla="*/ 21600 w 21600"/>
                  <a:gd name="T7" fmla="*/ 1080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75 w 21600"/>
                  <a:gd name="T13" fmla="*/ G1 h 21600"/>
                  <a:gd name="T14" fmla="*/ G6 w 21600"/>
                  <a:gd name="T15" fmla="*/ G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0971" y="0"/>
                    </a:moveTo>
                    <a:lnTo>
                      <a:pt x="10971" y="5809"/>
                    </a:lnTo>
                    <a:lnTo>
                      <a:pt x="3375" y="5809"/>
                    </a:lnTo>
                    <a:lnTo>
                      <a:pt x="3375" y="15791"/>
                    </a:lnTo>
                    <a:lnTo>
                      <a:pt x="10971" y="15791"/>
                    </a:lnTo>
                    <a:lnTo>
                      <a:pt x="10971" y="21600"/>
                    </a:lnTo>
                    <a:lnTo>
                      <a:pt x="21600" y="10800"/>
                    </a:lnTo>
                    <a:close/>
                  </a:path>
                  <a:path w="21600" h="21600">
                    <a:moveTo>
                      <a:pt x="1350" y="5809"/>
                    </a:moveTo>
                    <a:lnTo>
                      <a:pt x="1350" y="15791"/>
                    </a:lnTo>
                    <a:lnTo>
                      <a:pt x="2700" y="15791"/>
                    </a:lnTo>
                    <a:lnTo>
                      <a:pt x="2700" y="5809"/>
                    </a:lnTo>
                    <a:close/>
                  </a:path>
                  <a:path w="21600" h="21600">
                    <a:moveTo>
                      <a:pt x="0" y="5809"/>
                    </a:moveTo>
                    <a:lnTo>
                      <a:pt x="0" y="15791"/>
                    </a:lnTo>
                    <a:lnTo>
                      <a:pt x="675" y="15791"/>
                    </a:lnTo>
                    <a:lnTo>
                      <a:pt x="675" y="5809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17647"/>
                      <a:invGamma/>
                    </a:schemeClr>
                  </a:gs>
                  <a:gs pos="100000">
                    <a:schemeClr val="accent1"/>
                  </a:gs>
                </a:gsLst>
                <a:lin ang="0" scaled="1"/>
              </a:gradFill>
              <a:ln w="1587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/>
              <a:p>
                <a:pPr algn="ctr">
                  <a:defRPr/>
                </a:pPr>
                <a:endParaRPr lang="uk-UA" sz="1200" b="1" dirty="0">
                  <a:solidFill>
                    <a:schemeClr val="bg2"/>
                  </a:solidFill>
                </a:endParaRPr>
              </a:p>
              <a:p>
                <a:pPr algn="ctr">
                  <a:defRPr/>
                </a:pPr>
                <a:r>
                  <a:rPr lang="uk-UA" sz="1200" b="1" dirty="0">
                    <a:solidFill>
                      <a:schemeClr val="accent4">
                        <a:lumMod val="75000"/>
                      </a:schemeClr>
                    </a:solidFill>
                  </a:rPr>
                  <a:t>Реалізація </a:t>
                </a:r>
              </a:p>
              <a:p>
                <a:pPr algn="ctr">
                  <a:defRPr/>
                </a:pPr>
                <a:r>
                  <a:rPr lang="uk-UA" sz="1200" b="1" dirty="0">
                    <a:solidFill>
                      <a:schemeClr val="accent4">
                        <a:lumMod val="75000"/>
                      </a:schemeClr>
                    </a:solidFill>
                  </a:rPr>
                  <a:t>Плану Заходів</a:t>
                </a:r>
              </a:p>
              <a:p>
                <a:pPr algn="ctr">
                  <a:defRPr/>
                </a:pPr>
                <a:endParaRPr lang="uk-UA" sz="1200" b="1" dirty="0">
                  <a:solidFill>
                    <a:schemeClr val="bg2"/>
                  </a:solidFill>
                </a:endParaRPr>
              </a:p>
              <a:p>
                <a:pPr algn="ctr">
                  <a:defRPr/>
                </a:pPr>
                <a:r>
                  <a:rPr lang="uk-UA" sz="1200" b="1"/>
                  <a:t>до </a:t>
                </a:r>
                <a:r>
                  <a:rPr lang="uk-UA" sz="1200" b="1" smtClean="0"/>
                  <a:t>6 (</a:t>
                </a:r>
                <a:r>
                  <a:rPr lang="uk-UA" sz="800" smtClean="0"/>
                  <a:t>для </a:t>
                </a:r>
                <a:r>
                  <a:rPr lang="uk-UA" sz="800" dirty="0"/>
                  <a:t>КУА та Осіб</a:t>
                </a:r>
                <a:r>
                  <a:rPr lang="uk-UA" sz="1200" b="1" dirty="0"/>
                  <a:t>) </a:t>
                </a:r>
              </a:p>
              <a:p>
                <a:pPr algn="ctr">
                  <a:defRPr/>
                </a:pPr>
                <a:r>
                  <a:rPr lang="uk-UA" sz="1200" b="1" dirty="0"/>
                  <a:t>місяців</a:t>
                </a:r>
              </a:p>
              <a:p>
                <a:pPr algn="ctr">
                  <a:defRPr/>
                </a:pPr>
                <a:r>
                  <a:rPr lang="uk-UA" sz="1000" dirty="0"/>
                  <a:t>(глава 4 п.2)</a:t>
                </a:r>
              </a:p>
            </p:txBody>
          </p:sp>
          <p:sp>
            <p:nvSpPr>
              <p:cNvPr id="30738" name="AutoShape 18"/>
              <p:cNvSpPr>
                <a:spLocks noChangeArrowheads="1"/>
              </p:cNvSpPr>
              <p:nvPr/>
            </p:nvSpPr>
            <p:spPr bwMode="auto">
              <a:xfrm>
                <a:off x="3538" y="3521"/>
                <a:ext cx="363" cy="136"/>
              </a:xfrm>
              <a:custGeom>
                <a:avLst/>
                <a:gdLst>
                  <a:gd name="T0" fmla="*/ 5 w 21600"/>
                  <a:gd name="T1" fmla="*/ 0 h 21600"/>
                  <a:gd name="T2" fmla="*/ 0 w 21600"/>
                  <a:gd name="T3" fmla="*/ 0 h 21600"/>
                  <a:gd name="T4" fmla="*/ 5 w 21600"/>
                  <a:gd name="T5" fmla="*/ 1 h 21600"/>
                  <a:gd name="T6" fmla="*/ 6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92 w 21600"/>
                  <a:gd name="T13" fmla="*/ 5400 h 21600"/>
                  <a:gd name="T14" fmla="*/ 18922 w 21600"/>
                  <a:gd name="T15" fmla="*/ 162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lnTo>
                      <a:pt x="16200" y="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lnTo>
                      <a:pt x="135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lnTo>
                      <a:pt x="0" y="540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2E9D2"/>
                  </a:gs>
                  <a:gs pos="100000">
                    <a:srgbClr val="008000"/>
                  </a:gs>
                </a:gsLst>
                <a:lin ang="0" scaled="1"/>
              </a:gradFill>
              <a:ln w="1587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30739" name="Text Box 19"/>
              <p:cNvSpPr txBox="1">
                <a:spLocks noChangeArrowheads="1"/>
              </p:cNvSpPr>
              <p:nvPr/>
            </p:nvSpPr>
            <p:spPr bwMode="auto">
              <a:xfrm>
                <a:off x="3923" y="3339"/>
                <a:ext cx="953" cy="6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uk-UA" sz="1200">
                    <a:solidFill>
                      <a:srgbClr val="008000"/>
                    </a:solidFill>
                  </a:rPr>
                  <a:t>Показник </a:t>
                </a:r>
                <a:r>
                  <a:rPr lang="uk-UA" sz="1200" b="1">
                    <a:solidFill>
                      <a:srgbClr val="008000"/>
                    </a:solidFill>
                  </a:rPr>
                  <a:t>приведено у відповідність </a:t>
                </a:r>
                <a:r>
                  <a:rPr lang="uk-UA" sz="1200">
                    <a:solidFill>
                      <a:srgbClr val="008000"/>
                    </a:solidFill>
                  </a:rPr>
                  <a:t>до встановленого нормативу. </a:t>
                </a:r>
                <a:endParaRPr lang="uk-UA" sz="1200"/>
              </a:p>
            </p:txBody>
          </p:sp>
          <p:sp>
            <p:nvSpPr>
              <p:cNvPr id="30740" name="AutoShape 20"/>
              <p:cNvSpPr>
                <a:spLocks noChangeArrowheads="1"/>
              </p:cNvSpPr>
              <p:nvPr/>
            </p:nvSpPr>
            <p:spPr bwMode="auto">
              <a:xfrm rot="10800000">
                <a:off x="1837" y="3566"/>
                <a:ext cx="363" cy="136"/>
              </a:xfrm>
              <a:custGeom>
                <a:avLst/>
                <a:gdLst>
                  <a:gd name="T0" fmla="*/ 5 w 21600"/>
                  <a:gd name="T1" fmla="*/ 0 h 21600"/>
                  <a:gd name="T2" fmla="*/ 0 w 21600"/>
                  <a:gd name="T3" fmla="*/ 0 h 21600"/>
                  <a:gd name="T4" fmla="*/ 5 w 21600"/>
                  <a:gd name="T5" fmla="*/ 1 h 21600"/>
                  <a:gd name="T6" fmla="*/ 6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92 w 21600"/>
                  <a:gd name="T13" fmla="*/ 5400 h 21600"/>
                  <a:gd name="T14" fmla="*/ 18922 w 21600"/>
                  <a:gd name="T15" fmla="*/ 162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lnTo>
                      <a:pt x="16200" y="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lnTo>
                      <a:pt x="135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lnTo>
                      <a:pt x="0" y="540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D2E4"/>
                  </a:gs>
                  <a:gs pos="100000">
                    <a:srgbClr val="FF0066"/>
                  </a:gs>
                </a:gsLst>
                <a:lin ang="0" scaled="1"/>
              </a:gradFill>
              <a:ln w="15875">
                <a:solidFill>
                  <a:srgbClr val="FF0000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wrap="none" anchor="ctr"/>
              <a:lstStyle/>
              <a:p>
                <a:endParaRPr lang="uk-UA"/>
              </a:p>
            </p:txBody>
          </p:sp>
          <p:sp>
            <p:nvSpPr>
              <p:cNvPr id="30741" name="Text Box 21"/>
              <p:cNvSpPr txBox="1">
                <a:spLocks noChangeArrowheads="1"/>
              </p:cNvSpPr>
              <p:nvPr/>
            </p:nvSpPr>
            <p:spPr bwMode="auto">
              <a:xfrm>
                <a:off x="884" y="3294"/>
                <a:ext cx="998" cy="6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uk-UA" sz="1200">
                    <a:solidFill>
                      <a:srgbClr val="FF0066"/>
                    </a:solidFill>
                  </a:rPr>
                  <a:t>показник </a:t>
                </a:r>
              </a:p>
              <a:p>
                <a:pPr eaLnBrk="1" hangingPunct="1"/>
                <a:r>
                  <a:rPr lang="uk-UA" sz="1200" b="1">
                    <a:solidFill>
                      <a:srgbClr val="FF0066"/>
                    </a:solidFill>
                  </a:rPr>
                  <a:t>НЕ приведено у відповідність</a:t>
                </a:r>
              </a:p>
              <a:p>
                <a:pPr eaLnBrk="1" hangingPunct="1"/>
                <a:r>
                  <a:rPr lang="uk-UA" sz="1200">
                    <a:solidFill>
                      <a:srgbClr val="FF0066"/>
                    </a:solidFill>
                  </a:rPr>
                  <a:t>до встановленого нормативу.</a:t>
                </a:r>
              </a:p>
            </p:txBody>
          </p:sp>
          <p:sp>
            <p:nvSpPr>
              <p:cNvPr id="30742" name="Text Box 22"/>
              <p:cNvSpPr txBox="1">
                <a:spLocks noChangeArrowheads="1"/>
              </p:cNvSpPr>
              <p:nvPr/>
            </p:nvSpPr>
            <p:spPr bwMode="auto">
              <a:xfrm>
                <a:off x="272" y="2341"/>
                <a:ext cx="2359" cy="49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marL="342900" indent="-3429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r" eaLnBrk="1" hangingPunct="1"/>
                <a:r>
                  <a:rPr lang="uk-UA" sz="1100" dirty="0">
                    <a:solidFill>
                      <a:schemeClr val="accent4">
                        <a:lumMod val="75000"/>
                      </a:schemeClr>
                    </a:solidFill>
                  </a:rPr>
                  <a:t>        професійний учасник </a:t>
                </a:r>
                <a:r>
                  <a:rPr lang="uk-UA" sz="1100" b="1" dirty="0">
                    <a:solidFill>
                      <a:schemeClr val="accent4">
                        <a:lumMod val="75000"/>
                      </a:schemeClr>
                    </a:solidFill>
                  </a:rPr>
                  <a:t>протягом 3-х робочих днів</a:t>
                </a:r>
                <a:r>
                  <a:rPr lang="uk-UA" sz="1100" dirty="0">
                    <a:solidFill>
                      <a:schemeClr val="accent4">
                        <a:lumMod val="75000"/>
                      </a:schemeClr>
                    </a:solidFill>
                  </a:rPr>
                  <a:t> повідомляє Комісію про реалізацію (</a:t>
                </a:r>
                <a:r>
                  <a:rPr lang="uk-UA" sz="1100" i="1" dirty="0">
                    <a:solidFill>
                      <a:schemeClr val="accent4">
                        <a:lumMod val="75000"/>
                      </a:schemeClr>
                    </a:solidFill>
                  </a:rPr>
                  <a:t>або не реалізацію із зазначенням причин</a:t>
                </a:r>
                <a:r>
                  <a:rPr lang="uk-UA" sz="1100" dirty="0">
                    <a:solidFill>
                      <a:schemeClr val="accent4">
                        <a:lumMod val="75000"/>
                      </a:schemeClr>
                    </a:solidFill>
                  </a:rPr>
                  <a:t>) окремих заходів, передбачених Планом. (глава 4 п.3)</a:t>
                </a:r>
                <a:endParaRPr lang="uk-UA" sz="1000" b="1" dirty="0">
                  <a:solidFill>
                    <a:schemeClr val="accent4">
                      <a:lumMod val="75000"/>
                    </a:schemeClr>
                  </a:solidFill>
                </a:endParaRPr>
              </a:p>
            </p:txBody>
          </p:sp>
          <p:sp>
            <p:nvSpPr>
              <p:cNvPr id="30743" name="AutoShape 23"/>
              <p:cNvSpPr>
                <a:spLocks noChangeArrowheads="1"/>
              </p:cNvSpPr>
              <p:nvPr/>
            </p:nvSpPr>
            <p:spPr bwMode="auto">
              <a:xfrm>
                <a:off x="3198" y="1525"/>
                <a:ext cx="136" cy="91"/>
              </a:xfrm>
              <a:custGeom>
                <a:avLst/>
                <a:gdLst>
                  <a:gd name="T0" fmla="*/ 1 w 21600"/>
                  <a:gd name="T1" fmla="*/ 0 h 21600"/>
                  <a:gd name="T2" fmla="*/ 0 w 21600"/>
                  <a:gd name="T3" fmla="*/ 0 h 21600"/>
                  <a:gd name="T4" fmla="*/ 1 w 21600"/>
                  <a:gd name="T5" fmla="*/ 0 h 21600"/>
                  <a:gd name="T6" fmla="*/ 1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35 w 21600"/>
                  <a:gd name="T13" fmla="*/ 5459 h 21600"/>
                  <a:gd name="T14" fmla="*/ 18900 w 21600"/>
                  <a:gd name="T15" fmla="*/ 1614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lnTo>
                      <a:pt x="16200" y="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lnTo>
                      <a:pt x="135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lnTo>
                      <a:pt x="0" y="540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2E9D2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30744" name="Text Box 24"/>
              <p:cNvSpPr txBox="1">
                <a:spLocks noChangeArrowheads="1"/>
              </p:cNvSpPr>
              <p:nvPr/>
            </p:nvSpPr>
            <p:spPr bwMode="auto">
              <a:xfrm>
                <a:off x="3334" y="2341"/>
                <a:ext cx="2177" cy="549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ctr" eaLnBrk="1" hangingPunct="1"/>
                <a:r>
                  <a:rPr lang="uk-UA" sz="1000" dirty="0">
                    <a:solidFill>
                      <a:srgbClr val="008000"/>
                    </a:solidFill>
                  </a:rPr>
                  <a:t>У разі  </a:t>
                </a:r>
                <a:r>
                  <a:rPr lang="uk-UA" sz="1000" b="1" dirty="0">
                    <a:solidFill>
                      <a:srgbClr val="008000"/>
                    </a:solidFill>
                  </a:rPr>
                  <a:t>приведення показника у відповідність </a:t>
                </a:r>
                <a:r>
                  <a:rPr lang="uk-UA" sz="1000" dirty="0">
                    <a:solidFill>
                      <a:srgbClr val="008000"/>
                    </a:solidFill>
                  </a:rPr>
                  <a:t>до закінчення терміну, передбаченого у Плані заходів, професійний учасник </a:t>
                </a:r>
              </a:p>
              <a:p>
                <a:pPr algn="ctr" eaLnBrk="1" hangingPunct="1"/>
                <a:r>
                  <a:rPr lang="uk-UA" sz="1000" b="1" dirty="0">
                    <a:solidFill>
                      <a:srgbClr val="008000"/>
                    </a:solidFill>
                  </a:rPr>
                  <a:t>протягом 3-х робочих днів</a:t>
                </a:r>
                <a:r>
                  <a:rPr lang="uk-UA" sz="1000" dirty="0">
                    <a:solidFill>
                      <a:srgbClr val="008000"/>
                    </a:solidFill>
                  </a:rPr>
                  <a:t> повідомляє про це Комісію (глава 4 п.3)</a:t>
                </a:r>
              </a:p>
            </p:txBody>
          </p:sp>
          <p:sp>
            <p:nvSpPr>
              <p:cNvPr id="30745" name="Text Box 25"/>
              <p:cNvSpPr txBox="1">
                <a:spLocks noChangeArrowheads="1"/>
              </p:cNvSpPr>
              <p:nvPr/>
            </p:nvSpPr>
            <p:spPr bwMode="auto">
              <a:xfrm>
                <a:off x="3334" y="1344"/>
                <a:ext cx="2087" cy="52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algn="l" eaLnBrk="1" hangingPunct="1"/>
                <a:r>
                  <a:rPr lang="uk-UA" sz="800">
                    <a:solidFill>
                      <a:srgbClr val="008000"/>
                    </a:solidFill>
                  </a:rPr>
                  <a:t>У разі  </a:t>
                </a:r>
                <a:r>
                  <a:rPr lang="uk-UA" sz="800" b="1">
                    <a:solidFill>
                      <a:srgbClr val="008000"/>
                    </a:solidFill>
                  </a:rPr>
                  <a:t>приведення показника у відповідність </a:t>
                </a:r>
              </a:p>
              <a:p>
                <a:pPr algn="l" eaLnBrk="1" hangingPunct="1"/>
                <a:r>
                  <a:rPr lang="uk-UA" sz="800">
                    <a:solidFill>
                      <a:srgbClr val="008000"/>
                    </a:solidFill>
                  </a:rPr>
                  <a:t>до направлення Плану заходів (</a:t>
                </a:r>
                <a:r>
                  <a:rPr lang="uk-UA" sz="800">
                    <a:solidFill>
                      <a:srgbClr val="0000CC"/>
                    </a:solidFill>
                  </a:rPr>
                  <a:t>тобто у період </a:t>
                </a:r>
                <a:r>
                  <a:rPr lang="uk-UA" sz="800" u="sng">
                    <a:solidFill>
                      <a:srgbClr val="0000CC"/>
                    </a:solidFill>
                  </a:rPr>
                  <a:t>після закінчення 30 календарних днів, протягом наступних </a:t>
                </a:r>
                <a:r>
                  <a:rPr lang="en-US" sz="800" u="sng">
                    <a:solidFill>
                      <a:srgbClr val="0000CC"/>
                    </a:solidFill>
                  </a:rPr>
                  <a:t>5</a:t>
                </a:r>
                <a:r>
                  <a:rPr lang="uk-UA" sz="800" u="sng">
                    <a:solidFill>
                      <a:srgbClr val="0000CC"/>
                    </a:solidFill>
                  </a:rPr>
                  <a:t> робочих днів</a:t>
                </a:r>
                <a:r>
                  <a:rPr lang="uk-UA" sz="800">
                    <a:solidFill>
                      <a:srgbClr val="008000"/>
                    </a:solidFill>
                  </a:rPr>
                  <a:t>), професійний учасник </a:t>
                </a:r>
                <a:r>
                  <a:rPr lang="uk-UA" sz="800" b="1" i="1">
                    <a:solidFill>
                      <a:srgbClr val="008000"/>
                    </a:solidFill>
                  </a:rPr>
                  <a:t>протягом встановлених </a:t>
                </a:r>
                <a:r>
                  <a:rPr lang="en-US" sz="800" b="1" i="1">
                    <a:solidFill>
                      <a:srgbClr val="008000"/>
                    </a:solidFill>
                  </a:rPr>
                  <a:t>5</a:t>
                </a:r>
                <a:r>
                  <a:rPr lang="uk-UA" sz="800" b="1" i="1">
                    <a:solidFill>
                      <a:srgbClr val="008000"/>
                    </a:solidFill>
                  </a:rPr>
                  <a:t>-ти робочих днів</a:t>
                </a:r>
                <a:r>
                  <a:rPr lang="uk-UA" sz="800">
                    <a:solidFill>
                      <a:srgbClr val="008000"/>
                    </a:solidFill>
                  </a:rPr>
                  <a:t> </a:t>
                </a:r>
                <a:r>
                  <a:rPr lang="uk-UA" sz="800" b="1" i="1">
                    <a:solidFill>
                      <a:srgbClr val="008000"/>
                    </a:solidFill>
                  </a:rPr>
                  <a:t>для подання плану</a:t>
                </a:r>
                <a:r>
                  <a:rPr lang="uk-UA" sz="800">
                    <a:solidFill>
                      <a:srgbClr val="008000"/>
                    </a:solidFill>
                  </a:rPr>
                  <a:t> (</a:t>
                </a:r>
                <a:r>
                  <a:rPr lang="uk-UA" sz="800">
                    <a:solidFill>
                      <a:srgbClr val="0000CC"/>
                    </a:solidFill>
                  </a:rPr>
                  <a:t>тобто до кінця періоду </a:t>
                </a:r>
                <a:r>
                  <a:rPr lang="uk-UA" sz="800" u="sng">
                    <a:solidFill>
                      <a:srgbClr val="0000CC"/>
                    </a:solidFill>
                  </a:rPr>
                  <a:t>30 календарних + </a:t>
                </a:r>
                <a:r>
                  <a:rPr lang="en-US" sz="800" u="sng">
                    <a:solidFill>
                      <a:srgbClr val="0000CC"/>
                    </a:solidFill>
                  </a:rPr>
                  <a:t>5</a:t>
                </a:r>
                <a:r>
                  <a:rPr lang="uk-UA" sz="800" u="sng">
                    <a:solidFill>
                      <a:srgbClr val="0000CC"/>
                    </a:solidFill>
                  </a:rPr>
                  <a:t> робочих днів</a:t>
                </a:r>
                <a:r>
                  <a:rPr lang="uk-UA" sz="800">
                    <a:solidFill>
                      <a:srgbClr val="008000"/>
                    </a:solidFill>
                  </a:rPr>
                  <a:t>) повідомляє про це Комісію  (глава 3 п.2)</a:t>
                </a:r>
              </a:p>
            </p:txBody>
          </p:sp>
          <p:sp>
            <p:nvSpPr>
              <p:cNvPr id="30746" name="AutoShape 26"/>
              <p:cNvSpPr>
                <a:spLocks noChangeArrowheads="1"/>
              </p:cNvSpPr>
              <p:nvPr/>
            </p:nvSpPr>
            <p:spPr bwMode="auto">
              <a:xfrm>
                <a:off x="3361" y="2551"/>
                <a:ext cx="158" cy="136"/>
              </a:xfrm>
              <a:custGeom>
                <a:avLst/>
                <a:gdLst>
                  <a:gd name="T0" fmla="*/ 1 w 21600"/>
                  <a:gd name="T1" fmla="*/ 0 h 21600"/>
                  <a:gd name="T2" fmla="*/ 0 w 21600"/>
                  <a:gd name="T3" fmla="*/ 0 h 21600"/>
                  <a:gd name="T4" fmla="*/ 1 w 21600"/>
                  <a:gd name="T5" fmla="*/ 1 h 21600"/>
                  <a:gd name="T6" fmla="*/ 1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418 w 21600"/>
                  <a:gd name="T13" fmla="*/ 5400 h 21600"/>
                  <a:gd name="T14" fmla="*/ 18866 w 21600"/>
                  <a:gd name="T15" fmla="*/ 162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lnTo>
                      <a:pt x="16200" y="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lnTo>
                      <a:pt x="135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lnTo>
                      <a:pt x="0" y="540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2E9D2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167963" name="AutoShape 27"/>
              <p:cNvSpPr>
                <a:spLocks noChangeArrowheads="1"/>
              </p:cNvSpPr>
              <p:nvPr/>
            </p:nvSpPr>
            <p:spPr bwMode="auto">
              <a:xfrm>
                <a:off x="1247" y="709"/>
                <a:ext cx="318" cy="227"/>
              </a:xfrm>
              <a:custGeom>
                <a:avLst/>
                <a:gdLst>
                  <a:gd name="G0" fmla="+- 16200 0 0"/>
                  <a:gd name="G1" fmla="+- 5400 0 0"/>
                  <a:gd name="G2" fmla="+- 21600 0 5400"/>
                  <a:gd name="G3" fmla="+- 10800 0 5400"/>
                  <a:gd name="G4" fmla="+- 21600 0 16200"/>
                  <a:gd name="G5" fmla="*/ G4 G3 10800"/>
                  <a:gd name="G6" fmla="+- 21600 0 G5"/>
                  <a:gd name="T0" fmla="*/ 16200 w 21600"/>
                  <a:gd name="T1" fmla="*/ 0 h 21600"/>
                  <a:gd name="T2" fmla="*/ 0 w 21600"/>
                  <a:gd name="T3" fmla="*/ 10800 h 21600"/>
                  <a:gd name="T4" fmla="*/ 16200 w 21600"/>
                  <a:gd name="T5" fmla="*/ 21600 h 21600"/>
                  <a:gd name="T6" fmla="*/ 21600 w 21600"/>
                  <a:gd name="T7" fmla="*/ 1080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75 w 21600"/>
                  <a:gd name="T13" fmla="*/ G1 h 21600"/>
                  <a:gd name="T14" fmla="*/ G6 w 21600"/>
                  <a:gd name="T15" fmla="*/ G2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close/>
                  </a:path>
                </a:pathLst>
              </a:custGeom>
              <a:gradFill rotWithShape="1">
                <a:gsLst>
                  <a:gs pos="0">
                    <a:schemeClr val="accent1">
                      <a:gamma/>
                      <a:tint val="17647"/>
                      <a:invGamma/>
                    </a:schemeClr>
                  </a:gs>
                  <a:gs pos="100000">
                    <a:schemeClr val="accent1"/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>
                  <a:defRPr/>
                </a:pPr>
                <a:endParaRPr lang="uk-UA" sz="900" b="1"/>
              </a:p>
            </p:txBody>
          </p:sp>
          <p:sp>
            <p:nvSpPr>
              <p:cNvPr id="30748" name="Text Box 28"/>
              <p:cNvSpPr txBox="1">
                <a:spLocks noChangeArrowheads="1"/>
              </p:cNvSpPr>
              <p:nvPr/>
            </p:nvSpPr>
            <p:spPr bwMode="auto">
              <a:xfrm>
                <a:off x="2268" y="3294"/>
                <a:ext cx="1335" cy="633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>
                <a:lvl1pPr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1pPr>
                <a:lvl2pPr marL="742950" indent="-28575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2pPr>
                <a:lvl3pPr marL="11430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3pPr>
                <a:lvl4pPr marL="16002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4pPr>
                <a:lvl5pPr marL="2057400" indent="-228600" eaLnBrk="0" hangingPunct="0">
                  <a:defRPr>
                    <a:solidFill>
                      <a:schemeClr val="tx1"/>
                    </a:solidFill>
                    <a:latin typeface="Arial" charset="0"/>
                  </a:defRPr>
                </a:lvl5pPr>
                <a:lvl6pPr marL="25146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6pPr>
                <a:lvl7pPr marL="29718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7pPr>
                <a:lvl8pPr marL="34290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8pPr>
                <a:lvl9pPr marL="3886200" indent="-228600" algn="ctr" eaLnBrk="0" fontAlgn="base" hangingPunct="0">
                  <a:spcBef>
                    <a:spcPct val="0"/>
                  </a:spcBef>
                  <a:spcAft>
                    <a:spcPct val="0"/>
                  </a:spcAft>
                  <a:defRPr>
                    <a:solidFill>
                      <a:schemeClr val="tx1"/>
                    </a:solidFill>
                    <a:latin typeface="Arial" charset="0"/>
                  </a:defRPr>
                </a:lvl9pPr>
              </a:lstStyle>
              <a:p>
                <a:pPr eaLnBrk="1" hangingPunct="1"/>
                <a:r>
                  <a:rPr lang="uk-UA" sz="1200" dirty="0">
                    <a:solidFill>
                      <a:srgbClr val="0000CC"/>
                    </a:solidFill>
                  </a:rPr>
                  <a:t>Професійний учасник </a:t>
                </a:r>
                <a:r>
                  <a:rPr lang="uk-UA" sz="1200" b="1" dirty="0">
                    <a:solidFill>
                      <a:srgbClr val="0000CC"/>
                    </a:solidFill>
                  </a:rPr>
                  <a:t>протягом 3-х робочих днів</a:t>
                </a:r>
                <a:r>
                  <a:rPr lang="uk-UA" sz="1200" dirty="0">
                    <a:solidFill>
                      <a:srgbClr val="0000CC"/>
                    </a:solidFill>
                  </a:rPr>
                  <a:t> повідомляє Комісію про результати реалізації Плану (глава 4 п.4) </a:t>
                </a:r>
              </a:p>
            </p:txBody>
          </p:sp>
          <p:sp>
            <p:nvSpPr>
              <p:cNvPr id="167965" name="Text Box 29"/>
              <p:cNvSpPr txBox="1">
                <a:spLocks noChangeArrowheads="1"/>
              </p:cNvSpPr>
              <p:nvPr/>
            </p:nvSpPr>
            <p:spPr bwMode="auto">
              <a:xfrm>
                <a:off x="4995" y="3326"/>
                <a:ext cx="765" cy="647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square">
                <a:spAutoFit/>
              </a:bodyPr>
              <a:lstStyle/>
              <a:p>
                <a:pPr>
                  <a:defRPr/>
                </a:pPr>
                <a:r>
                  <a:rPr lang="uk-UA" sz="1200" dirty="0">
                    <a:solidFill>
                      <a:srgbClr val="008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Bookman Old Style" pitchFamily="18" charset="0"/>
                  </a:rPr>
                  <a:t>З проф</a:t>
                </a:r>
                <a:r>
                  <a:rPr lang="uk-UA" sz="1200" dirty="0" smtClean="0">
                    <a:solidFill>
                      <a:srgbClr val="008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Bookman Old Style" pitchFamily="18" charset="0"/>
                  </a:rPr>
                  <a:t>. учасника </a:t>
                </a:r>
                <a:r>
                  <a:rPr lang="uk-UA" sz="1200" dirty="0">
                    <a:solidFill>
                      <a:srgbClr val="008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Bookman Old Style" pitchFamily="18" charset="0"/>
                  </a:rPr>
                  <a:t>знімається </a:t>
                </a:r>
                <a:r>
                  <a:rPr lang="uk-UA" sz="1200" dirty="0" err="1" smtClean="0">
                    <a:solidFill>
                      <a:srgbClr val="008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Bookman Old Style" pitchFamily="18" charset="0"/>
                  </a:rPr>
                  <a:t>індивідуаль-ний</a:t>
                </a:r>
                <a:r>
                  <a:rPr lang="uk-UA" sz="1200" dirty="0" smtClean="0">
                    <a:solidFill>
                      <a:srgbClr val="008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Bookman Old Style" pitchFamily="18" charset="0"/>
                  </a:rPr>
                  <a:t> </a:t>
                </a:r>
                <a:r>
                  <a:rPr lang="uk-UA" sz="1200" dirty="0">
                    <a:solidFill>
                      <a:srgbClr val="008000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  <a:latin typeface="Bookman Old Style" pitchFamily="18" charset="0"/>
                  </a:rPr>
                  <a:t>нагляд  </a:t>
                </a:r>
                <a:endParaRPr lang="uk-UA" sz="1200" dirty="0">
                  <a:effectLst>
                    <a:outerShdw blurRad="38100" dist="38100" dir="2700000" algn="tl">
                      <a:srgbClr val="C0C0C0"/>
                    </a:outerShdw>
                  </a:effectLst>
                  <a:latin typeface="Bookman Old Style" pitchFamily="18" charset="0"/>
                </a:endParaRPr>
              </a:p>
            </p:txBody>
          </p:sp>
          <p:sp>
            <p:nvSpPr>
              <p:cNvPr id="30750" name="AutoShape 30"/>
              <p:cNvSpPr>
                <a:spLocks noChangeArrowheads="1"/>
              </p:cNvSpPr>
              <p:nvPr/>
            </p:nvSpPr>
            <p:spPr bwMode="auto">
              <a:xfrm>
                <a:off x="4632" y="3479"/>
                <a:ext cx="363" cy="136"/>
              </a:xfrm>
              <a:custGeom>
                <a:avLst/>
                <a:gdLst>
                  <a:gd name="T0" fmla="*/ 5 w 21600"/>
                  <a:gd name="T1" fmla="*/ 0 h 21600"/>
                  <a:gd name="T2" fmla="*/ 0 w 21600"/>
                  <a:gd name="T3" fmla="*/ 0 h 21600"/>
                  <a:gd name="T4" fmla="*/ 5 w 21600"/>
                  <a:gd name="T5" fmla="*/ 1 h 21600"/>
                  <a:gd name="T6" fmla="*/ 6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92 w 21600"/>
                  <a:gd name="T13" fmla="*/ 5400 h 21600"/>
                  <a:gd name="T14" fmla="*/ 18922 w 21600"/>
                  <a:gd name="T15" fmla="*/ 162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lnTo>
                      <a:pt x="16200" y="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lnTo>
                      <a:pt x="135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lnTo>
                      <a:pt x="0" y="540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2E9D2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30751" name="AutoShape 31"/>
              <p:cNvSpPr>
                <a:spLocks noChangeArrowheads="1"/>
              </p:cNvSpPr>
              <p:nvPr/>
            </p:nvSpPr>
            <p:spPr bwMode="auto">
              <a:xfrm rot="3288909">
                <a:off x="4468" y="3083"/>
                <a:ext cx="680" cy="136"/>
              </a:xfrm>
              <a:custGeom>
                <a:avLst/>
                <a:gdLst>
                  <a:gd name="T0" fmla="*/ 16 w 21600"/>
                  <a:gd name="T1" fmla="*/ 0 h 21600"/>
                  <a:gd name="T2" fmla="*/ 0 w 21600"/>
                  <a:gd name="T3" fmla="*/ 0 h 21600"/>
                  <a:gd name="T4" fmla="*/ 16 w 21600"/>
                  <a:gd name="T5" fmla="*/ 1 h 21600"/>
                  <a:gd name="T6" fmla="*/ 21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67 w 21600"/>
                  <a:gd name="T13" fmla="*/ 5400 h 21600"/>
                  <a:gd name="T14" fmla="*/ 18900 w 21600"/>
                  <a:gd name="T15" fmla="*/ 16200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lnTo>
                      <a:pt x="16200" y="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lnTo>
                      <a:pt x="135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lnTo>
                      <a:pt x="0" y="540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D2E9D2"/>
                  </a:gs>
                  <a:gs pos="100000">
                    <a:srgbClr val="008000"/>
                  </a:gs>
                </a:gsLst>
                <a:lin ang="0" scaled="1"/>
              </a:gradFill>
              <a:ln w="9525">
                <a:solidFill>
                  <a:srgbClr val="0000FF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rot="10800000" vert="eaVert" wrap="none" anchor="ctr"/>
              <a:lstStyle/>
              <a:p>
                <a:endParaRPr lang="uk-UA"/>
              </a:p>
            </p:txBody>
          </p:sp>
          <p:sp>
            <p:nvSpPr>
              <p:cNvPr id="30752" name="AutoShape 32"/>
              <p:cNvSpPr>
                <a:spLocks noChangeArrowheads="1"/>
              </p:cNvSpPr>
              <p:nvPr/>
            </p:nvSpPr>
            <p:spPr bwMode="auto">
              <a:xfrm>
                <a:off x="3878" y="2069"/>
                <a:ext cx="181" cy="91"/>
              </a:xfrm>
              <a:custGeom>
                <a:avLst/>
                <a:gdLst>
                  <a:gd name="T0" fmla="*/ 1 w 21600"/>
                  <a:gd name="T1" fmla="*/ 0 h 21600"/>
                  <a:gd name="T2" fmla="*/ 0 w 21600"/>
                  <a:gd name="T3" fmla="*/ 0 h 21600"/>
                  <a:gd name="T4" fmla="*/ 1 w 21600"/>
                  <a:gd name="T5" fmla="*/ 0 h 21600"/>
                  <a:gd name="T6" fmla="*/ 2 w 21600"/>
                  <a:gd name="T7" fmla="*/ 0 h 21600"/>
                  <a:gd name="T8" fmla="*/ 17694720 60000 65536"/>
                  <a:gd name="T9" fmla="*/ 11796480 60000 65536"/>
                  <a:gd name="T10" fmla="*/ 5898240 60000 65536"/>
                  <a:gd name="T11" fmla="*/ 0 60000 65536"/>
                  <a:gd name="T12" fmla="*/ 3341 w 21600"/>
                  <a:gd name="T13" fmla="*/ 5459 h 21600"/>
                  <a:gd name="T14" fmla="*/ 18855 w 21600"/>
                  <a:gd name="T15" fmla="*/ 16141 h 21600"/>
                </a:gdLst>
                <a:ahLst/>
                <a:cxnLst>
                  <a:cxn ang="T8">
                    <a:pos x="T0" y="T1"/>
                  </a:cxn>
                  <a:cxn ang="T9">
                    <a:pos x="T2" y="T3"/>
                  </a:cxn>
                  <a:cxn ang="T10">
                    <a:pos x="T4" y="T5"/>
                  </a:cxn>
                  <a:cxn ang="T11">
                    <a:pos x="T6" y="T7"/>
                  </a:cxn>
                </a:cxnLst>
                <a:rect l="T12" t="T13" r="T14" b="T15"/>
                <a:pathLst>
                  <a:path w="21600" h="21600">
                    <a:moveTo>
                      <a:pt x="16200" y="0"/>
                    </a:moveTo>
                    <a:lnTo>
                      <a:pt x="16200" y="5400"/>
                    </a:lnTo>
                    <a:lnTo>
                      <a:pt x="3375" y="5400"/>
                    </a:lnTo>
                    <a:lnTo>
                      <a:pt x="3375" y="16200"/>
                    </a:lnTo>
                    <a:lnTo>
                      <a:pt x="16200" y="16200"/>
                    </a:lnTo>
                    <a:lnTo>
                      <a:pt x="16200" y="21600"/>
                    </a:lnTo>
                    <a:lnTo>
                      <a:pt x="21600" y="10800"/>
                    </a:lnTo>
                    <a:lnTo>
                      <a:pt x="16200" y="0"/>
                    </a:lnTo>
                    <a:close/>
                  </a:path>
                  <a:path w="21600" h="21600">
                    <a:moveTo>
                      <a:pt x="1350" y="5400"/>
                    </a:moveTo>
                    <a:lnTo>
                      <a:pt x="1350" y="16200"/>
                    </a:lnTo>
                    <a:lnTo>
                      <a:pt x="2700" y="16200"/>
                    </a:lnTo>
                    <a:lnTo>
                      <a:pt x="2700" y="5400"/>
                    </a:lnTo>
                    <a:lnTo>
                      <a:pt x="1350" y="5400"/>
                    </a:lnTo>
                    <a:close/>
                  </a:path>
                  <a:path w="21600" h="21600">
                    <a:moveTo>
                      <a:pt x="0" y="5400"/>
                    </a:moveTo>
                    <a:lnTo>
                      <a:pt x="0" y="16200"/>
                    </a:lnTo>
                    <a:lnTo>
                      <a:pt x="675" y="16200"/>
                    </a:lnTo>
                    <a:lnTo>
                      <a:pt x="675" y="5400"/>
                    </a:lnTo>
                    <a:lnTo>
                      <a:pt x="0" y="5400"/>
                    </a:lnTo>
                    <a:close/>
                  </a:path>
                </a:pathLst>
              </a:custGeom>
              <a:gradFill rotWithShape="1">
                <a:gsLst>
                  <a:gs pos="0">
                    <a:srgbClr val="FFD2FF"/>
                  </a:gs>
                  <a:gs pos="100000">
                    <a:srgbClr val="FF00FF">
                      <a:alpha val="39000"/>
                    </a:srgbClr>
                  </a:gs>
                </a:gsLst>
                <a:lin ang="0" scaled="1"/>
              </a:gra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uk-UA"/>
              </a:p>
            </p:txBody>
          </p:sp>
          <p:sp>
            <p:nvSpPr>
              <p:cNvPr id="167969" name="Text Box 33"/>
              <p:cNvSpPr txBox="1">
                <a:spLocks noChangeArrowheads="1"/>
              </p:cNvSpPr>
              <p:nvPr/>
            </p:nvSpPr>
            <p:spPr bwMode="auto">
              <a:xfrm>
                <a:off x="4060" y="1933"/>
                <a:ext cx="1542" cy="346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>
                <a:spAutoFit/>
              </a:bodyPr>
              <a:lstStyle/>
              <a:p>
                <a:pPr>
                  <a:defRPr/>
                </a:pPr>
                <a:r>
                  <a:rPr lang="uk-UA" sz="1000" dirty="0">
                    <a:solidFill>
                      <a:srgbClr val="FF0066"/>
                    </a:solidFill>
                  </a:rPr>
                  <a:t>З </a:t>
                </a:r>
                <a:r>
                  <a:rPr lang="uk-UA" sz="1000" b="1" dirty="0">
                    <a:solidFill>
                      <a:srgbClr val="FF0066"/>
                    </a:solidFill>
                  </a:rPr>
                  <a:t>дати отримання</a:t>
                </a:r>
                <a:r>
                  <a:rPr lang="uk-UA" sz="1000" dirty="0">
                    <a:solidFill>
                      <a:srgbClr val="FF0066"/>
                    </a:solidFill>
                  </a:rPr>
                  <a:t> Плану заходів Комісія виокремлює </a:t>
                </a:r>
                <a:r>
                  <a:rPr lang="uk-UA" sz="1000" dirty="0" err="1">
                    <a:solidFill>
                      <a:srgbClr val="FF0066"/>
                    </a:solidFill>
                  </a:rPr>
                  <a:t>проф.учасника</a:t>
                </a:r>
                <a:r>
                  <a:rPr lang="uk-UA" sz="1000" dirty="0">
                    <a:solidFill>
                      <a:srgbClr val="FF0066"/>
                    </a:solidFill>
                  </a:rPr>
                  <a:t> для </a:t>
                </a:r>
                <a:r>
                  <a:rPr lang="uk-UA" sz="1000" b="1" dirty="0">
                    <a:solidFill>
                      <a:srgbClr val="FF0066"/>
                    </a:solidFill>
                    <a:effectLst>
                      <a:outerShdw blurRad="38100" dist="38100" dir="2700000" algn="tl">
                        <a:srgbClr val="C0C0C0"/>
                      </a:outerShdw>
                    </a:effectLst>
                  </a:rPr>
                  <a:t>індивідуального нагляду</a:t>
                </a: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15403415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Начальная">
  <a:themeElements>
    <a:clrScheme name="Другая 30">
      <a:dk1>
        <a:sysClr val="windowText" lastClr="000000"/>
      </a:dk1>
      <a:lt1>
        <a:sysClr val="window" lastClr="FFFFFF"/>
      </a:lt1>
      <a:dk2>
        <a:srgbClr val="242852"/>
      </a:dk2>
      <a:lt2>
        <a:srgbClr val="FFC000"/>
      </a:lt2>
      <a:accent1>
        <a:srgbClr val="374C81"/>
      </a:accent1>
      <a:accent2>
        <a:srgbClr val="FFC000"/>
      </a:accent2>
      <a:accent3>
        <a:srgbClr val="7F8FA9"/>
      </a:accent3>
      <a:accent4>
        <a:srgbClr val="4A66AC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Классическая 2">
      <a:maj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Начальная">
      <a:fillStyleLst>
        <a:solidFill>
          <a:schemeClr val="phClr"/>
        </a:solidFill>
        <a:gradFill rotWithShape="1">
          <a:gsLst>
            <a:gs pos="0">
              <a:schemeClr val="phClr">
                <a:tint val="45000"/>
                <a:satMod val="200000"/>
              </a:schemeClr>
            </a:gs>
            <a:gs pos="30000">
              <a:schemeClr val="phClr">
                <a:tint val="61000"/>
                <a:satMod val="200000"/>
              </a:schemeClr>
            </a:gs>
            <a:gs pos="45000">
              <a:schemeClr val="phClr">
                <a:tint val="66000"/>
                <a:satMod val="200000"/>
              </a:schemeClr>
            </a:gs>
            <a:gs pos="55000">
              <a:schemeClr val="phClr">
                <a:tint val="66000"/>
                <a:satMod val="200000"/>
              </a:schemeClr>
            </a:gs>
            <a:gs pos="73000">
              <a:schemeClr val="phClr">
                <a:tint val="61000"/>
                <a:satMod val="200000"/>
              </a:schemeClr>
            </a:gs>
            <a:gs pos="100000">
              <a:schemeClr val="phClr">
                <a:tint val="45000"/>
                <a:satMod val="200000"/>
              </a:schemeClr>
            </a:gs>
          </a:gsLst>
          <a:lin ang="950000" scaled="1"/>
        </a:gradFill>
        <a:gradFill rotWithShape="1">
          <a:gsLst>
            <a:gs pos="0">
              <a:schemeClr val="phClr">
                <a:shade val="63000"/>
              </a:schemeClr>
            </a:gs>
            <a:gs pos="30000">
              <a:schemeClr val="phClr">
                <a:shade val="90000"/>
                <a:satMod val="110000"/>
              </a:schemeClr>
            </a:gs>
            <a:gs pos="45000">
              <a:schemeClr val="phClr">
                <a:shade val="100000"/>
                <a:satMod val="118000"/>
              </a:schemeClr>
            </a:gs>
            <a:gs pos="55000">
              <a:schemeClr val="phClr">
                <a:shade val="100000"/>
                <a:satMod val="118000"/>
              </a:schemeClr>
            </a:gs>
            <a:gs pos="73000">
              <a:schemeClr val="phClr">
                <a:shade val="90000"/>
                <a:satMod val="110000"/>
              </a:schemeClr>
            </a:gs>
            <a:gs pos="100000">
              <a:schemeClr val="phClr">
                <a:shade val="63000"/>
              </a:schemeClr>
            </a:gs>
          </a:gsLst>
          <a:lin ang="950000" scaled="1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43000" dir="5400000" rotWithShape="0">
              <a:srgbClr val="000000">
                <a:alpha val="40000"/>
              </a:srgbClr>
            </a:outerShdw>
          </a:effectLst>
          <a:scene3d>
            <a:camera prst="orthographicFront" fov="0">
              <a:rot lat="0" lon="0" rev="0"/>
            </a:camera>
            <a:lightRig rig="balanced" dir="t">
              <a:rot lat="0" lon="0" rev="0"/>
            </a:lightRig>
          </a:scene3d>
          <a:sp3d prstMaterial="matte">
            <a:bevelT w="0" h="0"/>
            <a:contourClr>
              <a:schemeClr val="phClr">
                <a:tint val="100000"/>
                <a:shade val="100000"/>
                <a:hueMod val="100000"/>
                <a:satMod val="100000"/>
              </a:schemeClr>
            </a:contourClr>
          </a:sp3d>
        </a:effectStyle>
        <a:effectStyle>
          <a:effectLst>
            <a:outerShdw blurRad="50800" dist="25400" dir="5400000" rotWithShape="0">
              <a:srgbClr val="000000">
                <a:alpha val="50000"/>
              </a:srgbClr>
            </a:outerShdw>
          </a:effectLst>
          <a:scene3d>
            <a:camera prst="orthographicFront" fov="0">
              <a:rot lat="0" lon="0" rev="0"/>
            </a:camera>
            <a:lightRig rig="soft" dir="t">
              <a:rot lat="0" lon="0" rev="2700000"/>
            </a:lightRig>
          </a:scene3d>
          <a:sp3d prstMaterial="matte">
            <a:bevelT w="50800" h="50800"/>
            <a:contourClr>
              <a:schemeClr val="phClr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60000"/>
                <a:satMod val="300000"/>
              </a:schemeClr>
            </a:gs>
            <a:gs pos="30000">
              <a:schemeClr val="phClr">
                <a:shade val="80000"/>
                <a:satMod val="230000"/>
              </a:schemeClr>
            </a:gs>
            <a:gs pos="100000">
              <a:schemeClr val="phClr">
                <a:tint val="97000"/>
                <a:satMod val="22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6000"/>
                <a:satMod val="120000"/>
              </a:schemeClr>
              <a:schemeClr val="phClr">
                <a:tint val="90000"/>
              </a:schemeClr>
            </a:duotone>
          </a:blip>
          <a:tile tx="0" ty="0" sx="35000" sy="40000" flip="x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Austin</Template>
  <TotalTime>9406</TotalTime>
  <Words>1006</Words>
  <Application>Microsoft Office PowerPoint</Application>
  <PresentationFormat>Экран (4:3)</PresentationFormat>
  <Paragraphs>105</Paragraphs>
  <Slides>7</Slides>
  <Notes>3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Начальная</vt:lpstr>
      <vt:lpstr>Пруденційний нагляд за дотриманням пруденційних нормативів для КУА</vt:lpstr>
      <vt:lpstr>Презентация PowerPoint</vt:lpstr>
      <vt:lpstr>(I) Нові пруденційні показники та нормативи</vt:lpstr>
      <vt:lpstr>(I) Питання застосування норм Положення №1597</vt:lpstr>
      <vt:lpstr>(II) Що фактично дозволено враховувати у складі власних коштів КУА?</vt:lpstr>
      <vt:lpstr>(III) Що робити КУА для дотримання вимог Положення №1597 та Положення №2021?</vt:lpstr>
      <vt:lpstr>Презентация PowerPoint</vt:lpstr>
    </vt:vector>
  </TitlesOfParts>
  <Company>Reanimator Extreme Edition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gavrylyuk</dc:creator>
  <cp:lastModifiedBy>gavrylyuk</cp:lastModifiedBy>
  <cp:revision>1995</cp:revision>
  <cp:lastPrinted>2014-05-26T12:42:23Z</cp:lastPrinted>
  <dcterms:created xsi:type="dcterms:W3CDTF">2012-10-23T12:18:50Z</dcterms:created>
  <dcterms:modified xsi:type="dcterms:W3CDTF">2016-02-29T13:15:56Z</dcterms:modified>
</cp:coreProperties>
</file>