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34"/>
  </p:notesMasterIdLst>
  <p:handoutMasterIdLst>
    <p:handoutMasterId r:id="rId35"/>
  </p:handoutMasterIdLst>
  <p:sldIdLst>
    <p:sldId id="256" r:id="rId2"/>
    <p:sldId id="258" r:id="rId3"/>
    <p:sldId id="266" r:id="rId4"/>
    <p:sldId id="306" r:id="rId5"/>
    <p:sldId id="302" r:id="rId6"/>
    <p:sldId id="307" r:id="rId7"/>
    <p:sldId id="308" r:id="rId8"/>
    <p:sldId id="315" r:id="rId9"/>
    <p:sldId id="314" r:id="rId10"/>
    <p:sldId id="313" r:id="rId11"/>
    <p:sldId id="317" r:id="rId12"/>
    <p:sldId id="311" r:id="rId13"/>
    <p:sldId id="318" r:id="rId14"/>
    <p:sldId id="312" r:id="rId15"/>
    <p:sldId id="310" r:id="rId16"/>
    <p:sldId id="309" r:id="rId17"/>
    <p:sldId id="319" r:id="rId18"/>
    <p:sldId id="296" r:id="rId19"/>
    <p:sldId id="304" r:id="rId20"/>
    <p:sldId id="283" r:id="rId21"/>
    <p:sldId id="289" r:id="rId22"/>
    <p:sldId id="320" r:id="rId23"/>
    <p:sldId id="316" r:id="rId24"/>
    <p:sldId id="294" r:id="rId25"/>
    <p:sldId id="268" r:id="rId26"/>
    <p:sldId id="321" r:id="rId27"/>
    <p:sldId id="322" r:id="rId28"/>
    <p:sldId id="261" r:id="rId29"/>
    <p:sldId id="288" r:id="rId30"/>
    <p:sldId id="305" r:id="rId31"/>
    <p:sldId id="297" r:id="rId32"/>
    <p:sldId id="264" r:id="rId33"/>
  </p:sldIdLst>
  <p:sldSz cx="9144000" cy="6858000" type="screen4x3"/>
  <p:notesSz cx="6797675" cy="9926638"/>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99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9" autoAdjust="0"/>
    <p:restoredTop sz="94659" autoAdjust="0"/>
  </p:normalViewPr>
  <p:slideViewPr>
    <p:cSldViewPr>
      <p:cViewPr>
        <p:scale>
          <a:sx n="100" d="100"/>
          <a:sy n="100" d="100"/>
        </p:scale>
        <p:origin x="-46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r>
              <a:rPr lang="en-US" smtClean="0"/>
              <a:t>Ukrainian Association of Investment Business</a:t>
            </a:r>
            <a:endParaRPr lang="uk-UA"/>
          </a:p>
        </p:txBody>
      </p:sp>
      <p:sp>
        <p:nvSpPr>
          <p:cNvPr id="3" name="Дата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855B415-A6F6-4880-8E85-B2F6F3A7A85B}" type="datetimeFigureOut">
              <a:rPr lang="uk-UA" smtClean="0"/>
              <a:t>30.09.2015</a:t>
            </a:fld>
            <a:endParaRPr lang="uk-UA"/>
          </a:p>
        </p:txBody>
      </p:sp>
      <p:sp>
        <p:nvSpPr>
          <p:cNvPr id="4" name="Нижний колонтитул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01B45961-0E91-477B-965F-4C4D687FD318}" type="slidenum">
              <a:rPr lang="uk-UA" smtClean="0"/>
              <a:t>‹#›</a:t>
            </a:fld>
            <a:endParaRPr lang="uk-UA"/>
          </a:p>
        </p:txBody>
      </p:sp>
    </p:spTree>
    <p:extLst>
      <p:ext uri="{BB962C8B-B14F-4D97-AF65-F5344CB8AC3E}">
        <p14:creationId xmlns:p14="http://schemas.microsoft.com/office/powerpoint/2010/main" val="405998088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r>
              <a:rPr lang="en-US" smtClean="0"/>
              <a:t>Ukrainian Association of Investment Business</a:t>
            </a:r>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89E905B-0E26-4E8B-86D0-3A6E23D44170}" type="datetimeFigureOut">
              <a:rPr lang="uk-UA" smtClean="0"/>
              <a:t>30.09.2015</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23BA92C-E52F-4E94-99BA-A0604D06BDA4}" type="slidenum">
              <a:rPr lang="uk-UA" smtClean="0"/>
              <a:t>‹#›</a:t>
            </a:fld>
            <a:endParaRPr lang="uk-UA"/>
          </a:p>
        </p:txBody>
      </p:sp>
    </p:spTree>
    <p:extLst>
      <p:ext uri="{BB962C8B-B14F-4D97-AF65-F5344CB8AC3E}">
        <p14:creationId xmlns:p14="http://schemas.microsoft.com/office/powerpoint/2010/main" val="768415221"/>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023BA92C-E52F-4E94-99BA-A0604D06BDA4}" type="slidenum">
              <a:rPr lang="uk-UA" smtClean="0"/>
              <a:t>2</a:t>
            </a:fld>
            <a:endParaRPr lang="uk-UA"/>
          </a:p>
        </p:txBody>
      </p:sp>
      <p:sp>
        <p:nvSpPr>
          <p:cNvPr id="5" name="Верхний колонтитул 4"/>
          <p:cNvSpPr>
            <a:spLocks noGrp="1"/>
          </p:cNvSpPr>
          <p:nvPr>
            <p:ph type="hdr" sz="quarter" idx="11"/>
          </p:nvPr>
        </p:nvSpPr>
        <p:spPr/>
        <p:txBody>
          <a:bodyPr/>
          <a:lstStyle/>
          <a:p>
            <a:r>
              <a:rPr lang="en-US" smtClean="0"/>
              <a:t>Ukrainian Association of Investment Business</a:t>
            </a:r>
            <a:endParaRPr lang="uk-UA"/>
          </a:p>
        </p:txBody>
      </p:sp>
    </p:spTree>
    <p:extLst>
      <p:ext uri="{BB962C8B-B14F-4D97-AF65-F5344CB8AC3E}">
        <p14:creationId xmlns:p14="http://schemas.microsoft.com/office/powerpoint/2010/main" val="3944467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023BA92C-E52F-4E94-99BA-A0604D06BDA4}" type="slidenum">
              <a:rPr lang="uk-UA" smtClean="0"/>
              <a:t>21</a:t>
            </a:fld>
            <a:endParaRPr lang="uk-UA"/>
          </a:p>
        </p:txBody>
      </p:sp>
      <p:sp>
        <p:nvSpPr>
          <p:cNvPr id="5" name="Верхний колонтитул 4"/>
          <p:cNvSpPr>
            <a:spLocks noGrp="1"/>
          </p:cNvSpPr>
          <p:nvPr>
            <p:ph type="hdr" sz="quarter" idx="11"/>
          </p:nvPr>
        </p:nvSpPr>
        <p:spPr/>
        <p:txBody>
          <a:bodyPr/>
          <a:lstStyle/>
          <a:p>
            <a:r>
              <a:rPr lang="en-US" smtClean="0"/>
              <a:t>Ukrainian Association of Investment Business</a:t>
            </a:r>
            <a:endParaRPr lang="uk-UA"/>
          </a:p>
        </p:txBody>
      </p:sp>
    </p:spTree>
    <p:extLst>
      <p:ext uri="{BB962C8B-B14F-4D97-AF65-F5344CB8AC3E}">
        <p14:creationId xmlns:p14="http://schemas.microsoft.com/office/powerpoint/2010/main" val="3450868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023BA92C-E52F-4E94-99BA-A0604D06BDA4}" type="slidenum">
              <a:rPr lang="uk-UA" smtClean="0"/>
              <a:t>28</a:t>
            </a:fld>
            <a:endParaRPr lang="uk-UA"/>
          </a:p>
        </p:txBody>
      </p:sp>
      <p:sp>
        <p:nvSpPr>
          <p:cNvPr id="5" name="Верхний колонтитул 4"/>
          <p:cNvSpPr>
            <a:spLocks noGrp="1"/>
          </p:cNvSpPr>
          <p:nvPr>
            <p:ph type="hdr" sz="quarter" idx="11"/>
          </p:nvPr>
        </p:nvSpPr>
        <p:spPr/>
        <p:txBody>
          <a:bodyPr/>
          <a:lstStyle/>
          <a:p>
            <a:r>
              <a:rPr lang="en-US" smtClean="0"/>
              <a:t>Ukrainian Association of Investment Business</a:t>
            </a:r>
            <a:endParaRPr lang="uk-UA"/>
          </a:p>
        </p:txBody>
      </p:sp>
    </p:spTree>
    <p:extLst>
      <p:ext uri="{BB962C8B-B14F-4D97-AF65-F5344CB8AC3E}">
        <p14:creationId xmlns:p14="http://schemas.microsoft.com/office/powerpoint/2010/main" val="3450868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023BA92C-E52F-4E94-99BA-A0604D06BDA4}" type="slidenum">
              <a:rPr lang="uk-UA" smtClean="0"/>
              <a:t>29</a:t>
            </a:fld>
            <a:endParaRPr lang="uk-UA"/>
          </a:p>
        </p:txBody>
      </p:sp>
    </p:spTree>
    <p:extLst>
      <p:ext uri="{BB962C8B-B14F-4D97-AF65-F5344CB8AC3E}">
        <p14:creationId xmlns:p14="http://schemas.microsoft.com/office/powerpoint/2010/main" val="3450868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023BA92C-E52F-4E94-99BA-A0604D06BDA4}" type="slidenum">
              <a:rPr lang="uk-UA" smtClean="0"/>
              <a:t>31</a:t>
            </a:fld>
            <a:endParaRPr lang="uk-UA"/>
          </a:p>
        </p:txBody>
      </p:sp>
      <p:sp>
        <p:nvSpPr>
          <p:cNvPr id="5" name="Верхний колонтитул 4"/>
          <p:cNvSpPr>
            <a:spLocks noGrp="1"/>
          </p:cNvSpPr>
          <p:nvPr>
            <p:ph type="hdr" sz="quarter" idx="11"/>
          </p:nvPr>
        </p:nvSpPr>
        <p:spPr/>
        <p:txBody>
          <a:bodyPr/>
          <a:lstStyle/>
          <a:p>
            <a:r>
              <a:rPr lang="en-US" smtClean="0"/>
              <a:t>Ukrainian Association of Investment Business</a:t>
            </a:r>
            <a:endParaRPr lang="uk-UA"/>
          </a:p>
        </p:txBody>
      </p:sp>
    </p:spTree>
    <p:extLst>
      <p:ext uri="{BB962C8B-B14F-4D97-AF65-F5344CB8AC3E}">
        <p14:creationId xmlns:p14="http://schemas.microsoft.com/office/powerpoint/2010/main" val="3450868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023BA92C-E52F-4E94-99BA-A0604D06BDA4}" type="slidenum">
              <a:rPr lang="uk-UA" smtClean="0"/>
              <a:t>32</a:t>
            </a:fld>
            <a:endParaRPr lang="uk-UA"/>
          </a:p>
        </p:txBody>
      </p:sp>
      <p:sp>
        <p:nvSpPr>
          <p:cNvPr id="5" name="Верхний колонтитул 4"/>
          <p:cNvSpPr>
            <a:spLocks noGrp="1"/>
          </p:cNvSpPr>
          <p:nvPr>
            <p:ph type="hdr" sz="quarter" idx="11"/>
          </p:nvPr>
        </p:nvSpPr>
        <p:spPr/>
        <p:txBody>
          <a:bodyPr/>
          <a:lstStyle/>
          <a:p>
            <a:r>
              <a:rPr lang="en-US" smtClean="0"/>
              <a:t>Ukrainian Association of Investment Business</a:t>
            </a:r>
            <a:endParaRPr lang="uk-UA"/>
          </a:p>
        </p:txBody>
      </p:sp>
    </p:spTree>
    <p:extLst>
      <p:ext uri="{BB962C8B-B14F-4D97-AF65-F5344CB8AC3E}">
        <p14:creationId xmlns:p14="http://schemas.microsoft.com/office/powerpoint/2010/main" val="3450868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DFA9F889-F3B6-49C0-BB64-626D4864D150}" type="datetime1">
              <a:rPr lang="uk-UA" smtClean="0"/>
              <a:t>30.09.2015</a:t>
            </a:fld>
            <a:endParaRPr lang="uk-UA"/>
          </a:p>
        </p:txBody>
      </p:sp>
      <p:sp>
        <p:nvSpPr>
          <p:cNvPr id="17" name="Нижний колонтитул 16"/>
          <p:cNvSpPr>
            <a:spLocks noGrp="1"/>
          </p:cNvSpPr>
          <p:nvPr>
            <p:ph type="ftr" sz="quarter" idx="11"/>
          </p:nvPr>
        </p:nvSpPr>
        <p:spPr>
          <a:xfrm>
            <a:off x="2898648" y="6355080"/>
            <a:ext cx="3474720" cy="365760"/>
          </a:xfrm>
        </p:spPr>
        <p:txBody>
          <a:bodyPr/>
          <a:lstStyle/>
          <a:p>
            <a:endParaRPr lang="uk-UA"/>
          </a:p>
        </p:txBody>
      </p:sp>
      <p:sp>
        <p:nvSpPr>
          <p:cNvPr id="29" name="Номер слайда 28"/>
          <p:cNvSpPr>
            <a:spLocks noGrp="1"/>
          </p:cNvSpPr>
          <p:nvPr>
            <p:ph type="sldNum" sz="quarter" idx="12"/>
          </p:nvPr>
        </p:nvSpPr>
        <p:spPr>
          <a:xfrm>
            <a:off x="1216152" y="6355080"/>
            <a:ext cx="1219200" cy="365760"/>
          </a:xfrm>
        </p:spPr>
        <p:txBody>
          <a:bodyPr/>
          <a:lstStyle/>
          <a:p>
            <a:fld id="{5C8EAB06-E2C2-4CDE-AA0A-D19391C8B32A}" type="slidenum">
              <a:rPr lang="uk-UA" smtClean="0"/>
              <a:t>‹#›</a:t>
            </a:fld>
            <a:endParaRPr lang="uk-UA"/>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9E532A5-19AF-4FC8-B4B2-0B598D4D3B8D}" type="datetime1">
              <a:rPr lang="uk-UA" smtClean="0"/>
              <a:t>30.09.2015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C8EAB06-E2C2-4CDE-AA0A-D19391C8B32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12ADD06-CD9E-4CA7-8F30-C11F764EC448}" type="datetime1">
              <a:rPr lang="uk-UA" smtClean="0"/>
              <a:t>30.09.2015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C8EAB06-E2C2-4CDE-AA0A-D19391C8B32A}" type="slidenum">
              <a:rPr lang="uk-UA" smtClean="0"/>
              <a:t>‹#›</a:t>
            </a:fld>
            <a:endParaRPr lang="uk-UA"/>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898471E7-01E6-4F2A-8517-E5F8CEEA71F6}" type="datetime1">
              <a:rPr lang="uk-UA" smtClean="0"/>
              <a:t>30.09.2015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C8EAB06-E2C2-4CDE-AA0A-D19391C8B32A}" type="slidenum">
              <a:rPr lang="uk-UA" smtClean="0"/>
              <a:t>‹#›</a:t>
            </a:fld>
            <a:endParaRPr lang="uk-UA"/>
          </a:p>
        </p:txBody>
      </p:sp>
      <p:sp>
        <p:nvSpPr>
          <p:cNvPr id="8" name="Объект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3CFE1871-F261-4E49-A2EC-8E4EC64379B2}" type="datetime1">
              <a:rPr lang="uk-UA" smtClean="0"/>
              <a:t>30.09.2015</a:t>
            </a:fld>
            <a:endParaRPr lang="uk-UA"/>
          </a:p>
        </p:txBody>
      </p:sp>
      <p:sp>
        <p:nvSpPr>
          <p:cNvPr id="5" name="Нижний колонтитул 4"/>
          <p:cNvSpPr>
            <a:spLocks noGrp="1"/>
          </p:cNvSpPr>
          <p:nvPr>
            <p:ph type="ftr" sz="quarter" idx="11"/>
          </p:nvPr>
        </p:nvSpPr>
        <p:spPr>
          <a:xfrm>
            <a:off x="2898648" y="6355080"/>
            <a:ext cx="3474720" cy="365760"/>
          </a:xfrm>
        </p:spPr>
        <p:txBody>
          <a:bodyPr/>
          <a:lstStyle/>
          <a:p>
            <a:endParaRPr lang="uk-UA"/>
          </a:p>
        </p:txBody>
      </p:sp>
      <p:sp>
        <p:nvSpPr>
          <p:cNvPr id="6" name="Номер слайда 5"/>
          <p:cNvSpPr>
            <a:spLocks noGrp="1"/>
          </p:cNvSpPr>
          <p:nvPr>
            <p:ph type="sldNum" sz="quarter" idx="12"/>
          </p:nvPr>
        </p:nvSpPr>
        <p:spPr>
          <a:xfrm>
            <a:off x="1069848" y="6355080"/>
            <a:ext cx="1520952" cy="365760"/>
          </a:xfrm>
        </p:spPr>
        <p:txBody>
          <a:bodyPr/>
          <a:lstStyle/>
          <a:p>
            <a:fld id="{5C8EAB06-E2C2-4CDE-AA0A-D19391C8B32A}" type="slidenum">
              <a:rPr lang="uk-UA" smtClean="0"/>
              <a:t>‹#›</a:t>
            </a:fld>
            <a:endParaRPr lang="uk-UA"/>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FBCFC64B-6E2F-4EFD-88AE-DDC1A1A217F9}" type="datetime1">
              <a:rPr lang="uk-UA" smtClean="0"/>
              <a:t>30.09.2015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C8EAB06-E2C2-4CDE-AA0A-D19391C8B32A}" type="slidenum">
              <a:rPr lang="uk-UA" smtClean="0"/>
              <a:t>‹#›</a:t>
            </a:fld>
            <a:endParaRPr lang="uk-UA"/>
          </a:p>
        </p:txBody>
      </p:sp>
      <p:sp>
        <p:nvSpPr>
          <p:cNvPr id="9" name="Объект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AF52E75E-8BE7-438F-BDAA-710F9BEA957F}" type="datetime1">
              <a:rPr lang="uk-UA" smtClean="0"/>
              <a:t>30.09.2015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C8EAB06-E2C2-4CDE-AA0A-D19391C8B32A}" type="slidenum">
              <a:rPr lang="uk-UA" smtClean="0"/>
              <a:t>‹#›</a:t>
            </a:fld>
            <a:endParaRPr lang="uk-UA"/>
          </a:p>
        </p:txBody>
      </p:sp>
      <p:sp>
        <p:nvSpPr>
          <p:cNvPr id="11" name="Объект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7A91E9D-981A-40AD-A7BC-1618FECC5AD4}" type="datetime1">
              <a:rPr lang="uk-UA" smtClean="0"/>
              <a:t>30.09.2015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C8EAB06-E2C2-4CDE-AA0A-D19391C8B32A}" type="slidenum">
              <a:rPr lang="uk-UA" smtClean="0"/>
              <a:t>‹#›</a:t>
            </a:fld>
            <a:endParaRPr lang="uk-UA"/>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7D94E16-6A26-4699-8AEF-7CB62D0AB271}" type="datetime1">
              <a:rPr lang="uk-UA" smtClean="0"/>
              <a:t>30.09.2015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C8EAB06-E2C2-4CDE-AA0A-D19391C8B32A}" type="slidenum">
              <a:rPr lang="uk-UA" smtClean="0"/>
              <a:t>‹#›</a:t>
            </a:fld>
            <a:endParaRPr lang="uk-UA"/>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9A08AE3B-F06F-4295-A374-80AFE07D2C02}" type="datetime1">
              <a:rPr lang="uk-UA" smtClean="0"/>
              <a:t>30.09.2015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C8EAB06-E2C2-4CDE-AA0A-D19391C8B32A}" type="slidenum">
              <a:rPr lang="uk-UA" smtClean="0"/>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Объект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53A1C81-1602-41AE-BB0F-F3FB4F08B263}" type="datetime1">
              <a:rPr lang="uk-UA" smtClean="0"/>
              <a:t>30.09.2015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C8EAB06-E2C2-4CDE-AA0A-D19391C8B32A}" type="slidenum">
              <a:rPr lang="uk-UA" smtClean="0"/>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65EEE4E-B414-432C-B79B-AF1FDCC27593}" type="datetime1">
              <a:rPr lang="uk-UA" smtClean="0"/>
              <a:t>30.09.2015</a:t>
            </a:fld>
            <a:endParaRPr lang="uk-UA"/>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uk-UA"/>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C8EAB06-E2C2-4CDE-AA0A-D19391C8B32A}" type="slidenum">
              <a:rPr lang="uk-UA" smtClean="0"/>
              <a:t>‹#›</a:t>
            </a:fld>
            <a:endParaRPr lang="uk-UA"/>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me.gov.ua/VideoGallery/Detail?lang=uk-UA&amp;id=b1c1f427-963b-4712-bce8-1c0a3517ce41&amp;title=Nazva-Ukraine-OpenFor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hyperlink" Target="http://europa.eu/newsroom/highlights/special-coverage/eu_sanctions/index_en.htm" TargetMode="External"/><Relationship Id="rId2" Type="http://schemas.openxmlformats.org/officeDocument/2006/relationships/hyperlink" Target="http://eeas.europa.eu/cfsp/sanctions/docs/measures_en.pdf"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eas.europa.eu/ukraine/docs/st06978_15_en.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c.europa.eu/enlargement/tenders/taiex/index_en.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1916832"/>
            <a:ext cx="7344816" cy="1728192"/>
          </a:xfrm>
        </p:spPr>
        <p:txBody>
          <a:bodyPr>
            <a:noAutofit/>
          </a:bodyPr>
          <a:lstStyle/>
          <a:p>
            <a:pPr algn="ctr"/>
            <a:r>
              <a:rPr lang="en-US" b="1" dirty="0">
                <a:solidFill>
                  <a:schemeClr val="accent4">
                    <a:lumMod val="75000"/>
                  </a:schemeClr>
                </a:solidFill>
                <a:latin typeface="Calibri" pitchFamily="34" charset="0"/>
                <a:cs typeface="Calibri" pitchFamily="34" charset="0"/>
              </a:rPr>
              <a:t>The </a:t>
            </a:r>
            <a:r>
              <a:rPr lang="ru-RU" b="1" dirty="0" err="1">
                <a:solidFill>
                  <a:schemeClr val="accent4">
                    <a:lumMod val="75000"/>
                  </a:schemeClr>
                </a:solidFill>
                <a:latin typeface="Calibri" pitchFamily="34" charset="0"/>
                <a:cs typeface="Calibri" pitchFamily="34" charset="0"/>
              </a:rPr>
              <a:t>Developments</a:t>
            </a:r>
            <a:r>
              <a:rPr lang="ru-RU" b="1" dirty="0">
                <a:solidFill>
                  <a:schemeClr val="accent4">
                    <a:lumMod val="75000"/>
                  </a:schemeClr>
                </a:solidFill>
                <a:latin typeface="Calibri" pitchFamily="34" charset="0"/>
                <a:cs typeface="Calibri" pitchFamily="34" charset="0"/>
              </a:rPr>
              <a:t> </a:t>
            </a:r>
            <a:r>
              <a:rPr lang="en-US" b="1" dirty="0">
                <a:solidFill>
                  <a:schemeClr val="accent4">
                    <a:lumMod val="75000"/>
                  </a:schemeClr>
                </a:solidFill>
                <a:latin typeface="Calibri" pitchFamily="34" charset="0"/>
                <a:cs typeface="Calibri" pitchFamily="34" charset="0"/>
              </a:rPr>
              <a:t>in Ukraine – </a:t>
            </a:r>
            <a:br>
              <a:rPr lang="en-US" b="1" dirty="0">
                <a:solidFill>
                  <a:schemeClr val="accent4">
                    <a:lumMod val="75000"/>
                  </a:schemeClr>
                </a:solidFill>
                <a:latin typeface="Calibri" pitchFamily="34" charset="0"/>
                <a:cs typeface="Calibri" pitchFamily="34" charset="0"/>
              </a:rPr>
            </a:br>
            <a:r>
              <a:rPr lang="en-US" b="1" dirty="0">
                <a:solidFill>
                  <a:schemeClr val="accent4">
                    <a:lumMod val="75000"/>
                  </a:schemeClr>
                </a:solidFill>
                <a:latin typeface="Calibri" pitchFamily="34" charset="0"/>
                <a:cs typeface="Calibri" pitchFamily="34" charset="0"/>
              </a:rPr>
              <a:t>Political, Economic and Regulatory Aspects</a:t>
            </a:r>
            <a:endParaRPr lang="uk-UA" b="1" dirty="0">
              <a:solidFill>
                <a:schemeClr val="accent4">
                  <a:lumMod val="75000"/>
                </a:schemeClr>
              </a:solidFill>
              <a:latin typeface="Calibri" pitchFamily="34" charset="0"/>
              <a:cs typeface="Calibri" pitchFamily="34" charset="0"/>
            </a:endParaRPr>
          </a:p>
        </p:txBody>
      </p:sp>
      <p:sp>
        <p:nvSpPr>
          <p:cNvPr id="3" name="Подзаголовок 2"/>
          <p:cNvSpPr>
            <a:spLocks noGrp="1"/>
          </p:cNvSpPr>
          <p:nvPr>
            <p:ph type="subTitle" idx="1"/>
          </p:nvPr>
        </p:nvSpPr>
        <p:spPr>
          <a:xfrm>
            <a:off x="1115616" y="5085184"/>
            <a:ext cx="7056784" cy="648072"/>
          </a:xfrm>
        </p:spPr>
        <p:txBody>
          <a:bodyPr>
            <a:noAutofit/>
          </a:bodyPr>
          <a:lstStyle/>
          <a:p>
            <a:r>
              <a:rPr lang="en-US" sz="1600" b="1" dirty="0" smtClean="0">
                <a:solidFill>
                  <a:schemeClr val="accent4">
                    <a:lumMod val="75000"/>
                  </a:schemeClr>
                </a:solidFill>
                <a:latin typeface="Calibri" pitchFamily="34" charset="0"/>
                <a:cs typeface="Calibri" pitchFamily="34" charset="0"/>
              </a:rPr>
              <a:t>7th </a:t>
            </a:r>
            <a:r>
              <a:rPr lang="en-US" sz="1600" b="1" dirty="0">
                <a:solidFill>
                  <a:schemeClr val="accent4">
                    <a:lumMod val="75000"/>
                  </a:schemeClr>
                </a:solidFill>
                <a:latin typeface="Calibri" pitchFamily="34" charset="0"/>
                <a:cs typeface="Calibri" pitchFamily="34" charset="0"/>
              </a:rPr>
              <a:t>CEE </a:t>
            </a:r>
            <a:r>
              <a:rPr lang="en-US" sz="1600" b="1" dirty="0" smtClean="0">
                <a:solidFill>
                  <a:schemeClr val="accent4">
                    <a:lumMod val="75000"/>
                  </a:schemeClr>
                </a:solidFill>
                <a:latin typeface="Calibri" pitchFamily="34" charset="0"/>
                <a:cs typeface="Calibri" pitchFamily="34" charset="0"/>
              </a:rPr>
              <a:t>Initiative Workshop </a:t>
            </a:r>
            <a:r>
              <a:rPr lang="en-GB" sz="1600" b="1" dirty="0">
                <a:solidFill>
                  <a:schemeClr val="accent4">
                    <a:lumMod val="75000"/>
                  </a:schemeClr>
                </a:solidFill>
                <a:latin typeface="Calibri" pitchFamily="34" charset="0"/>
                <a:cs typeface="Calibri" pitchFamily="34" charset="0"/>
              </a:rPr>
              <a:t>“Challenges of Collective Investment Business in CEE” </a:t>
            </a:r>
            <a:endParaRPr lang="en-US" sz="1600" b="1" dirty="0">
              <a:solidFill>
                <a:schemeClr val="accent4">
                  <a:lumMod val="75000"/>
                </a:schemeClr>
              </a:solidFill>
              <a:latin typeface="Calibri" pitchFamily="34" charset="0"/>
              <a:cs typeface="Calibri" pitchFamily="34" charset="0"/>
            </a:endParaRPr>
          </a:p>
          <a:p>
            <a:r>
              <a:rPr lang="en-GB" sz="1600" dirty="0">
                <a:solidFill>
                  <a:schemeClr val="accent4">
                    <a:lumMod val="75000"/>
                  </a:schemeClr>
                </a:solidFill>
                <a:latin typeface="Calibri" pitchFamily="34" charset="0"/>
                <a:cs typeface="Calibri" pitchFamily="34" charset="0"/>
              </a:rPr>
              <a:t>17</a:t>
            </a:r>
            <a:r>
              <a:rPr lang="en-GB" sz="1600" baseline="30000" dirty="0">
                <a:solidFill>
                  <a:schemeClr val="accent4">
                    <a:lumMod val="75000"/>
                  </a:schemeClr>
                </a:solidFill>
                <a:latin typeface="Calibri" pitchFamily="34" charset="0"/>
                <a:cs typeface="Calibri" pitchFamily="34" charset="0"/>
              </a:rPr>
              <a:t>th</a:t>
            </a:r>
            <a:r>
              <a:rPr lang="en-GB" sz="1600" dirty="0">
                <a:solidFill>
                  <a:schemeClr val="accent4">
                    <a:lumMod val="75000"/>
                  </a:schemeClr>
                </a:solidFill>
                <a:latin typeface="Calibri" pitchFamily="34" charset="0"/>
                <a:cs typeface="Calibri" pitchFamily="34" charset="0"/>
              </a:rPr>
              <a:t> – 18</a:t>
            </a:r>
            <a:r>
              <a:rPr lang="en-GB" sz="1600" baseline="30000" dirty="0">
                <a:solidFill>
                  <a:schemeClr val="accent4">
                    <a:lumMod val="75000"/>
                  </a:schemeClr>
                </a:solidFill>
                <a:latin typeface="Calibri" pitchFamily="34" charset="0"/>
                <a:cs typeface="Calibri" pitchFamily="34" charset="0"/>
              </a:rPr>
              <a:t>th</a:t>
            </a:r>
            <a:r>
              <a:rPr lang="en-GB" sz="1600" dirty="0">
                <a:solidFill>
                  <a:schemeClr val="accent4">
                    <a:lumMod val="75000"/>
                  </a:schemeClr>
                </a:solidFill>
                <a:latin typeface="Calibri" pitchFamily="34" charset="0"/>
                <a:cs typeface="Calibri" pitchFamily="34" charset="0"/>
              </a:rPr>
              <a:t> September </a:t>
            </a:r>
            <a:r>
              <a:rPr lang="en-GB" sz="1600" dirty="0" smtClean="0">
                <a:solidFill>
                  <a:schemeClr val="accent4">
                    <a:lumMod val="75000"/>
                  </a:schemeClr>
                </a:solidFill>
                <a:latin typeface="Calibri" pitchFamily="34" charset="0"/>
                <a:cs typeface="Calibri" pitchFamily="34" charset="0"/>
              </a:rPr>
              <a:t>2015,</a:t>
            </a:r>
            <a:r>
              <a:rPr lang="en-US" sz="1600" b="1" dirty="0" smtClean="0">
                <a:solidFill>
                  <a:schemeClr val="accent4">
                    <a:lumMod val="75000"/>
                  </a:schemeClr>
                </a:solidFill>
                <a:latin typeface="Calibri" pitchFamily="34" charset="0"/>
                <a:cs typeface="Calibri" pitchFamily="34" charset="0"/>
              </a:rPr>
              <a:t> </a:t>
            </a:r>
            <a:r>
              <a:rPr lang="en-GB" sz="1600" dirty="0">
                <a:solidFill>
                  <a:schemeClr val="accent4">
                    <a:lumMod val="75000"/>
                  </a:schemeClr>
                </a:solidFill>
                <a:latin typeface="Calibri" pitchFamily="34" charset="0"/>
                <a:cs typeface="Calibri" pitchFamily="34" charset="0"/>
              </a:rPr>
              <a:t>Ljubljana</a:t>
            </a:r>
            <a:endParaRPr lang="uk-UA" sz="1600" dirty="0">
              <a:solidFill>
                <a:schemeClr val="accent4">
                  <a:lumMod val="75000"/>
                </a:schemeClr>
              </a:solidFill>
              <a:latin typeface="Calibri" pitchFamily="34" charset="0"/>
              <a:cs typeface="Calibri" pitchFamily="34" charset="0"/>
            </a:endParaRPr>
          </a:p>
          <a:p>
            <a:endParaRPr lang="uk-UA" sz="1600" dirty="0">
              <a:solidFill>
                <a:schemeClr val="accent4">
                  <a:lumMod val="75000"/>
                </a:schemeClr>
              </a:solidFill>
            </a:endParaRPr>
          </a:p>
        </p:txBody>
      </p:sp>
      <p:pic>
        <p:nvPicPr>
          <p:cNvPr id="5" name="Picture 3" descr="лого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 y="0"/>
            <a:ext cx="1331913" cy="1557337"/>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1331639" y="160184"/>
            <a:ext cx="6840761" cy="892552"/>
          </a:xfrm>
          <a:prstGeom prst="rect">
            <a:avLst/>
          </a:prstGeom>
        </p:spPr>
        <p:txBody>
          <a:bodyPr wrap="square">
            <a:spAutoFit/>
          </a:bodyPr>
          <a:lstStyle/>
          <a:p>
            <a:r>
              <a:rPr lang="en-US" sz="2000" b="1" dirty="0" smtClean="0">
                <a:solidFill>
                  <a:schemeClr val="accent4">
                    <a:lumMod val="75000"/>
                  </a:schemeClr>
                </a:solidFill>
                <a:latin typeface="Calibri" pitchFamily="34" charset="0"/>
                <a:cs typeface="Calibri" pitchFamily="34" charset="0"/>
              </a:rPr>
              <a:t>Ukrainian Association of Investment Business</a:t>
            </a:r>
          </a:p>
          <a:p>
            <a:r>
              <a:rPr lang="en-US" sz="3200" b="1" dirty="0" smtClean="0">
                <a:solidFill>
                  <a:srgbClr val="FFC000"/>
                </a:solidFill>
                <a:latin typeface="Calibri" pitchFamily="34" charset="0"/>
                <a:cs typeface="Calibri" pitchFamily="34" charset="0"/>
              </a:rPr>
              <a:t>UAIB</a:t>
            </a:r>
            <a:endParaRPr lang="uk-UA" sz="3200" b="1" dirty="0">
              <a:solidFill>
                <a:srgbClr val="FFC000"/>
              </a:solidFill>
              <a:latin typeface="Calibri" pitchFamily="34" charset="0"/>
              <a:cs typeface="Calibri" pitchFamily="34" charset="0"/>
            </a:endParaRPr>
          </a:p>
        </p:txBody>
      </p:sp>
      <p:sp>
        <p:nvSpPr>
          <p:cNvPr id="8" name="Прямоугольник 7"/>
          <p:cNvSpPr/>
          <p:nvPr/>
        </p:nvSpPr>
        <p:spPr>
          <a:xfrm>
            <a:off x="3812654" y="3573016"/>
            <a:ext cx="4392488" cy="1384995"/>
          </a:xfrm>
          <a:prstGeom prst="rect">
            <a:avLst/>
          </a:prstGeom>
        </p:spPr>
        <p:txBody>
          <a:bodyPr wrap="square">
            <a:spAutoFit/>
          </a:bodyPr>
          <a:lstStyle/>
          <a:p>
            <a:pPr algn="r">
              <a:lnSpc>
                <a:spcPct val="150000"/>
              </a:lnSpc>
              <a:buNone/>
            </a:pPr>
            <a:r>
              <a:rPr lang="en-US" sz="2000" b="1" dirty="0" err="1">
                <a:solidFill>
                  <a:schemeClr val="accent4">
                    <a:lumMod val="75000"/>
                  </a:schemeClr>
                </a:solidFill>
                <a:latin typeface="Calibri" pitchFamily="34" charset="0"/>
                <a:cs typeface="Calibri" pitchFamily="34" charset="0"/>
              </a:rPr>
              <a:t>Anastasiia</a:t>
            </a:r>
            <a:r>
              <a:rPr lang="en-US" sz="2000" b="1" dirty="0">
                <a:solidFill>
                  <a:schemeClr val="accent4">
                    <a:lumMod val="75000"/>
                  </a:schemeClr>
                </a:solidFill>
                <a:latin typeface="Calibri" pitchFamily="34" charset="0"/>
                <a:cs typeface="Calibri" pitchFamily="34" charset="0"/>
              </a:rPr>
              <a:t> </a:t>
            </a:r>
            <a:r>
              <a:rPr lang="en-US" sz="2000" b="1" dirty="0" err="1">
                <a:solidFill>
                  <a:schemeClr val="accent4">
                    <a:lumMod val="75000"/>
                  </a:schemeClr>
                </a:solidFill>
                <a:latin typeface="Calibri" pitchFamily="34" charset="0"/>
                <a:cs typeface="Calibri" pitchFamily="34" charset="0"/>
              </a:rPr>
              <a:t>Gavryliuk</a:t>
            </a:r>
            <a:r>
              <a:rPr lang="en-US" sz="2000" b="1" dirty="0">
                <a:solidFill>
                  <a:schemeClr val="accent4">
                    <a:lumMod val="75000"/>
                  </a:schemeClr>
                </a:solidFill>
                <a:latin typeface="Calibri" pitchFamily="34" charset="0"/>
                <a:cs typeface="Calibri" pitchFamily="34" charset="0"/>
              </a:rPr>
              <a:t> </a:t>
            </a:r>
          </a:p>
          <a:p>
            <a:pPr algn="r">
              <a:lnSpc>
                <a:spcPct val="150000"/>
              </a:lnSpc>
              <a:buNone/>
            </a:pPr>
            <a:r>
              <a:rPr lang="en-US" b="1" i="1" dirty="0" smtClean="0">
                <a:solidFill>
                  <a:schemeClr val="accent4">
                    <a:lumMod val="75000"/>
                  </a:schemeClr>
                </a:solidFill>
                <a:latin typeface="Calibri" pitchFamily="34" charset="0"/>
                <a:cs typeface="Calibri" pitchFamily="34" charset="0"/>
              </a:rPr>
              <a:t>UAIB Senior </a:t>
            </a:r>
            <a:r>
              <a:rPr lang="en-US" b="1" i="1" dirty="0">
                <a:solidFill>
                  <a:schemeClr val="accent4">
                    <a:lumMod val="75000"/>
                  </a:schemeClr>
                </a:solidFill>
                <a:latin typeface="Calibri" pitchFamily="34" charset="0"/>
                <a:cs typeface="Calibri" pitchFamily="34" charset="0"/>
              </a:rPr>
              <a:t>Analyst </a:t>
            </a:r>
            <a:r>
              <a:rPr lang="en-US" b="1" i="1" dirty="0" smtClean="0">
                <a:solidFill>
                  <a:schemeClr val="accent4">
                    <a:lumMod val="75000"/>
                  </a:schemeClr>
                </a:solidFill>
                <a:latin typeface="Calibri" pitchFamily="34" charset="0"/>
                <a:cs typeface="Calibri" pitchFamily="34" charset="0"/>
              </a:rPr>
              <a:t>&amp;</a:t>
            </a:r>
          </a:p>
          <a:p>
            <a:pPr algn="r">
              <a:lnSpc>
                <a:spcPct val="150000"/>
              </a:lnSpc>
              <a:buNone/>
            </a:pPr>
            <a:r>
              <a:rPr lang="en-US" b="1" i="1" dirty="0" smtClean="0">
                <a:solidFill>
                  <a:schemeClr val="accent4">
                    <a:lumMod val="75000"/>
                  </a:schemeClr>
                </a:solidFill>
                <a:latin typeface="Calibri" pitchFamily="34" charset="0"/>
                <a:cs typeface="Calibri" pitchFamily="34" charset="0"/>
              </a:rPr>
              <a:t>International </a:t>
            </a:r>
            <a:r>
              <a:rPr lang="en-US" b="1" i="1" dirty="0">
                <a:solidFill>
                  <a:schemeClr val="accent4">
                    <a:lumMod val="75000"/>
                  </a:schemeClr>
                </a:solidFill>
                <a:latin typeface="Calibri" pitchFamily="34" charset="0"/>
                <a:cs typeface="Calibri" pitchFamily="34" charset="0"/>
              </a:rPr>
              <a:t>Relations Coordinator </a:t>
            </a:r>
          </a:p>
        </p:txBody>
      </p:sp>
    </p:spTree>
    <p:extLst>
      <p:ext uri="{BB962C8B-B14F-4D97-AF65-F5344CB8AC3E}">
        <p14:creationId xmlns:p14="http://schemas.microsoft.com/office/powerpoint/2010/main" val="5216723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52400"/>
            <a:ext cx="7128792" cy="900336"/>
          </a:xfrm>
        </p:spPr>
        <p:txBody>
          <a:bodyPr>
            <a:normAutofit/>
          </a:bodyPr>
          <a:lstStyle/>
          <a:p>
            <a:r>
              <a:rPr lang="ru-RU" sz="2800" b="1" dirty="0" err="1">
                <a:solidFill>
                  <a:schemeClr val="accent4">
                    <a:lumMod val="75000"/>
                  </a:schemeClr>
                </a:solidFill>
                <a:latin typeface="Calibri" pitchFamily="34" charset="0"/>
                <a:cs typeface="Calibri" pitchFamily="34" charset="0"/>
              </a:rPr>
              <a:t>Ukrain</a:t>
            </a:r>
            <a:r>
              <a:rPr lang="en-US" sz="2800" b="1" dirty="0" err="1">
                <a:solidFill>
                  <a:schemeClr val="accent4">
                    <a:lumMod val="75000"/>
                  </a:schemeClr>
                </a:solidFill>
                <a:latin typeface="Calibri" pitchFamily="34" charset="0"/>
                <a:cs typeface="Calibri" pitchFamily="34" charset="0"/>
              </a:rPr>
              <a:t>ian</a:t>
            </a:r>
            <a:r>
              <a:rPr lang="en-US" sz="2800" b="1" dirty="0">
                <a:solidFill>
                  <a:schemeClr val="accent4">
                    <a:lumMod val="75000"/>
                  </a:schemeClr>
                </a:solidFill>
                <a:latin typeface="Calibri" pitchFamily="34" charset="0"/>
                <a:cs typeface="Calibri" pitchFamily="34" charset="0"/>
              </a:rPr>
              <a:t> Reforms: trying hard</a:t>
            </a:r>
            <a:r>
              <a:rPr lang="en-US" sz="2800" b="1" dirty="0" smtClean="0">
                <a:solidFill>
                  <a:schemeClr val="accent4">
                    <a:lumMod val="75000"/>
                  </a:schemeClr>
                </a:solidFill>
                <a:latin typeface="Calibri" pitchFamily="34" charset="0"/>
                <a:cs typeface="Calibri" pitchFamily="34" charset="0"/>
              </a:rPr>
              <a:t>… (on plans)</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10</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611560" y="1124744"/>
            <a:ext cx="8100392" cy="5256584"/>
          </a:xfrm>
        </p:spPr>
        <p:txBody>
          <a:bodyPr>
            <a:noAutofit/>
          </a:bodyPr>
          <a:lstStyle/>
          <a:p>
            <a:pPr marL="0" indent="0">
              <a:buNone/>
            </a:pPr>
            <a:r>
              <a:rPr lang="en-US" sz="1800" b="1" dirty="0" smtClean="0">
                <a:solidFill>
                  <a:srgbClr val="FD992B"/>
                </a:solidFill>
                <a:latin typeface="Calibri" pitchFamily="34" charset="0"/>
                <a:cs typeface="Calibri" pitchFamily="34" charset="0"/>
              </a:rPr>
              <a:t>17 </a:t>
            </a:r>
            <a:r>
              <a:rPr lang="en-US" sz="1800" b="1" dirty="0">
                <a:solidFill>
                  <a:srgbClr val="FD992B"/>
                </a:solidFill>
                <a:latin typeface="Calibri" pitchFamily="34" charset="0"/>
                <a:cs typeface="Calibri" pitchFamily="34" charset="0"/>
              </a:rPr>
              <a:t>Sept 2014 </a:t>
            </a:r>
            <a:r>
              <a:rPr lang="en-US" sz="1800" b="1" dirty="0">
                <a:solidFill>
                  <a:schemeClr val="accent4">
                    <a:lumMod val="75000"/>
                  </a:schemeClr>
                </a:solidFill>
                <a:latin typeface="Calibri" pitchFamily="34" charset="0"/>
                <a:cs typeface="Calibri" pitchFamily="34" charset="0"/>
              </a:rPr>
              <a:t>– the government of Ukraine adopts the </a:t>
            </a:r>
            <a:r>
              <a:rPr lang="en-US" sz="1800" b="1" dirty="0">
                <a:solidFill>
                  <a:srgbClr val="FD992B"/>
                </a:solidFill>
                <a:latin typeface="Calibri" pitchFamily="34" charset="0"/>
                <a:cs typeface="Calibri" pitchFamily="34" charset="0"/>
              </a:rPr>
              <a:t>‘Plan of Measures’ </a:t>
            </a:r>
            <a:r>
              <a:rPr lang="en-US" sz="1800" b="1" dirty="0" smtClean="0">
                <a:solidFill>
                  <a:srgbClr val="FD992B"/>
                </a:solidFill>
                <a:latin typeface="Calibri" pitchFamily="34" charset="0"/>
                <a:cs typeface="Calibri" pitchFamily="34" charset="0"/>
              </a:rPr>
              <a:t>(Action Plan) </a:t>
            </a:r>
            <a:r>
              <a:rPr lang="en-US" sz="1800" b="1" dirty="0" smtClean="0">
                <a:solidFill>
                  <a:schemeClr val="accent4">
                    <a:lumMod val="75000"/>
                  </a:schemeClr>
                </a:solidFill>
                <a:latin typeface="Calibri" pitchFamily="34" charset="0"/>
                <a:cs typeface="Calibri" pitchFamily="34" charset="0"/>
              </a:rPr>
              <a:t>for </a:t>
            </a:r>
            <a:r>
              <a:rPr lang="en-US" sz="1800" b="1" dirty="0">
                <a:solidFill>
                  <a:schemeClr val="accent4">
                    <a:lumMod val="75000"/>
                  </a:schemeClr>
                </a:solidFill>
                <a:latin typeface="Calibri" pitchFamily="34" charset="0"/>
                <a:cs typeface="Calibri" pitchFamily="34" charset="0"/>
              </a:rPr>
              <a:t>implementation of the AA for </a:t>
            </a:r>
            <a:r>
              <a:rPr lang="en-US" sz="1800" b="1" dirty="0" smtClean="0">
                <a:solidFill>
                  <a:srgbClr val="FD992B"/>
                </a:solidFill>
                <a:latin typeface="Calibri" pitchFamily="34" charset="0"/>
                <a:cs typeface="Calibri" pitchFamily="34" charset="0"/>
              </a:rPr>
              <a:t>2014-2017</a:t>
            </a:r>
          </a:p>
          <a:p>
            <a:pPr marL="0" indent="0">
              <a:buNone/>
            </a:pPr>
            <a:r>
              <a:rPr lang="en-US" sz="1800" b="1" u="sng" dirty="0" smtClean="0">
                <a:solidFill>
                  <a:schemeClr val="accent4">
                    <a:lumMod val="75000"/>
                  </a:schemeClr>
                </a:solidFill>
                <a:latin typeface="Calibri" pitchFamily="34" charset="0"/>
                <a:cs typeface="Calibri" pitchFamily="34" charset="0"/>
              </a:rPr>
              <a:t>Concerning Financial Sector</a:t>
            </a:r>
            <a:r>
              <a:rPr lang="en-US" sz="1800" b="1" dirty="0" smtClean="0">
                <a:solidFill>
                  <a:schemeClr val="accent4">
                    <a:lumMod val="75000"/>
                  </a:schemeClr>
                </a:solidFill>
                <a:latin typeface="Calibri" pitchFamily="34" charset="0"/>
                <a:cs typeface="Calibri" pitchFamily="34" charset="0"/>
              </a:rPr>
              <a:t>:</a:t>
            </a:r>
          </a:p>
          <a:p>
            <a:pPr marL="0" indent="0">
              <a:buNone/>
            </a:pPr>
            <a:r>
              <a:rPr lang="en-US" sz="1600" b="1" dirty="0" smtClean="0">
                <a:solidFill>
                  <a:srgbClr val="FD992B"/>
                </a:solidFill>
                <a:latin typeface="Calibri" pitchFamily="34" charset="0"/>
                <a:cs typeface="Calibri" pitchFamily="34" charset="0"/>
              </a:rPr>
              <a:t>Mar 2015: </a:t>
            </a:r>
            <a:r>
              <a:rPr lang="en-US" sz="1600" b="1" dirty="0" smtClean="0">
                <a:solidFill>
                  <a:schemeClr val="accent4">
                    <a:lumMod val="75000"/>
                  </a:schemeClr>
                </a:solidFill>
                <a:latin typeface="Calibri" pitchFamily="34" charset="0"/>
                <a:cs typeface="Calibri" pitchFamily="34" charset="0"/>
              </a:rPr>
              <a:t>A </a:t>
            </a:r>
            <a:r>
              <a:rPr lang="en-US" sz="1600" b="1" dirty="0">
                <a:solidFill>
                  <a:schemeClr val="accent4">
                    <a:lumMod val="75000"/>
                  </a:schemeClr>
                </a:solidFill>
                <a:latin typeface="Calibri" pitchFamily="34" charset="0"/>
                <a:cs typeface="Calibri" pitchFamily="34" charset="0"/>
              </a:rPr>
              <a:t>roadmap for approximation of the Ukrainian legislation to the EU law in the field of financial </a:t>
            </a:r>
            <a:r>
              <a:rPr lang="en-US" sz="1600" b="1" dirty="0" smtClean="0">
                <a:solidFill>
                  <a:schemeClr val="accent4">
                    <a:lumMod val="75000"/>
                  </a:schemeClr>
                </a:solidFill>
                <a:latin typeface="Calibri" pitchFamily="34" charset="0"/>
                <a:cs typeface="Calibri" pitchFamily="34" charset="0"/>
              </a:rPr>
              <a:t>services </a:t>
            </a:r>
          </a:p>
          <a:p>
            <a:pPr marL="0" indent="0">
              <a:buNone/>
            </a:pPr>
            <a:r>
              <a:rPr lang="en-US" sz="1600" b="1" dirty="0">
                <a:solidFill>
                  <a:srgbClr val="FD992B"/>
                </a:solidFill>
                <a:latin typeface="Calibri" pitchFamily="34" charset="0"/>
                <a:cs typeface="Calibri" pitchFamily="34" charset="0"/>
              </a:rPr>
              <a:t>Jul </a:t>
            </a:r>
            <a:r>
              <a:rPr lang="en-US" sz="1600" b="1" dirty="0" smtClean="0">
                <a:solidFill>
                  <a:srgbClr val="FD992B"/>
                </a:solidFill>
                <a:latin typeface="Calibri" pitchFamily="34" charset="0"/>
                <a:cs typeface="Calibri" pitchFamily="34" charset="0"/>
              </a:rPr>
              <a:t>2015: </a:t>
            </a:r>
            <a:r>
              <a:rPr lang="en-US" sz="1600" b="1" dirty="0" smtClean="0">
                <a:solidFill>
                  <a:schemeClr val="accent4">
                    <a:lumMod val="75000"/>
                  </a:schemeClr>
                </a:solidFill>
                <a:latin typeface="Calibri" pitchFamily="34" charset="0"/>
                <a:cs typeface="Calibri" pitchFamily="34" charset="0"/>
              </a:rPr>
              <a:t>Implementation of </a:t>
            </a:r>
            <a:r>
              <a:rPr lang="en-US" sz="1600" b="1" u="sng" dirty="0" smtClean="0">
                <a:solidFill>
                  <a:schemeClr val="accent4">
                    <a:lumMod val="75000"/>
                  </a:schemeClr>
                </a:solidFill>
                <a:latin typeface="Calibri" pitchFamily="34" charset="0"/>
                <a:cs typeface="Calibri" pitchFamily="34" charset="0"/>
              </a:rPr>
              <a:t>Directive</a:t>
            </a:r>
            <a:r>
              <a:rPr lang="uk-UA" sz="1600" b="1" u="sng" dirty="0" smtClean="0">
                <a:solidFill>
                  <a:schemeClr val="accent4">
                    <a:lumMod val="75000"/>
                  </a:schemeClr>
                </a:solidFill>
                <a:latin typeface="Calibri" pitchFamily="34" charset="0"/>
                <a:cs typeface="Calibri" pitchFamily="34" charset="0"/>
              </a:rPr>
              <a:t> 200</a:t>
            </a:r>
            <a:r>
              <a:rPr lang="en-US" sz="1600" b="1" u="sng" dirty="0" smtClean="0">
                <a:solidFill>
                  <a:schemeClr val="accent4">
                    <a:lumMod val="75000"/>
                  </a:schemeClr>
                </a:solidFill>
                <a:latin typeface="Calibri" pitchFamily="34" charset="0"/>
                <a:cs typeface="Calibri" pitchFamily="34" charset="0"/>
              </a:rPr>
              <a:t>6</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43</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EC</a:t>
            </a:r>
            <a:r>
              <a:rPr lang="en-US" sz="1600" b="1" dirty="0" smtClean="0">
                <a:solidFill>
                  <a:schemeClr val="accent4">
                    <a:lumMod val="75000"/>
                  </a:schemeClr>
                </a:solidFill>
                <a:latin typeface="Calibri" pitchFamily="34" charset="0"/>
                <a:cs typeface="Calibri" pitchFamily="34" charset="0"/>
              </a:rPr>
              <a:t> (Statutory Audits); </a:t>
            </a:r>
            <a:r>
              <a:rPr lang="en-US" sz="1600" b="1" dirty="0">
                <a:solidFill>
                  <a:schemeClr val="accent4">
                    <a:lumMod val="75000"/>
                  </a:schemeClr>
                </a:solidFill>
                <a:latin typeface="Calibri" pitchFamily="34" charset="0"/>
                <a:cs typeface="Calibri" pitchFamily="34" charset="0"/>
              </a:rPr>
              <a:t>Drafts for implementation of </a:t>
            </a:r>
            <a:r>
              <a:rPr lang="en-US" sz="1600" b="1" u="sng" dirty="0" smtClean="0">
                <a:solidFill>
                  <a:schemeClr val="accent6">
                    <a:lumMod val="75000"/>
                  </a:schemeClr>
                </a:solidFill>
                <a:latin typeface="Calibri" pitchFamily="34" charset="0"/>
                <a:cs typeface="Calibri" pitchFamily="34" charset="0"/>
              </a:rPr>
              <a:t>Fourth </a:t>
            </a:r>
            <a:r>
              <a:rPr lang="en-US" sz="1600" b="1" u="sng" dirty="0">
                <a:solidFill>
                  <a:schemeClr val="accent6">
                    <a:lumMod val="75000"/>
                  </a:schemeClr>
                </a:solidFill>
                <a:latin typeface="Calibri" pitchFamily="34" charset="0"/>
                <a:cs typeface="Calibri" pitchFamily="34" charset="0"/>
              </a:rPr>
              <a:t>Directive </a:t>
            </a:r>
            <a:r>
              <a:rPr lang="en-US" sz="1600" b="1" u="sng" dirty="0" smtClean="0">
                <a:solidFill>
                  <a:schemeClr val="accent6">
                    <a:lumMod val="75000"/>
                  </a:schemeClr>
                </a:solidFill>
                <a:latin typeface="Calibri" pitchFamily="34" charset="0"/>
                <a:cs typeface="Calibri" pitchFamily="34" charset="0"/>
              </a:rPr>
              <a:t>78/660/EEC</a:t>
            </a:r>
            <a:r>
              <a:rPr lang="en-US" sz="1600" b="1" dirty="0" smtClean="0">
                <a:solidFill>
                  <a:schemeClr val="accent6">
                    <a:lumMod val="75000"/>
                  </a:schemeClr>
                </a:solidFill>
                <a:latin typeface="Calibri" pitchFamily="34" charset="0"/>
                <a:cs typeface="Calibri" pitchFamily="34" charset="0"/>
              </a:rPr>
              <a:t> (Annual Accounts</a:t>
            </a:r>
            <a:r>
              <a:rPr lang="en-US" sz="1600" b="1" dirty="0">
                <a:solidFill>
                  <a:schemeClr val="accent6">
                    <a:lumMod val="75000"/>
                  </a:schemeClr>
                </a:solidFill>
                <a:latin typeface="Calibri" pitchFamily="34" charset="0"/>
                <a:cs typeface="Calibri" pitchFamily="34" charset="0"/>
              </a:rPr>
              <a:t>), </a:t>
            </a:r>
            <a:r>
              <a:rPr lang="en-US" sz="1600" b="1" u="sng" dirty="0">
                <a:solidFill>
                  <a:schemeClr val="accent6">
                    <a:lumMod val="75000"/>
                  </a:schemeClr>
                </a:solidFill>
                <a:latin typeface="Calibri" pitchFamily="34" charset="0"/>
                <a:cs typeface="Calibri" pitchFamily="34" charset="0"/>
              </a:rPr>
              <a:t>Seventh Council Directive 83/349/EEC</a:t>
            </a:r>
            <a:r>
              <a:rPr lang="en-US" sz="1600" b="1" dirty="0">
                <a:solidFill>
                  <a:schemeClr val="accent6">
                    <a:lumMod val="75000"/>
                  </a:schemeClr>
                </a:solidFill>
                <a:latin typeface="Calibri" pitchFamily="34" charset="0"/>
                <a:cs typeface="Calibri" pitchFamily="34" charset="0"/>
              </a:rPr>
              <a:t> </a:t>
            </a:r>
            <a:r>
              <a:rPr lang="en-US" sz="1600" b="1" dirty="0" smtClean="0">
                <a:solidFill>
                  <a:schemeClr val="accent6">
                    <a:lumMod val="75000"/>
                  </a:schemeClr>
                </a:solidFill>
                <a:latin typeface="Calibri" pitchFamily="34" charset="0"/>
                <a:cs typeface="Calibri" pitchFamily="34" charset="0"/>
              </a:rPr>
              <a:t>(</a:t>
            </a:r>
            <a:r>
              <a:rPr lang="en-US" sz="1600" b="1" dirty="0">
                <a:solidFill>
                  <a:schemeClr val="accent6">
                    <a:lumMod val="75000"/>
                  </a:schemeClr>
                </a:solidFill>
                <a:latin typeface="Calibri" pitchFamily="34" charset="0"/>
                <a:cs typeface="Calibri" pitchFamily="34" charset="0"/>
              </a:rPr>
              <a:t>C</a:t>
            </a:r>
            <a:r>
              <a:rPr lang="en-US" sz="1600" b="1" dirty="0" smtClean="0">
                <a:solidFill>
                  <a:schemeClr val="accent6">
                    <a:lumMod val="75000"/>
                  </a:schemeClr>
                </a:solidFill>
                <a:latin typeface="Calibri" pitchFamily="34" charset="0"/>
                <a:cs typeface="Calibri" pitchFamily="34" charset="0"/>
              </a:rPr>
              <a:t>onsolidated Accounts), </a:t>
            </a:r>
            <a:r>
              <a:rPr lang="en-US" sz="1600" b="1" u="sng" dirty="0">
                <a:solidFill>
                  <a:schemeClr val="accent4">
                    <a:lumMod val="75000"/>
                  </a:schemeClr>
                </a:solidFill>
                <a:latin typeface="Calibri" pitchFamily="34" charset="0"/>
                <a:cs typeface="Calibri" pitchFamily="34" charset="0"/>
              </a:rPr>
              <a:t>Directive </a:t>
            </a:r>
            <a:r>
              <a:rPr lang="en-US" sz="1600" b="1" u="sng" dirty="0" smtClean="0">
                <a:solidFill>
                  <a:schemeClr val="accent4">
                    <a:lumMod val="75000"/>
                  </a:schemeClr>
                </a:solidFill>
                <a:latin typeface="Calibri" pitchFamily="34" charset="0"/>
                <a:cs typeface="Calibri" pitchFamily="34" charset="0"/>
              </a:rPr>
              <a:t>2013/34/EU</a:t>
            </a:r>
            <a:r>
              <a:rPr lang="en-US" sz="1600" b="1" dirty="0" smtClean="0">
                <a:solidFill>
                  <a:schemeClr val="accent4">
                    <a:lumMod val="75000"/>
                  </a:schemeClr>
                </a:solidFill>
                <a:latin typeface="Calibri" pitchFamily="34" charset="0"/>
                <a:cs typeface="Calibri" pitchFamily="34" charset="0"/>
              </a:rPr>
              <a:t> (Accounting &amp; Audit)</a:t>
            </a:r>
            <a:endParaRPr lang="en-US" sz="1600" b="1" dirty="0"/>
          </a:p>
          <a:p>
            <a:pPr marL="0" indent="0">
              <a:buNone/>
            </a:pPr>
            <a:r>
              <a:rPr lang="en-US" sz="1600" b="1" dirty="0" smtClean="0">
                <a:solidFill>
                  <a:srgbClr val="FD992B"/>
                </a:solidFill>
                <a:latin typeface="Calibri" pitchFamily="34" charset="0"/>
                <a:cs typeface="Calibri" pitchFamily="34" charset="0"/>
              </a:rPr>
              <a:t>Aug 2016: </a:t>
            </a:r>
            <a:r>
              <a:rPr lang="en-US" sz="1600" b="1" dirty="0" smtClean="0">
                <a:solidFill>
                  <a:schemeClr val="accent4">
                    <a:lumMod val="75000"/>
                  </a:schemeClr>
                </a:solidFill>
                <a:latin typeface="Calibri" pitchFamily="34" charset="0"/>
                <a:cs typeface="Calibri" pitchFamily="34" charset="0"/>
              </a:rPr>
              <a:t>Drafts </a:t>
            </a:r>
            <a:r>
              <a:rPr lang="en-US" sz="1600" b="1" dirty="0">
                <a:solidFill>
                  <a:schemeClr val="accent4">
                    <a:lumMod val="75000"/>
                  </a:schemeClr>
                </a:solidFill>
                <a:latin typeface="Calibri" pitchFamily="34" charset="0"/>
                <a:cs typeface="Calibri" pitchFamily="34" charset="0"/>
              </a:rPr>
              <a:t>for implementation of </a:t>
            </a:r>
            <a:r>
              <a:rPr lang="en-US" sz="1600" b="1" u="sng" dirty="0" smtClean="0">
                <a:solidFill>
                  <a:schemeClr val="accent4">
                    <a:lumMod val="75000"/>
                  </a:schemeClr>
                </a:solidFill>
                <a:latin typeface="Calibri" pitchFamily="34" charset="0"/>
                <a:cs typeface="Calibri" pitchFamily="34" charset="0"/>
              </a:rPr>
              <a:t>Directives</a:t>
            </a:r>
            <a:r>
              <a:rPr lang="uk-UA" sz="1600" b="1" u="sng" dirty="0" smtClean="0">
                <a:solidFill>
                  <a:schemeClr val="accent4">
                    <a:lumMod val="75000"/>
                  </a:schemeClr>
                </a:solidFill>
                <a:latin typeface="Calibri" pitchFamily="34" charset="0"/>
                <a:cs typeface="Calibri" pitchFamily="34" charset="0"/>
              </a:rPr>
              <a:t> </a:t>
            </a:r>
            <a:r>
              <a:rPr lang="uk-UA" sz="1600" b="1" u="sng" dirty="0">
                <a:solidFill>
                  <a:schemeClr val="accent4">
                    <a:lumMod val="75000"/>
                  </a:schemeClr>
                </a:solidFill>
                <a:latin typeface="Calibri" pitchFamily="34" charset="0"/>
                <a:cs typeface="Calibri" pitchFamily="34" charset="0"/>
              </a:rPr>
              <a:t>2002/92/</a:t>
            </a:r>
            <a:r>
              <a:rPr lang="en-US" sz="1600" b="1" u="sng" dirty="0" smtClean="0">
                <a:solidFill>
                  <a:schemeClr val="accent4">
                    <a:lumMod val="75000"/>
                  </a:schemeClr>
                </a:solidFill>
                <a:latin typeface="Calibri" pitchFamily="34" charset="0"/>
                <a:cs typeface="Calibri" pitchFamily="34" charset="0"/>
              </a:rPr>
              <a:t>EC</a:t>
            </a:r>
            <a:r>
              <a:rPr lang="en-US" sz="1600" b="1" dirty="0" smtClean="0">
                <a:solidFill>
                  <a:schemeClr val="accent4">
                    <a:lumMod val="75000"/>
                  </a:schemeClr>
                </a:solidFill>
                <a:latin typeface="Calibri" pitchFamily="34" charset="0"/>
                <a:cs typeface="Calibri" pitchFamily="34" charset="0"/>
              </a:rPr>
              <a:t> &amp; </a:t>
            </a:r>
            <a:r>
              <a:rPr lang="uk-UA" sz="1600" b="1" u="sng" dirty="0" smtClean="0">
                <a:solidFill>
                  <a:schemeClr val="accent4">
                    <a:lumMod val="75000"/>
                  </a:schemeClr>
                </a:solidFill>
                <a:latin typeface="Calibri" pitchFamily="34" charset="0"/>
                <a:cs typeface="Calibri" pitchFamily="34" charset="0"/>
              </a:rPr>
              <a:t>200</a:t>
            </a:r>
            <a:r>
              <a:rPr lang="en-US" sz="1600" b="1" u="sng" dirty="0" smtClean="0">
                <a:solidFill>
                  <a:schemeClr val="accent4">
                    <a:lumMod val="75000"/>
                  </a:schemeClr>
                </a:solidFill>
                <a:latin typeface="Calibri" pitchFamily="34" charset="0"/>
                <a:cs typeface="Calibri" pitchFamily="34" charset="0"/>
              </a:rPr>
              <a:t>9</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103</a:t>
            </a:r>
            <a:r>
              <a:rPr lang="uk-UA" sz="1600" b="1" u="sng" dirty="0" smtClean="0">
                <a:solidFill>
                  <a:schemeClr val="accent4">
                    <a:lumMod val="75000"/>
                  </a:schemeClr>
                </a:solidFill>
                <a:latin typeface="Calibri" pitchFamily="34" charset="0"/>
                <a:cs typeface="Calibri" pitchFamily="34" charset="0"/>
              </a:rPr>
              <a:t>/</a:t>
            </a:r>
            <a:r>
              <a:rPr lang="en-US" sz="1600" b="1" u="sng" dirty="0">
                <a:solidFill>
                  <a:schemeClr val="accent4">
                    <a:lumMod val="75000"/>
                  </a:schemeClr>
                </a:solidFill>
                <a:latin typeface="Calibri" pitchFamily="34" charset="0"/>
                <a:cs typeface="Calibri" pitchFamily="34" charset="0"/>
              </a:rPr>
              <a:t>EC</a:t>
            </a:r>
            <a:r>
              <a:rPr lang="en-US" sz="1600" b="1" dirty="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(Insurance), </a:t>
            </a:r>
            <a:r>
              <a:rPr lang="en-US" sz="1600" b="1" u="sng" dirty="0" smtClean="0">
                <a:solidFill>
                  <a:schemeClr val="accent4">
                    <a:lumMod val="75000"/>
                  </a:schemeClr>
                </a:solidFill>
                <a:latin typeface="Calibri" pitchFamily="34" charset="0"/>
                <a:cs typeface="Calibri" pitchFamily="34" charset="0"/>
              </a:rPr>
              <a:t>Directive</a:t>
            </a:r>
            <a:r>
              <a:rPr lang="uk-UA" sz="1600" b="1" u="sng" dirty="0" smtClean="0">
                <a:solidFill>
                  <a:schemeClr val="accent4">
                    <a:lumMod val="75000"/>
                  </a:schemeClr>
                </a:solidFill>
                <a:latin typeface="Calibri" pitchFamily="34" charset="0"/>
                <a:cs typeface="Calibri" pitchFamily="34" charset="0"/>
              </a:rPr>
              <a:t> 200</a:t>
            </a:r>
            <a:r>
              <a:rPr lang="en-US" sz="1600" b="1" u="sng" dirty="0" smtClean="0">
                <a:solidFill>
                  <a:schemeClr val="accent4">
                    <a:lumMod val="75000"/>
                  </a:schemeClr>
                </a:solidFill>
                <a:latin typeface="Calibri" pitchFamily="34" charset="0"/>
                <a:cs typeface="Calibri" pitchFamily="34" charset="0"/>
              </a:rPr>
              <a:t>3</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41</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EC</a:t>
            </a:r>
            <a:r>
              <a:rPr lang="en-US" sz="1600" b="1" dirty="0" smtClean="0">
                <a:solidFill>
                  <a:schemeClr val="accent4">
                    <a:lumMod val="75000"/>
                  </a:schemeClr>
                </a:solidFill>
                <a:latin typeface="Calibri" pitchFamily="34" charset="0"/>
                <a:cs typeface="Calibri" pitchFamily="34" charset="0"/>
              </a:rPr>
              <a:t> (Pensions), </a:t>
            </a:r>
            <a:r>
              <a:rPr lang="en-US" sz="1600" b="1" u="sng" dirty="0" smtClean="0">
                <a:solidFill>
                  <a:schemeClr val="accent4">
                    <a:lumMod val="75000"/>
                  </a:schemeClr>
                </a:solidFill>
                <a:latin typeface="Calibri" pitchFamily="34" charset="0"/>
                <a:cs typeface="Calibri" pitchFamily="34" charset="0"/>
              </a:rPr>
              <a:t>Second </a:t>
            </a:r>
            <a:r>
              <a:rPr lang="en-US" sz="1600" b="1" u="sng" dirty="0">
                <a:solidFill>
                  <a:schemeClr val="accent4">
                    <a:lumMod val="75000"/>
                  </a:schemeClr>
                </a:solidFill>
                <a:latin typeface="Calibri" pitchFamily="34" charset="0"/>
                <a:cs typeface="Calibri" pitchFamily="34" charset="0"/>
              </a:rPr>
              <a:t>Council Directive 77/91/EEC</a:t>
            </a:r>
            <a:r>
              <a:rPr lang="en-US" sz="1600" b="1" dirty="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(as amended </a:t>
            </a:r>
            <a:r>
              <a:rPr lang="en-US" sz="1600" b="1" dirty="0">
                <a:solidFill>
                  <a:schemeClr val="accent4">
                    <a:lumMod val="75000"/>
                  </a:schemeClr>
                </a:solidFill>
                <a:latin typeface="Calibri" pitchFamily="34" charset="0"/>
                <a:cs typeface="Calibri" pitchFamily="34" charset="0"/>
              </a:rPr>
              <a:t>by Directives </a:t>
            </a:r>
            <a:r>
              <a:rPr lang="uk-UA" sz="1600" b="1" dirty="0" smtClean="0">
                <a:solidFill>
                  <a:schemeClr val="accent4">
                    <a:lumMod val="75000"/>
                  </a:schemeClr>
                </a:solidFill>
                <a:latin typeface="Calibri" pitchFamily="34" charset="0"/>
                <a:cs typeface="Calibri" pitchFamily="34" charset="0"/>
              </a:rPr>
              <a:t>92/101/</a:t>
            </a:r>
            <a:r>
              <a:rPr lang="en-US" sz="1600" b="1" dirty="0">
                <a:solidFill>
                  <a:schemeClr val="accent4">
                    <a:lumMod val="75000"/>
                  </a:schemeClr>
                </a:solidFill>
                <a:latin typeface="Calibri" pitchFamily="34" charset="0"/>
                <a:cs typeface="Calibri" pitchFamily="34" charset="0"/>
              </a:rPr>
              <a:t>EEC, </a:t>
            </a:r>
            <a:r>
              <a:rPr lang="uk-UA" sz="1600" b="1" dirty="0">
                <a:solidFill>
                  <a:schemeClr val="accent4">
                    <a:lumMod val="75000"/>
                  </a:schemeClr>
                </a:solidFill>
                <a:latin typeface="Calibri" pitchFamily="34" charset="0"/>
                <a:cs typeface="Calibri" pitchFamily="34" charset="0"/>
              </a:rPr>
              <a:t>2006/68/</a:t>
            </a:r>
            <a:r>
              <a:rPr lang="en-US" sz="1600" b="1" dirty="0">
                <a:solidFill>
                  <a:schemeClr val="accent4">
                    <a:lumMod val="75000"/>
                  </a:schemeClr>
                </a:solidFill>
                <a:latin typeface="Calibri" pitchFamily="34" charset="0"/>
                <a:cs typeface="Calibri" pitchFamily="34" charset="0"/>
              </a:rPr>
              <a:t>EC</a:t>
            </a:r>
            <a:r>
              <a:rPr lang="en-US" sz="1600" b="1" dirty="0" smtClean="0">
                <a:solidFill>
                  <a:schemeClr val="accent4">
                    <a:lumMod val="75000"/>
                  </a:schemeClr>
                </a:solidFill>
                <a:latin typeface="Calibri" pitchFamily="34" charset="0"/>
                <a:cs typeface="Calibri" pitchFamily="34" charset="0"/>
              </a:rPr>
              <a:t>)</a:t>
            </a:r>
          </a:p>
          <a:p>
            <a:pPr marL="0" indent="0">
              <a:buNone/>
            </a:pPr>
            <a:r>
              <a:rPr lang="en-US" sz="1600" b="1" dirty="0">
                <a:solidFill>
                  <a:srgbClr val="FD992B"/>
                </a:solidFill>
                <a:latin typeface="Calibri" pitchFamily="34" charset="0"/>
                <a:cs typeface="Calibri" pitchFamily="34" charset="0"/>
              </a:rPr>
              <a:t>Aug </a:t>
            </a:r>
            <a:r>
              <a:rPr lang="en-US" sz="1600" b="1" dirty="0" smtClean="0">
                <a:solidFill>
                  <a:srgbClr val="FD992B"/>
                </a:solidFill>
                <a:latin typeface="Calibri" pitchFamily="34" charset="0"/>
                <a:cs typeface="Calibri" pitchFamily="34" charset="0"/>
              </a:rPr>
              <a:t>2017: </a:t>
            </a:r>
            <a:r>
              <a:rPr lang="en-US" sz="1600" b="1" dirty="0" smtClean="0">
                <a:solidFill>
                  <a:schemeClr val="accent4">
                    <a:lumMod val="75000"/>
                  </a:schemeClr>
                </a:solidFill>
                <a:latin typeface="Calibri" pitchFamily="34" charset="0"/>
                <a:cs typeface="Calibri" pitchFamily="34" charset="0"/>
              </a:rPr>
              <a:t>… </a:t>
            </a:r>
            <a:r>
              <a:rPr lang="en-US" sz="1600" b="1" u="sng" dirty="0">
                <a:solidFill>
                  <a:schemeClr val="accent4">
                    <a:lumMod val="75000"/>
                  </a:schemeClr>
                </a:solidFill>
                <a:latin typeface="Calibri" pitchFamily="34" charset="0"/>
                <a:cs typeface="Calibri" pitchFamily="34" charset="0"/>
              </a:rPr>
              <a:t>Directive</a:t>
            </a:r>
            <a:r>
              <a:rPr lang="uk-UA" sz="1600" b="1" u="sng" dirty="0">
                <a:solidFill>
                  <a:schemeClr val="accent4">
                    <a:lumMod val="75000"/>
                  </a:schemeClr>
                </a:solidFill>
                <a:latin typeface="Calibri" pitchFamily="34" charset="0"/>
                <a:cs typeface="Calibri" pitchFamily="34" charset="0"/>
              </a:rPr>
              <a:t> </a:t>
            </a:r>
            <a:r>
              <a:rPr lang="uk-UA" sz="1600" b="1" u="sng" dirty="0" smtClean="0">
                <a:solidFill>
                  <a:schemeClr val="accent4">
                    <a:lumMod val="75000"/>
                  </a:schemeClr>
                </a:solidFill>
                <a:latin typeface="Calibri" pitchFamily="34" charset="0"/>
                <a:cs typeface="Calibri" pitchFamily="34" charset="0"/>
              </a:rPr>
              <a:t>200</a:t>
            </a:r>
            <a:r>
              <a:rPr lang="en-US" sz="1600" b="1" u="sng" dirty="0" smtClean="0">
                <a:solidFill>
                  <a:schemeClr val="accent4">
                    <a:lumMod val="75000"/>
                  </a:schemeClr>
                </a:solidFill>
                <a:latin typeface="Calibri" pitchFamily="34" charset="0"/>
                <a:cs typeface="Calibri" pitchFamily="34" charset="0"/>
              </a:rPr>
              <a:t>9</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102</a:t>
            </a:r>
            <a:r>
              <a:rPr lang="uk-UA" sz="1600" b="1" u="sng" dirty="0" smtClean="0">
                <a:solidFill>
                  <a:schemeClr val="accent4">
                    <a:lumMod val="75000"/>
                  </a:schemeClr>
                </a:solidFill>
                <a:latin typeface="Calibri" pitchFamily="34" charset="0"/>
                <a:cs typeface="Calibri" pitchFamily="34" charset="0"/>
              </a:rPr>
              <a:t>/</a:t>
            </a:r>
            <a:r>
              <a:rPr lang="en-US" sz="1600" b="1" u="sng" dirty="0">
                <a:solidFill>
                  <a:schemeClr val="accent4">
                    <a:lumMod val="75000"/>
                  </a:schemeClr>
                </a:solidFill>
                <a:latin typeface="Calibri" pitchFamily="34" charset="0"/>
                <a:cs typeface="Calibri" pitchFamily="34" charset="0"/>
              </a:rPr>
              <a:t>EC</a:t>
            </a:r>
            <a:r>
              <a:rPr lang="en-US" sz="1600" b="1" dirty="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a:t>
            </a:r>
            <a:r>
              <a:rPr lang="en-US" sz="1600" b="1" dirty="0">
                <a:solidFill>
                  <a:schemeClr val="accent4">
                    <a:lumMod val="75000"/>
                  </a:schemeClr>
                </a:solidFill>
                <a:latin typeface="Calibri" pitchFamily="34" charset="0"/>
                <a:cs typeface="Calibri" pitchFamily="34" charset="0"/>
              </a:rPr>
              <a:t>Company law - Single-member Private LLC</a:t>
            </a:r>
            <a:r>
              <a:rPr lang="en-US" sz="1600" b="1" dirty="0" smtClean="0">
                <a:solidFill>
                  <a:schemeClr val="accent4">
                    <a:lumMod val="75000"/>
                  </a:schemeClr>
                </a:solidFill>
                <a:latin typeface="Calibri" pitchFamily="34" charset="0"/>
                <a:cs typeface="Calibri" pitchFamily="34" charset="0"/>
              </a:rPr>
              <a:t>); </a:t>
            </a:r>
            <a:r>
              <a:rPr lang="en-US" sz="1600" b="1" u="sng" dirty="0">
                <a:solidFill>
                  <a:schemeClr val="accent4">
                    <a:lumMod val="75000"/>
                  </a:schemeClr>
                </a:solidFill>
                <a:latin typeface="Calibri" pitchFamily="34" charset="0"/>
                <a:cs typeface="Calibri" pitchFamily="34" charset="0"/>
              </a:rPr>
              <a:t>Directive</a:t>
            </a:r>
            <a:r>
              <a:rPr lang="uk-UA" sz="1600" b="1" u="sng" dirty="0">
                <a:solidFill>
                  <a:schemeClr val="accent4">
                    <a:lumMod val="75000"/>
                  </a:schemeClr>
                </a:solidFill>
                <a:latin typeface="Calibri" pitchFamily="34" charset="0"/>
                <a:cs typeface="Calibri" pitchFamily="34" charset="0"/>
              </a:rPr>
              <a:t> </a:t>
            </a:r>
            <a:r>
              <a:rPr lang="uk-UA" sz="1600" b="1" u="sng" dirty="0" smtClean="0">
                <a:solidFill>
                  <a:schemeClr val="accent4">
                    <a:lumMod val="75000"/>
                  </a:schemeClr>
                </a:solidFill>
                <a:latin typeface="Calibri" pitchFamily="34" charset="0"/>
                <a:cs typeface="Calibri" pitchFamily="34" charset="0"/>
              </a:rPr>
              <a:t>200</a:t>
            </a:r>
            <a:r>
              <a:rPr lang="en-US" sz="1600" b="1" u="sng" dirty="0" smtClean="0">
                <a:solidFill>
                  <a:schemeClr val="accent4">
                    <a:lumMod val="75000"/>
                  </a:schemeClr>
                </a:solidFill>
                <a:latin typeface="Calibri" pitchFamily="34" charset="0"/>
                <a:cs typeface="Calibri" pitchFamily="34" charset="0"/>
              </a:rPr>
              <a:t>7</a:t>
            </a:r>
            <a:r>
              <a:rPr lang="uk-UA" sz="1600" b="1" u="sng" dirty="0" smtClean="0">
                <a:solidFill>
                  <a:schemeClr val="accent4">
                    <a:lumMod val="75000"/>
                  </a:schemeClr>
                </a:solidFill>
                <a:latin typeface="Calibri" pitchFamily="34" charset="0"/>
                <a:cs typeface="Calibri" pitchFamily="34" charset="0"/>
              </a:rPr>
              <a:t>/</a:t>
            </a:r>
            <a:r>
              <a:rPr lang="en-US" sz="1600" b="1" u="sng" dirty="0" smtClean="0">
                <a:solidFill>
                  <a:schemeClr val="accent4">
                    <a:lumMod val="75000"/>
                  </a:schemeClr>
                </a:solidFill>
                <a:latin typeface="Calibri" pitchFamily="34" charset="0"/>
                <a:cs typeface="Calibri" pitchFamily="34" charset="0"/>
              </a:rPr>
              <a:t>36</a:t>
            </a:r>
            <a:r>
              <a:rPr lang="uk-UA" sz="1600" b="1" u="sng" dirty="0" smtClean="0">
                <a:solidFill>
                  <a:schemeClr val="accent4">
                    <a:lumMod val="75000"/>
                  </a:schemeClr>
                </a:solidFill>
                <a:latin typeface="Calibri" pitchFamily="34" charset="0"/>
                <a:cs typeface="Calibri" pitchFamily="34" charset="0"/>
              </a:rPr>
              <a:t>/</a:t>
            </a:r>
            <a:r>
              <a:rPr lang="en-US" sz="1600" b="1" u="sng" dirty="0">
                <a:solidFill>
                  <a:schemeClr val="accent4">
                    <a:lumMod val="75000"/>
                  </a:schemeClr>
                </a:solidFill>
                <a:latin typeface="Calibri" pitchFamily="34" charset="0"/>
                <a:cs typeface="Calibri" pitchFamily="34" charset="0"/>
              </a:rPr>
              <a:t>EC</a:t>
            </a:r>
            <a:r>
              <a:rPr lang="en-US" sz="1600" b="1" dirty="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a:t>
            </a:r>
            <a:r>
              <a:rPr lang="en-US" sz="1600" b="1" dirty="0">
                <a:solidFill>
                  <a:schemeClr val="accent4">
                    <a:lumMod val="75000"/>
                  </a:schemeClr>
                </a:solidFill>
                <a:latin typeface="Calibri" pitchFamily="34" charset="0"/>
                <a:cs typeface="Calibri" pitchFamily="34" charset="0"/>
              </a:rPr>
              <a:t>certain rights of shareholders in listed companies</a:t>
            </a:r>
            <a:r>
              <a:rPr lang="en-US" sz="1600" b="1" dirty="0" smtClean="0">
                <a:solidFill>
                  <a:schemeClr val="accent4">
                    <a:lumMod val="75000"/>
                  </a:schemeClr>
                </a:solidFill>
                <a:latin typeface="Calibri" pitchFamily="34" charset="0"/>
                <a:cs typeface="Calibri" pitchFamily="34" charset="0"/>
              </a:rPr>
              <a:t>);</a:t>
            </a:r>
          </a:p>
          <a:p>
            <a:pPr marL="0" indent="0">
              <a:buNone/>
            </a:pPr>
            <a:r>
              <a:rPr lang="en-US" sz="1600" b="1" dirty="0">
                <a:solidFill>
                  <a:srgbClr val="FD992B"/>
                </a:solidFill>
                <a:latin typeface="Calibri" pitchFamily="34" charset="0"/>
                <a:cs typeface="Calibri" pitchFamily="34" charset="0"/>
              </a:rPr>
              <a:t>2014-2017: </a:t>
            </a:r>
            <a:r>
              <a:rPr lang="en-US" sz="1600" b="1" dirty="0">
                <a:solidFill>
                  <a:schemeClr val="accent4">
                    <a:lumMod val="75000"/>
                  </a:schemeClr>
                </a:solidFill>
                <a:latin typeface="Calibri" pitchFamily="34" charset="0"/>
                <a:cs typeface="Calibri" pitchFamily="34" charset="0"/>
              </a:rPr>
              <a:t>Implementation of Basel requirements, </a:t>
            </a:r>
            <a:r>
              <a:rPr lang="uk-UA" sz="1600" b="1" dirty="0">
                <a:solidFill>
                  <a:schemeClr val="accent4">
                    <a:lumMod val="75000"/>
                  </a:schemeClr>
                </a:solidFill>
                <a:latin typeface="Calibri" pitchFamily="34" charset="0"/>
                <a:cs typeface="Calibri" pitchFamily="34" charset="0"/>
              </a:rPr>
              <a:t>FATF</a:t>
            </a:r>
            <a:r>
              <a:rPr lang="en-US" sz="1600" b="1" dirty="0">
                <a:solidFill>
                  <a:schemeClr val="accent4">
                    <a:lumMod val="75000"/>
                  </a:schemeClr>
                </a:solidFill>
                <a:latin typeface="Calibri" pitchFamily="34" charset="0"/>
                <a:cs typeface="Calibri" pitchFamily="34" charset="0"/>
              </a:rPr>
              <a:t> recommendations; Abiding by OECD Corporate Governance Principles; EC Recommendations 2004/913/EC and 2005/162/EC (on remuneration of directors of and on role of non-executive or supervisory directors of listed companies); </a:t>
            </a:r>
            <a:r>
              <a:rPr lang="en-US" sz="1600" dirty="0">
                <a:solidFill>
                  <a:schemeClr val="accent4">
                    <a:lumMod val="75000"/>
                  </a:schemeClr>
                </a:solidFill>
                <a:latin typeface="Calibri" pitchFamily="34" charset="0"/>
                <a:cs typeface="Calibri" pitchFamily="34" charset="0"/>
              </a:rPr>
              <a:t>Exchange of information,  experience, conducting training, facilitation of the gradual convergence to the international standards of regulation and supervision (according to </a:t>
            </a:r>
            <a:r>
              <a:rPr lang="en-US" sz="1600" b="1" dirty="0">
                <a:solidFill>
                  <a:schemeClr val="accent4">
                    <a:lumMod val="75000"/>
                  </a:schemeClr>
                </a:solidFill>
                <a:latin typeface="Calibri" pitchFamily="34" charset="0"/>
                <a:cs typeface="Calibri" pitchFamily="34" charset="0"/>
              </a:rPr>
              <a:t>Chapter 6, Section IV of the AA</a:t>
            </a:r>
            <a:r>
              <a:rPr lang="en-US" sz="1600" dirty="0">
                <a:solidFill>
                  <a:schemeClr val="accent4">
                    <a:lumMod val="75000"/>
                  </a:schemeClr>
                </a:solidFill>
                <a:latin typeface="Calibri" pitchFamily="34" charset="0"/>
                <a:cs typeface="Calibri" pitchFamily="34" charset="0"/>
              </a:rPr>
              <a:t>)</a:t>
            </a:r>
          </a:p>
          <a:p>
            <a:pPr marL="0" indent="0">
              <a:buNone/>
            </a:pPr>
            <a:endParaRPr lang="en-US" sz="1600" b="1" dirty="0">
              <a:solidFill>
                <a:srgbClr val="FD992B"/>
              </a:solidFill>
              <a:latin typeface="Calibri" pitchFamily="34" charset="0"/>
              <a:cs typeface="Calibri" pitchFamily="34" charset="0"/>
            </a:endParaRPr>
          </a:p>
          <a:p>
            <a:pPr marL="0" indent="0">
              <a:buNone/>
            </a:pPr>
            <a:endParaRPr lang="en-US" sz="1600" b="1" dirty="0">
              <a:solidFill>
                <a:srgbClr val="FD992B"/>
              </a:solidFill>
              <a:latin typeface="Calibri" pitchFamily="34" charset="0"/>
              <a:cs typeface="Calibri" pitchFamily="34" charset="0"/>
            </a:endParaRPr>
          </a:p>
          <a:p>
            <a:pPr marL="342900" indent="-342900">
              <a:buFont typeface="+mj-lt"/>
              <a:buAutoNum type="arabicPeriod"/>
            </a:pPr>
            <a:endParaRPr lang="en-US" sz="1800" b="1" dirty="0"/>
          </a:p>
          <a:p>
            <a:pPr marL="342900" indent="-342900">
              <a:buFont typeface="+mj-lt"/>
              <a:buAutoNum type="arabicPeriod"/>
            </a:pPr>
            <a:endParaRPr lang="en-US" sz="1800" b="1" dirty="0" smtClean="0">
              <a:solidFill>
                <a:srgbClr val="FD992B"/>
              </a:solidFill>
              <a:latin typeface="Calibri" pitchFamily="34" charset="0"/>
              <a:cs typeface="Calibri" pitchFamily="34" charset="0"/>
            </a:endParaRPr>
          </a:p>
          <a:p>
            <a:pPr>
              <a:lnSpc>
                <a:spcPct val="150000"/>
              </a:lnSpc>
            </a:pPr>
            <a:endParaRPr lang="en-US" sz="1800" b="1" dirty="0">
              <a:solidFill>
                <a:srgbClr val="FD992B"/>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0" indent="0">
              <a:lnSpc>
                <a:spcPct val="150000"/>
              </a:lnSpc>
              <a:buNone/>
            </a:pPr>
            <a:endParaRPr lang="en-US" sz="2000" b="1" dirty="0" smtClean="0">
              <a:solidFill>
                <a:srgbClr val="FF0000"/>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457200" indent="-457200">
              <a:lnSpc>
                <a:spcPct val="150000"/>
              </a:lnSpc>
              <a:buFont typeface="+mj-lt"/>
              <a:buAutoNum type="arabicPeriod"/>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4817323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52400"/>
            <a:ext cx="8172400" cy="900336"/>
          </a:xfrm>
        </p:spPr>
        <p:txBody>
          <a:bodyPr>
            <a:noAutofit/>
          </a:bodyPr>
          <a:lstStyle/>
          <a:p>
            <a:r>
              <a:rPr lang="ru-RU" sz="2800" b="1" dirty="0" err="1">
                <a:solidFill>
                  <a:schemeClr val="accent4">
                    <a:lumMod val="75000"/>
                  </a:schemeClr>
                </a:solidFill>
                <a:latin typeface="Calibri" pitchFamily="34" charset="0"/>
                <a:cs typeface="Calibri" pitchFamily="34" charset="0"/>
              </a:rPr>
              <a:t>Ukrain</a:t>
            </a:r>
            <a:r>
              <a:rPr lang="en-US" sz="2800" b="1" dirty="0" err="1">
                <a:solidFill>
                  <a:schemeClr val="accent4">
                    <a:lumMod val="75000"/>
                  </a:schemeClr>
                </a:solidFill>
                <a:latin typeface="Calibri" pitchFamily="34" charset="0"/>
                <a:cs typeface="Calibri" pitchFamily="34" charset="0"/>
              </a:rPr>
              <a:t>ian</a:t>
            </a:r>
            <a:r>
              <a:rPr lang="en-US" sz="2800" b="1" dirty="0">
                <a:solidFill>
                  <a:schemeClr val="accent4">
                    <a:lumMod val="75000"/>
                  </a:schemeClr>
                </a:solidFill>
                <a:latin typeface="Calibri" pitchFamily="34" charset="0"/>
                <a:cs typeface="Calibri" pitchFamily="34" charset="0"/>
              </a:rPr>
              <a:t> Reforms: trying hard</a:t>
            </a:r>
            <a:r>
              <a:rPr lang="en-US" sz="2800" b="1" dirty="0" smtClean="0">
                <a:solidFill>
                  <a:schemeClr val="accent4">
                    <a:lumMod val="75000"/>
                  </a:schemeClr>
                </a:solidFill>
                <a:latin typeface="Calibri" pitchFamily="34" charset="0"/>
                <a:cs typeface="Calibri" pitchFamily="34" charset="0"/>
              </a:rPr>
              <a:t>… (on implementation)  </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11</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272808" cy="432048"/>
          </a:xfrm>
        </p:spPr>
        <p:txBody>
          <a:bodyPr>
            <a:noAutofit/>
          </a:bodyPr>
          <a:lstStyle/>
          <a:p>
            <a:pPr marL="0" indent="0">
              <a:lnSpc>
                <a:spcPct val="150000"/>
              </a:lnSpc>
              <a:buNone/>
            </a:pPr>
            <a:r>
              <a:rPr lang="en-US" sz="1800" b="1" dirty="0" smtClean="0">
                <a:solidFill>
                  <a:srgbClr val="FD992B"/>
                </a:solidFill>
                <a:latin typeface="Calibri" pitchFamily="34" charset="0"/>
                <a:cs typeface="Calibri" pitchFamily="34" charset="0"/>
              </a:rPr>
              <a:t>Legislation </a:t>
            </a:r>
            <a:r>
              <a:rPr lang="en-US" sz="1800" b="1" dirty="0">
                <a:solidFill>
                  <a:srgbClr val="FD992B"/>
                </a:solidFill>
                <a:latin typeface="Calibri" pitchFamily="34" charset="0"/>
                <a:cs typeface="Calibri" pitchFamily="34" charset="0"/>
              </a:rPr>
              <a:t>adopted and changes </a:t>
            </a:r>
            <a:r>
              <a:rPr lang="en-US" sz="1800" b="1" dirty="0" smtClean="0">
                <a:solidFill>
                  <a:srgbClr val="FD992B"/>
                </a:solidFill>
                <a:latin typeface="Calibri" pitchFamily="34" charset="0"/>
                <a:cs typeface="Calibri" pitchFamily="34" charset="0"/>
              </a:rPr>
              <a:t>made in terms of reforms:</a:t>
            </a:r>
            <a:endParaRPr lang="en-US" sz="1800" b="1" dirty="0">
              <a:solidFill>
                <a:srgbClr val="FD992B"/>
              </a:solidFill>
              <a:latin typeface="Calibri" pitchFamily="34" charset="0"/>
              <a:cs typeface="Calibri" pitchFamily="34" charset="0"/>
            </a:endParaRPr>
          </a:p>
          <a:p>
            <a:pPr marL="0" indent="0">
              <a:buNone/>
            </a:pPr>
            <a:endParaRPr lang="en-US" sz="1800" dirty="0">
              <a:solidFill>
                <a:schemeClr val="accent4">
                  <a:lumMod val="75000"/>
                </a:schemeClr>
              </a:solidFill>
              <a:latin typeface="Calibri" pitchFamily="34" charset="0"/>
              <a:cs typeface="Calibri" pitchFamily="34" charset="0"/>
            </a:endParaRPr>
          </a:p>
          <a:p>
            <a:pPr marL="0" indent="0">
              <a:buNone/>
            </a:pPr>
            <a:endParaRPr lang="en-US" sz="1800" b="1" dirty="0" smtClean="0">
              <a:solidFill>
                <a:srgbClr val="FD992B"/>
              </a:solidFill>
              <a:latin typeface="Calibri" pitchFamily="34" charset="0"/>
              <a:cs typeface="Calibri" pitchFamily="34" charset="0"/>
            </a:endParaRPr>
          </a:p>
          <a:p>
            <a:pPr marL="0" indent="0">
              <a:buNone/>
            </a:pPr>
            <a:endParaRPr lang="en-US" sz="1800" b="1" dirty="0">
              <a:solidFill>
                <a:srgbClr val="FD992B"/>
              </a:solidFill>
              <a:latin typeface="Calibri" pitchFamily="34" charset="0"/>
              <a:cs typeface="Calibri" pitchFamily="34" charset="0"/>
            </a:endParaRPr>
          </a:p>
          <a:p>
            <a:pPr marL="0" indent="0">
              <a:buNone/>
            </a:pPr>
            <a:endParaRPr lang="en-US" sz="1800" b="1" dirty="0" smtClean="0">
              <a:solidFill>
                <a:srgbClr val="FD992B"/>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0" indent="0">
              <a:lnSpc>
                <a:spcPct val="150000"/>
              </a:lnSpc>
              <a:buNone/>
            </a:pPr>
            <a:endParaRPr lang="en-US" sz="2000" b="1" dirty="0" smtClean="0">
              <a:solidFill>
                <a:srgbClr val="FF0000"/>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457200" indent="-457200">
              <a:lnSpc>
                <a:spcPct val="150000"/>
              </a:lnSpc>
              <a:buFont typeface="+mj-lt"/>
              <a:buAutoNum type="arabicPeriod"/>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25" y="1519778"/>
            <a:ext cx="8968779" cy="4792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98104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52400"/>
            <a:ext cx="7416824" cy="900336"/>
          </a:xfrm>
        </p:spPr>
        <p:txBody>
          <a:bodyPr>
            <a:noAutofit/>
          </a:bodyPr>
          <a:lstStyle/>
          <a:p>
            <a:r>
              <a:rPr lang="ru-RU" sz="2800" b="1" dirty="0" err="1" smtClean="0">
                <a:solidFill>
                  <a:schemeClr val="accent4">
                    <a:lumMod val="75000"/>
                  </a:schemeClr>
                </a:solidFill>
                <a:latin typeface="Calibri" pitchFamily="34" charset="0"/>
                <a:cs typeface="Calibri" pitchFamily="34" charset="0"/>
              </a:rPr>
              <a:t>Ukrain</a:t>
            </a:r>
            <a:r>
              <a:rPr lang="en-US" sz="2800" b="1" dirty="0" err="1" smtClean="0">
                <a:solidFill>
                  <a:schemeClr val="accent4">
                    <a:lumMod val="75000"/>
                  </a:schemeClr>
                </a:solidFill>
                <a:latin typeface="Calibri" pitchFamily="34" charset="0"/>
                <a:cs typeface="Calibri" pitchFamily="34" charset="0"/>
              </a:rPr>
              <a:t>ian</a:t>
            </a:r>
            <a:r>
              <a:rPr lang="en-US" sz="2800" b="1" dirty="0" smtClean="0">
                <a:solidFill>
                  <a:schemeClr val="accent4">
                    <a:lumMod val="75000"/>
                  </a:schemeClr>
                </a:solidFill>
                <a:latin typeface="Calibri" pitchFamily="34" charset="0"/>
                <a:cs typeface="Calibri" pitchFamily="34" charset="0"/>
              </a:rPr>
              <a:t> Reforms: trying hard… (to get funding)</a:t>
            </a:r>
            <a:endParaRPr lang="en-US" sz="2800"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12</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560840" cy="5256584"/>
          </a:xfrm>
        </p:spPr>
        <p:txBody>
          <a:bodyPr>
            <a:noAutofit/>
          </a:bodyPr>
          <a:lstStyle/>
          <a:p>
            <a:pPr marL="0" indent="0">
              <a:lnSpc>
                <a:spcPct val="150000"/>
              </a:lnSpc>
              <a:buNone/>
            </a:pPr>
            <a:r>
              <a:rPr lang="en-US" sz="2000" dirty="0" smtClean="0">
                <a:solidFill>
                  <a:schemeClr val="accent4">
                    <a:lumMod val="75000"/>
                  </a:schemeClr>
                </a:solidFill>
                <a:latin typeface="Calibri" pitchFamily="34" charset="0"/>
                <a:cs typeface="Calibri" pitchFamily="34" charset="0"/>
              </a:rPr>
              <a:t>The </a:t>
            </a:r>
            <a:r>
              <a:rPr lang="en-US" sz="2000" dirty="0" err="1">
                <a:solidFill>
                  <a:schemeClr val="accent4">
                    <a:lumMod val="75000"/>
                  </a:schemeClr>
                </a:solidFill>
                <a:latin typeface="Calibri" pitchFamily="34" charset="0"/>
                <a:cs typeface="Calibri" pitchFamily="34" charset="0"/>
              </a:rPr>
              <a:t>Rada</a:t>
            </a:r>
            <a:r>
              <a:rPr lang="en-US" sz="2000" dirty="0">
                <a:solidFill>
                  <a:schemeClr val="accent4">
                    <a:lumMod val="75000"/>
                  </a:schemeClr>
                </a:solidFill>
                <a:latin typeface="Calibri" pitchFamily="34" charset="0"/>
                <a:cs typeface="Calibri" pitchFamily="34" charset="0"/>
              </a:rPr>
              <a:t> adopts </a:t>
            </a:r>
            <a:r>
              <a:rPr lang="en-US" sz="2000" b="1" dirty="0">
                <a:solidFill>
                  <a:schemeClr val="accent4">
                    <a:lumMod val="75000"/>
                  </a:schemeClr>
                </a:solidFill>
                <a:latin typeface="Calibri" pitchFamily="34" charset="0"/>
                <a:cs typeface="Calibri" pitchFamily="34" charset="0"/>
              </a:rPr>
              <a:t>5 Laws </a:t>
            </a:r>
            <a:r>
              <a:rPr lang="en-US" sz="2000" dirty="0">
                <a:solidFill>
                  <a:schemeClr val="accent4">
                    <a:lumMod val="75000"/>
                  </a:schemeClr>
                </a:solidFill>
                <a:latin typeface="Calibri" pitchFamily="34" charset="0"/>
                <a:cs typeface="Calibri" pitchFamily="34" charset="0"/>
              </a:rPr>
              <a:t>necessary to</a:t>
            </a:r>
            <a:r>
              <a:rPr lang="ru-RU" sz="2000" dirty="0">
                <a:solidFill>
                  <a:schemeClr val="accent4">
                    <a:lumMod val="75000"/>
                  </a:schemeClr>
                </a:solidFill>
                <a:latin typeface="Calibri" pitchFamily="34" charset="0"/>
                <a:cs typeface="Calibri" pitchFamily="34" charset="0"/>
              </a:rPr>
              <a:t> </a:t>
            </a:r>
            <a:r>
              <a:rPr lang="en-US" sz="2000" dirty="0">
                <a:solidFill>
                  <a:schemeClr val="accent4">
                    <a:lumMod val="75000"/>
                  </a:schemeClr>
                </a:solidFill>
                <a:latin typeface="Calibri" pitchFamily="34" charset="0"/>
                <a:cs typeface="Calibri" pitchFamily="34" charset="0"/>
              </a:rPr>
              <a:t>ensure granting of the </a:t>
            </a:r>
            <a:r>
              <a:rPr lang="en-US" sz="2000" b="1" dirty="0">
                <a:solidFill>
                  <a:schemeClr val="accent4">
                    <a:lumMod val="75000"/>
                  </a:schemeClr>
                </a:solidFill>
                <a:latin typeface="Calibri" pitchFamily="34" charset="0"/>
                <a:cs typeface="Calibri" pitchFamily="34" charset="0"/>
              </a:rPr>
              <a:t>$3.2 billion </a:t>
            </a:r>
            <a:r>
              <a:rPr lang="en-US" sz="2000" b="1" dirty="0" smtClean="0">
                <a:solidFill>
                  <a:schemeClr val="accent4">
                    <a:lumMod val="75000"/>
                  </a:schemeClr>
                </a:solidFill>
                <a:latin typeface="Calibri" pitchFamily="34" charset="0"/>
                <a:cs typeface="Calibri" pitchFamily="34" charset="0"/>
              </a:rPr>
              <a:t>of financial support to </a:t>
            </a:r>
            <a:r>
              <a:rPr lang="en-US" sz="2000" b="1" dirty="0">
                <a:solidFill>
                  <a:schemeClr val="accent4">
                    <a:lumMod val="75000"/>
                  </a:schemeClr>
                </a:solidFill>
                <a:latin typeface="Calibri" pitchFamily="34" charset="0"/>
                <a:cs typeface="Calibri" pitchFamily="34" charset="0"/>
              </a:rPr>
              <a:t>Ukraine from international </a:t>
            </a:r>
            <a:r>
              <a:rPr lang="en-US" sz="2000" b="1" dirty="0" smtClean="0">
                <a:solidFill>
                  <a:schemeClr val="accent4">
                    <a:lumMod val="75000"/>
                  </a:schemeClr>
                </a:solidFill>
                <a:latin typeface="Calibri" pitchFamily="34" charset="0"/>
                <a:cs typeface="Calibri" pitchFamily="34" charset="0"/>
              </a:rPr>
              <a:t>partners:</a:t>
            </a:r>
          </a:p>
          <a:p>
            <a:pPr marL="0" indent="0">
              <a:lnSpc>
                <a:spcPct val="150000"/>
              </a:lnSpc>
              <a:buNone/>
            </a:pPr>
            <a:r>
              <a:rPr lang="en-US" sz="1800" b="1" dirty="0" smtClean="0">
                <a:solidFill>
                  <a:srgbClr val="FD992B"/>
                </a:solidFill>
                <a:latin typeface="Calibri" pitchFamily="34" charset="0"/>
                <a:cs typeface="Calibri" pitchFamily="34" charset="0"/>
              </a:rPr>
              <a:t>of </a:t>
            </a:r>
            <a:r>
              <a:rPr lang="ru-RU" sz="1800" b="1" dirty="0" smtClean="0">
                <a:solidFill>
                  <a:srgbClr val="FD992B"/>
                </a:solidFill>
                <a:latin typeface="Calibri" pitchFamily="34" charset="0"/>
                <a:cs typeface="Calibri" pitchFamily="34" charset="0"/>
              </a:rPr>
              <a:t>16</a:t>
            </a:r>
            <a:r>
              <a:rPr lang="en-US" sz="1800" b="1" dirty="0" err="1">
                <a:solidFill>
                  <a:srgbClr val="FD992B"/>
                </a:solidFill>
                <a:latin typeface="Calibri" pitchFamily="34" charset="0"/>
                <a:cs typeface="Calibri" pitchFamily="34" charset="0"/>
              </a:rPr>
              <a:t>th</a:t>
            </a:r>
            <a:r>
              <a:rPr lang="en-US" sz="1800" b="1" dirty="0">
                <a:solidFill>
                  <a:srgbClr val="FD992B"/>
                </a:solidFill>
                <a:latin typeface="Calibri" pitchFamily="34" charset="0"/>
                <a:cs typeface="Calibri" pitchFamily="34" charset="0"/>
              </a:rPr>
              <a:t> Jul </a:t>
            </a:r>
            <a:r>
              <a:rPr lang="en-US" sz="1800" b="1" dirty="0" smtClean="0">
                <a:solidFill>
                  <a:srgbClr val="FD992B"/>
                </a:solidFill>
                <a:latin typeface="Calibri" pitchFamily="34" charset="0"/>
                <a:cs typeface="Calibri" pitchFamily="34" charset="0"/>
              </a:rPr>
              <a:t>2015</a:t>
            </a:r>
            <a:endParaRPr lang="en-US" sz="1800" b="1" dirty="0">
              <a:solidFill>
                <a:schemeClr val="accent4">
                  <a:lumMod val="75000"/>
                </a:schemeClr>
              </a:solidFill>
              <a:latin typeface="Calibri" pitchFamily="34" charset="0"/>
              <a:cs typeface="Calibri" pitchFamily="34" charset="0"/>
            </a:endParaRPr>
          </a:p>
          <a:p>
            <a:pPr>
              <a:lnSpc>
                <a:spcPct val="150000"/>
              </a:lnSpc>
            </a:pPr>
            <a:r>
              <a:rPr lang="en-US" sz="1800" dirty="0">
                <a:solidFill>
                  <a:schemeClr val="accent4">
                    <a:lumMod val="75000"/>
                  </a:schemeClr>
                </a:solidFill>
                <a:latin typeface="Calibri" pitchFamily="34" charset="0"/>
                <a:cs typeface="Calibri" pitchFamily="34" charset="0"/>
              </a:rPr>
              <a:t>Law on </a:t>
            </a:r>
            <a:r>
              <a:rPr lang="en-US" sz="1800" b="1" dirty="0">
                <a:solidFill>
                  <a:schemeClr val="accent4">
                    <a:lumMod val="75000"/>
                  </a:schemeClr>
                </a:solidFill>
                <a:latin typeface="Calibri" pitchFamily="34" charset="0"/>
                <a:cs typeface="Calibri" pitchFamily="34" charset="0"/>
              </a:rPr>
              <a:t>improving the Deposit Guarantee System </a:t>
            </a:r>
            <a:r>
              <a:rPr lang="en-US" sz="1800" dirty="0">
                <a:solidFill>
                  <a:schemeClr val="accent4">
                    <a:lumMod val="75000"/>
                  </a:schemeClr>
                </a:solidFill>
                <a:latin typeface="Calibri" pitchFamily="34" charset="0"/>
                <a:cs typeface="Calibri" pitchFamily="34" charset="0"/>
              </a:rPr>
              <a:t>and </a:t>
            </a:r>
            <a:r>
              <a:rPr lang="en-US" sz="1800" b="1" dirty="0">
                <a:solidFill>
                  <a:schemeClr val="accent4">
                    <a:lumMod val="75000"/>
                  </a:schemeClr>
                </a:solidFill>
                <a:latin typeface="Calibri" pitchFamily="34" charset="0"/>
                <a:cs typeface="Calibri" pitchFamily="34" charset="0"/>
              </a:rPr>
              <a:t>elimination of insolvent banks </a:t>
            </a:r>
            <a:r>
              <a:rPr lang="en-US" sz="1800" dirty="0">
                <a:solidFill>
                  <a:schemeClr val="accent4">
                    <a:lumMod val="75000"/>
                  </a:schemeClr>
                </a:solidFill>
                <a:latin typeface="Calibri" pitchFamily="34" charset="0"/>
                <a:cs typeface="Calibri" pitchFamily="34" charset="0"/>
              </a:rPr>
              <a:t>from the market </a:t>
            </a:r>
            <a:r>
              <a:rPr lang="ru-RU" sz="1800" dirty="0">
                <a:solidFill>
                  <a:schemeClr val="accent4">
                    <a:lumMod val="75000"/>
                  </a:schemeClr>
                </a:solidFill>
                <a:latin typeface="Calibri" pitchFamily="34" charset="0"/>
                <a:cs typeface="Calibri" pitchFamily="34" charset="0"/>
              </a:rPr>
              <a:t>(№</a:t>
            </a:r>
            <a:r>
              <a:rPr lang="en-US" sz="1800" dirty="0">
                <a:solidFill>
                  <a:schemeClr val="accent4">
                    <a:lumMod val="75000"/>
                  </a:schemeClr>
                </a:solidFill>
                <a:latin typeface="Calibri" pitchFamily="34" charset="0"/>
                <a:cs typeface="Calibri" pitchFamily="34" charset="0"/>
              </a:rPr>
              <a:t>629-VIII</a:t>
            </a:r>
            <a:r>
              <a:rPr lang="ru-RU"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a:t>
            </a:r>
            <a:endParaRPr lang="en-US" sz="1800" dirty="0">
              <a:solidFill>
                <a:schemeClr val="accent4">
                  <a:lumMod val="75000"/>
                </a:schemeClr>
              </a:solidFill>
              <a:latin typeface="Calibri" pitchFamily="34" charset="0"/>
              <a:cs typeface="Calibri" pitchFamily="34" charset="0"/>
            </a:endParaRPr>
          </a:p>
          <a:p>
            <a:pPr>
              <a:lnSpc>
                <a:spcPct val="150000"/>
              </a:lnSpc>
            </a:pPr>
            <a:r>
              <a:rPr lang="en-US" sz="1800" dirty="0">
                <a:solidFill>
                  <a:schemeClr val="accent4">
                    <a:lumMod val="75000"/>
                  </a:schemeClr>
                </a:solidFill>
                <a:latin typeface="Calibri" pitchFamily="34" charset="0"/>
                <a:cs typeface="Calibri" pitchFamily="34" charset="0"/>
              </a:rPr>
              <a:t>Law on the </a:t>
            </a:r>
            <a:r>
              <a:rPr lang="en-US" sz="1800" b="1" dirty="0" smtClean="0">
                <a:solidFill>
                  <a:schemeClr val="accent4">
                    <a:lumMod val="75000"/>
                  </a:schemeClr>
                </a:solidFill>
                <a:latin typeface="Calibri" pitchFamily="34" charset="0"/>
                <a:cs typeface="Calibri" pitchFamily="34" charset="0"/>
              </a:rPr>
              <a:t>abolition of the moratorium </a:t>
            </a:r>
            <a:r>
              <a:rPr lang="en-US" sz="1800" b="1" dirty="0">
                <a:solidFill>
                  <a:schemeClr val="accent4">
                    <a:lumMod val="75000"/>
                  </a:schemeClr>
                </a:solidFill>
                <a:latin typeface="Calibri" pitchFamily="34" charset="0"/>
                <a:cs typeface="Calibri" pitchFamily="34" charset="0"/>
              </a:rPr>
              <a:t>on the alienation of property of debtor companies of </a:t>
            </a:r>
            <a:r>
              <a:rPr lang="en-US" sz="1800" b="1" dirty="0" smtClean="0">
                <a:solidFill>
                  <a:schemeClr val="accent4">
                    <a:lumMod val="75000"/>
                  </a:schemeClr>
                </a:solidFill>
                <a:latin typeface="Calibri" pitchFamily="34" charset="0"/>
                <a:cs typeface="Calibri" pitchFamily="34" charset="0"/>
              </a:rPr>
              <a:t>the state company "</a:t>
            </a:r>
            <a:r>
              <a:rPr lang="en-US" sz="1800" b="1" dirty="0" err="1" smtClean="0">
                <a:solidFill>
                  <a:schemeClr val="accent4">
                    <a:lumMod val="75000"/>
                  </a:schemeClr>
                </a:solidFill>
                <a:latin typeface="Calibri" pitchFamily="34" charset="0"/>
                <a:cs typeface="Calibri" pitchFamily="34" charset="0"/>
              </a:rPr>
              <a:t>Naftogaz</a:t>
            </a:r>
            <a:r>
              <a:rPr lang="en-US" sz="1800" b="1" dirty="0">
                <a:solidFill>
                  <a:schemeClr val="accent4">
                    <a:lumMod val="75000"/>
                  </a:schemeClr>
                </a:solidFill>
                <a:latin typeface="Calibri" pitchFamily="34" charset="0"/>
                <a:cs typeface="Calibri" pitchFamily="34" charset="0"/>
              </a:rPr>
              <a:t>" </a:t>
            </a:r>
            <a:r>
              <a:rPr lang="ru-RU"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627-VIII</a:t>
            </a:r>
            <a:r>
              <a:rPr lang="ru-RU"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a:t>
            </a:r>
            <a:endParaRPr lang="en-US" sz="1800" dirty="0">
              <a:solidFill>
                <a:schemeClr val="accent4">
                  <a:lumMod val="75000"/>
                </a:schemeClr>
              </a:solidFill>
              <a:latin typeface="Calibri" pitchFamily="34" charset="0"/>
              <a:cs typeface="Calibri" pitchFamily="34" charset="0"/>
            </a:endParaRPr>
          </a:p>
          <a:p>
            <a:pPr>
              <a:lnSpc>
                <a:spcPct val="150000"/>
              </a:lnSpc>
            </a:pPr>
            <a:r>
              <a:rPr lang="en-US" sz="1800" b="1" dirty="0">
                <a:solidFill>
                  <a:schemeClr val="accent4">
                    <a:lumMod val="75000"/>
                  </a:schemeClr>
                </a:solidFill>
                <a:latin typeface="Calibri" pitchFamily="34" charset="0"/>
                <a:cs typeface="Calibri" pitchFamily="34" charset="0"/>
              </a:rPr>
              <a:t>Two acts </a:t>
            </a:r>
            <a:r>
              <a:rPr lang="en-US" sz="1800" dirty="0">
                <a:solidFill>
                  <a:schemeClr val="accent4">
                    <a:lumMod val="75000"/>
                  </a:schemeClr>
                </a:solidFill>
                <a:latin typeface="Calibri" pitchFamily="34" charset="0"/>
                <a:cs typeface="Calibri" pitchFamily="34" charset="0"/>
              </a:rPr>
              <a:t>aimed </a:t>
            </a:r>
            <a:r>
              <a:rPr lang="en-US" sz="1800" dirty="0" smtClean="0">
                <a:solidFill>
                  <a:schemeClr val="accent4">
                    <a:lumMod val="75000"/>
                  </a:schemeClr>
                </a:solidFill>
                <a:latin typeface="Calibri" pitchFamily="34" charset="0"/>
                <a:cs typeface="Calibri" pitchFamily="34" charset="0"/>
              </a:rPr>
              <a:t>at </a:t>
            </a:r>
            <a:r>
              <a:rPr lang="en-US" sz="1800" b="1" dirty="0" smtClean="0">
                <a:solidFill>
                  <a:schemeClr val="accent4">
                    <a:lumMod val="75000"/>
                  </a:schemeClr>
                </a:solidFill>
                <a:latin typeface="Calibri" pitchFamily="34" charset="0"/>
                <a:cs typeface="Calibri" pitchFamily="34" charset="0"/>
              </a:rPr>
              <a:t>increasing </a:t>
            </a:r>
            <a:r>
              <a:rPr lang="en-US" sz="1800" b="1" dirty="0">
                <a:solidFill>
                  <a:schemeClr val="accent4">
                    <a:lumMod val="75000"/>
                  </a:schemeClr>
                </a:solidFill>
                <a:latin typeface="Calibri" pitchFamily="34" charset="0"/>
                <a:cs typeface="Calibri" pitchFamily="34" charset="0"/>
              </a:rPr>
              <a:t>the efficiency of the Anti-Corruption Bureau </a:t>
            </a:r>
            <a:r>
              <a:rPr lang="ru-RU" sz="1800" dirty="0">
                <a:solidFill>
                  <a:schemeClr val="accent4">
                    <a:lumMod val="75000"/>
                  </a:schemeClr>
                </a:solidFill>
                <a:latin typeface="Calibri" pitchFamily="34" charset="0"/>
                <a:cs typeface="Calibri" pitchFamily="34" charset="0"/>
              </a:rPr>
              <a:t>(</a:t>
            </a:r>
            <a:r>
              <a:rPr lang="ru-RU"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628-VIII </a:t>
            </a:r>
            <a:r>
              <a:rPr lang="en-US" sz="1800" dirty="0">
                <a:solidFill>
                  <a:schemeClr val="accent4">
                    <a:lumMod val="75000"/>
                  </a:schemeClr>
                </a:solidFill>
                <a:latin typeface="Calibri" pitchFamily="34" charset="0"/>
                <a:cs typeface="Calibri" pitchFamily="34" charset="0"/>
              </a:rPr>
              <a:t>and </a:t>
            </a:r>
            <a:r>
              <a:rPr lang="ru-RU"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631-VIII</a:t>
            </a:r>
            <a:r>
              <a:rPr lang="ru-RU"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a:t>
            </a:r>
          </a:p>
          <a:p>
            <a:pPr marL="0" indent="0">
              <a:lnSpc>
                <a:spcPct val="150000"/>
              </a:lnSpc>
              <a:buNone/>
            </a:pPr>
            <a:r>
              <a:rPr lang="en-US" sz="1800" b="1" dirty="0" smtClean="0">
                <a:solidFill>
                  <a:srgbClr val="FD992B"/>
                </a:solidFill>
                <a:latin typeface="Calibri" pitchFamily="34" charset="0"/>
                <a:cs typeface="Calibri" pitchFamily="34" charset="0"/>
              </a:rPr>
              <a:t>of</a:t>
            </a:r>
            <a:r>
              <a:rPr lang="en-US" sz="1800" dirty="0" smtClean="0">
                <a:solidFill>
                  <a:schemeClr val="accent4">
                    <a:lumMod val="75000"/>
                  </a:schemeClr>
                </a:solidFill>
                <a:latin typeface="Calibri" pitchFamily="34" charset="0"/>
                <a:cs typeface="Calibri" pitchFamily="34" charset="0"/>
              </a:rPr>
              <a:t> </a:t>
            </a:r>
            <a:r>
              <a:rPr lang="uk-UA" sz="1800" b="1" dirty="0">
                <a:solidFill>
                  <a:srgbClr val="FD992B"/>
                </a:solidFill>
                <a:latin typeface="Calibri" pitchFamily="34" charset="0"/>
                <a:cs typeface="Calibri" pitchFamily="34" charset="0"/>
              </a:rPr>
              <a:t>2</a:t>
            </a:r>
            <a:r>
              <a:rPr lang="en-US" sz="1800" b="1" baseline="30000" dirty="0" err="1">
                <a:solidFill>
                  <a:srgbClr val="FD992B"/>
                </a:solidFill>
                <a:latin typeface="Calibri" pitchFamily="34" charset="0"/>
                <a:cs typeface="Calibri" pitchFamily="34" charset="0"/>
              </a:rPr>
              <a:t>nd</a:t>
            </a:r>
            <a:r>
              <a:rPr lang="ru-RU" sz="1800" b="1" dirty="0">
                <a:solidFill>
                  <a:srgbClr val="FD992B"/>
                </a:solidFill>
                <a:latin typeface="Calibri" pitchFamily="34" charset="0"/>
                <a:cs typeface="Calibri" pitchFamily="34" charset="0"/>
              </a:rPr>
              <a:t> </a:t>
            </a:r>
            <a:r>
              <a:rPr lang="en-US" sz="1800" b="1" dirty="0">
                <a:solidFill>
                  <a:srgbClr val="FD992B"/>
                </a:solidFill>
                <a:latin typeface="Calibri" pitchFamily="34" charset="0"/>
                <a:cs typeface="Calibri" pitchFamily="34" charset="0"/>
              </a:rPr>
              <a:t>Jun </a:t>
            </a:r>
            <a:r>
              <a:rPr lang="uk-UA" sz="1800" b="1" dirty="0">
                <a:solidFill>
                  <a:srgbClr val="FD992B"/>
                </a:solidFill>
                <a:latin typeface="Calibri" pitchFamily="34" charset="0"/>
                <a:cs typeface="Calibri" pitchFamily="34" charset="0"/>
              </a:rPr>
              <a:t>2015 </a:t>
            </a:r>
            <a:r>
              <a:rPr lang="en-US" sz="1800" dirty="0">
                <a:solidFill>
                  <a:schemeClr val="accent4">
                    <a:lumMod val="75000"/>
                  </a:schemeClr>
                </a:solidFill>
                <a:latin typeface="Calibri" pitchFamily="34" charset="0"/>
                <a:cs typeface="Calibri" pitchFamily="34" charset="0"/>
              </a:rPr>
              <a:t>the </a:t>
            </a:r>
            <a:r>
              <a:rPr lang="en-US" sz="1800" dirty="0" smtClean="0">
                <a:solidFill>
                  <a:schemeClr val="accent4">
                    <a:lumMod val="75000"/>
                  </a:schemeClr>
                </a:solidFill>
                <a:latin typeface="Calibri" pitchFamily="34" charset="0"/>
                <a:cs typeface="Calibri" pitchFamily="34" charset="0"/>
              </a:rPr>
              <a:t>Law </a:t>
            </a:r>
            <a:r>
              <a:rPr lang="en-US" sz="1800" dirty="0">
                <a:solidFill>
                  <a:schemeClr val="accent4">
                    <a:lumMod val="75000"/>
                  </a:schemeClr>
                </a:solidFill>
                <a:latin typeface="Calibri" pitchFamily="34" charset="0"/>
                <a:cs typeface="Calibri" pitchFamily="34" charset="0"/>
              </a:rPr>
              <a:t>on the </a:t>
            </a:r>
            <a:r>
              <a:rPr lang="en-US" sz="1800" b="1" dirty="0">
                <a:solidFill>
                  <a:schemeClr val="accent4">
                    <a:lumMod val="75000"/>
                  </a:schemeClr>
                </a:solidFill>
                <a:latin typeface="Calibri" pitchFamily="34" charset="0"/>
                <a:cs typeface="Calibri" pitchFamily="34" charset="0"/>
              </a:rPr>
              <a:t>formation of tariffs on utilities</a:t>
            </a:r>
            <a:r>
              <a:rPr lang="en-US" sz="1800" dirty="0">
                <a:solidFill>
                  <a:schemeClr val="accent4">
                    <a:lumMod val="75000"/>
                  </a:schemeClr>
                </a:solidFill>
                <a:latin typeface="Calibri" pitchFamily="34" charset="0"/>
                <a:cs typeface="Calibri" pitchFamily="34" charset="0"/>
              </a:rPr>
              <a:t>, </a:t>
            </a:r>
            <a:r>
              <a:rPr lang="uk-UA" sz="1800" dirty="0" smtClean="0">
                <a:solidFill>
                  <a:schemeClr val="accent4">
                    <a:lumMod val="75000"/>
                  </a:schemeClr>
                </a:solidFill>
                <a:latin typeface="Calibri" pitchFamily="34" charset="0"/>
                <a:cs typeface="Calibri" pitchFamily="34" charset="0"/>
              </a:rPr>
              <a:t>(</a:t>
            </a:r>
            <a:r>
              <a:rPr lang="en-US" sz="1800" dirty="0">
                <a:solidFill>
                  <a:schemeClr val="accent4">
                    <a:lumMod val="75000"/>
                  </a:schemeClr>
                </a:solidFill>
                <a:latin typeface="Calibri" pitchFamily="34" charset="0"/>
                <a:cs typeface="Calibri" pitchFamily="34" charset="0"/>
              </a:rPr>
              <a:t>№ 499-VIII</a:t>
            </a:r>
            <a:r>
              <a:rPr lang="ru-RU" sz="1800" dirty="0">
                <a:solidFill>
                  <a:schemeClr val="accent4">
                    <a:lumMod val="75000"/>
                  </a:schemeClr>
                </a:solidFill>
                <a:latin typeface="Calibri" pitchFamily="34" charset="0"/>
                <a:cs typeface="Calibri" pitchFamily="34" charset="0"/>
              </a:rPr>
              <a:t>) – </a:t>
            </a:r>
            <a:r>
              <a:rPr lang="en-US" sz="1800" dirty="0">
                <a:solidFill>
                  <a:schemeClr val="accent4">
                    <a:lumMod val="75000"/>
                  </a:schemeClr>
                </a:solidFill>
                <a:latin typeface="Calibri" pitchFamily="34" charset="0"/>
                <a:cs typeface="Calibri" pitchFamily="34" charset="0"/>
              </a:rPr>
              <a:t>the </a:t>
            </a:r>
            <a:r>
              <a:rPr lang="en-US" sz="1800" dirty="0" smtClean="0">
                <a:solidFill>
                  <a:schemeClr val="accent4">
                    <a:lumMod val="75000"/>
                  </a:schemeClr>
                </a:solidFill>
                <a:latin typeface="Calibri" pitchFamily="34" charset="0"/>
                <a:cs typeface="Calibri" pitchFamily="34" charset="0"/>
              </a:rPr>
              <a:t>condition </a:t>
            </a:r>
            <a:r>
              <a:rPr lang="en-US" sz="1800" dirty="0">
                <a:solidFill>
                  <a:schemeClr val="accent4">
                    <a:lumMod val="75000"/>
                  </a:schemeClr>
                </a:solidFill>
                <a:latin typeface="Calibri" pitchFamily="34" charset="0"/>
                <a:cs typeface="Calibri" pitchFamily="34" charset="0"/>
              </a:rPr>
              <a:t>set by Japan and </a:t>
            </a:r>
            <a:r>
              <a:rPr lang="en-US" sz="1800" dirty="0" smtClean="0">
                <a:solidFill>
                  <a:schemeClr val="accent4">
                    <a:lumMod val="75000"/>
                  </a:schemeClr>
                </a:solidFill>
                <a:latin typeface="Calibri" pitchFamily="34" charset="0"/>
                <a:cs typeface="Calibri" pitchFamily="34" charset="0"/>
              </a:rPr>
              <a:t>Germany)</a:t>
            </a:r>
            <a:endParaRPr lang="en-US" sz="18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799796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52400"/>
            <a:ext cx="7128792" cy="900336"/>
          </a:xfrm>
        </p:spPr>
        <p:txBody>
          <a:bodyPr>
            <a:normAutofit/>
          </a:bodyPr>
          <a:lstStyle/>
          <a:p>
            <a:r>
              <a:rPr lang="ru-RU" sz="2800" b="1" dirty="0" err="1">
                <a:solidFill>
                  <a:schemeClr val="accent4">
                    <a:lumMod val="75000"/>
                  </a:schemeClr>
                </a:solidFill>
                <a:latin typeface="Calibri" pitchFamily="34" charset="0"/>
                <a:cs typeface="Calibri" pitchFamily="34" charset="0"/>
              </a:rPr>
              <a:t>Ukrain</a:t>
            </a:r>
            <a:r>
              <a:rPr lang="en-US" sz="2800" b="1" dirty="0" err="1">
                <a:solidFill>
                  <a:schemeClr val="accent4">
                    <a:lumMod val="75000"/>
                  </a:schemeClr>
                </a:solidFill>
                <a:latin typeface="Calibri" pitchFamily="34" charset="0"/>
                <a:cs typeface="Calibri" pitchFamily="34" charset="0"/>
              </a:rPr>
              <a:t>ian</a:t>
            </a:r>
            <a:r>
              <a:rPr lang="en-US" sz="2800" b="1" dirty="0">
                <a:solidFill>
                  <a:schemeClr val="accent4">
                    <a:lumMod val="75000"/>
                  </a:schemeClr>
                </a:solidFill>
                <a:latin typeface="Calibri" pitchFamily="34" charset="0"/>
                <a:cs typeface="Calibri" pitchFamily="34" charset="0"/>
              </a:rPr>
              <a:t> Reforms: trying hard</a:t>
            </a:r>
            <a:r>
              <a:rPr lang="en-US" sz="2800" b="1" dirty="0" smtClean="0">
                <a:solidFill>
                  <a:schemeClr val="accent4">
                    <a:lumMod val="75000"/>
                  </a:schemeClr>
                </a:solidFill>
                <a:latin typeface="Calibri" pitchFamily="34" charset="0"/>
                <a:cs typeface="Calibri" pitchFamily="34" charset="0"/>
              </a:rPr>
              <a:t>… (assessment)  </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13</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488832" cy="5256584"/>
          </a:xfrm>
        </p:spPr>
        <p:txBody>
          <a:bodyPr>
            <a:noAutofit/>
          </a:bodyPr>
          <a:lstStyle/>
          <a:p>
            <a:pPr marL="0" indent="0">
              <a:buNone/>
            </a:pPr>
            <a:r>
              <a:rPr lang="en-US" sz="2000" b="1" dirty="0" smtClean="0">
                <a:solidFill>
                  <a:srgbClr val="FD992B"/>
                </a:solidFill>
                <a:latin typeface="Calibri" pitchFamily="34" charset="0"/>
                <a:cs typeface="Calibri" pitchFamily="34" charset="0"/>
              </a:rPr>
              <a:t>Where are the reforms? </a:t>
            </a:r>
            <a:r>
              <a:rPr lang="en-US" sz="1800" b="1" dirty="0" smtClean="0">
                <a:solidFill>
                  <a:schemeClr val="accent4">
                    <a:lumMod val="75000"/>
                  </a:schemeClr>
                </a:solidFill>
                <a:latin typeface="Calibri" pitchFamily="34" charset="0"/>
                <a:cs typeface="Calibri" pitchFamily="34" charset="0"/>
              </a:rPr>
              <a:t>Assessment of the government's actions over H1 2015 (</a:t>
            </a:r>
            <a:r>
              <a:rPr lang="en-US" sz="1800" b="1" dirty="0" smtClean="0">
                <a:solidFill>
                  <a:srgbClr val="FD992B"/>
                </a:solidFill>
                <a:latin typeface="Calibri" pitchFamily="34" charset="0"/>
                <a:cs typeface="Calibri" pitchFamily="34" charset="0"/>
              </a:rPr>
              <a:t>Index for Monitoring Reforms, </a:t>
            </a:r>
            <a:r>
              <a:rPr lang="en-US" sz="1800" b="1" dirty="0" err="1" smtClean="0">
                <a:solidFill>
                  <a:srgbClr val="FD992B"/>
                </a:solidFill>
                <a:latin typeface="Calibri" pitchFamily="34" charset="0"/>
                <a:cs typeface="Calibri" pitchFamily="34" charset="0"/>
              </a:rPr>
              <a:t>іMoRe</a:t>
            </a:r>
            <a:r>
              <a:rPr lang="en-US" sz="1800" b="1" dirty="0" smtClean="0">
                <a:solidFill>
                  <a:srgbClr val="FD992B"/>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 – </a:t>
            </a:r>
            <a:r>
              <a:rPr lang="en-US" sz="1800" b="1" dirty="0" smtClean="0">
                <a:solidFill>
                  <a:srgbClr val="FD992B"/>
                </a:solidFill>
                <a:latin typeface="Calibri" pitchFamily="34" charset="0"/>
                <a:cs typeface="Calibri" pitchFamily="34" charset="0"/>
              </a:rPr>
              <a:t>Jul 2nd, 2015 </a:t>
            </a:r>
          </a:p>
          <a:p>
            <a:pPr marL="0" indent="0">
              <a:buNone/>
            </a:pPr>
            <a:endParaRPr lang="en-US" sz="1800" b="1" dirty="0">
              <a:solidFill>
                <a:srgbClr val="FD992B"/>
              </a:solidFill>
              <a:latin typeface="Calibri" pitchFamily="34" charset="0"/>
              <a:cs typeface="Calibri" pitchFamily="34" charset="0"/>
            </a:endParaRPr>
          </a:p>
          <a:p>
            <a:pPr marL="0" indent="0">
              <a:buNone/>
            </a:pPr>
            <a:endParaRPr lang="en-US" sz="1800" b="1" dirty="0" smtClean="0">
              <a:solidFill>
                <a:srgbClr val="FD992B"/>
              </a:solidFill>
              <a:latin typeface="Calibri" pitchFamily="34" charset="0"/>
              <a:cs typeface="Calibri" pitchFamily="34" charset="0"/>
            </a:endParaRPr>
          </a:p>
          <a:p>
            <a:pPr marL="0" indent="0">
              <a:buNone/>
            </a:pPr>
            <a:endParaRPr lang="en-US" sz="1800" b="1" dirty="0">
              <a:solidFill>
                <a:srgbClr val="FD992B"/>
              </a:solidFill>
              <a:latin typeface="Calibri" pitchFamily="34" charset="0"/>
              <a:cs typeface="Calibri" pitchFamily="34" charset="0"/>
            </a:endParaRPr>
          </a:p>
          <a:p>
            <a:pPr marL="0" indent="0">
              <a:buNone/>
            </a:pPr>
            <a:endParaRPr lang="en-US" sz="1800" b="1" dirty="0" smtClean="0">
              <a:solidFill>
                <a:srgbClr val="FD992B"/>
              </a:solidFill>
              <a:latin typeface="Calibri" pitchFamily="34" charset="0"/>
              <a:cs typeface="Calibri" pitchFamily="34" charset="0"/>
            </a:endParaRPr>
          </a:p>
          <a:p>
            <a:pPr marL="0" indent="0">
              <a:buNone/>
            </a:pPr>
            <a:endParaRPr lang="en-US" sz="1800" b="1" dirty="0" smtClean="0">
              <a:solidFill>
                <a:srgbClr val="FD992B"/>
              </a:solidFill>
              <a:latin typeface="Calibri" pitchFamily="34" charset="0"/>
              <a:cs typeface="Calibri" pitchFamily="34" charset="0"/>
            </a:endParaRPr>
          </a:p>
          <a:p>
            <a:pPr marL="0" indent="0">
              <a:buNone/>
            </a:pPr>
            <a:endParaRPr lang="en-US" sz="1800" b="1" dirty="0">
              <a:solidFill>
                <a:srgbClr val="FD992B"/>
              </a:solidFill>
              <a:latin typeface="Calibri" pitchFamily="34" charset="0"/>
              <a:cs typeface="Calibri" pitchFamily="34" charset="0"/>
            </a:endParaRPr>
          </a:p>
          <a:p>
            <a:pPr marL="0" indent="0">
              <a:buNone/>
            </a:pPr>
            <a:endParaRPr lang="en-US" sz="1600" b="1" dirty="0" smtClean="0">
              <a:solidFill>
                <a:srgbClr val="FD992B"/>
              </a:solidFill>
              <a:latin typeface="Calibri" pitchFamily="34" charset="0"/>
              <a:cs typeface="Calibri" pitchFamily="34" charset="0"/>
            </a:endParaRPr>
          </a:p>
          <a:p>
            <a:pPr marL="0" indent="0">
              <a:buNone/>
            </a:pPr>
            <a:r>
              <a:rPr lang="en-US" sz="1800" b="1" dirty="0" smtClean="0">
                <a:solidFill>
                  <a:srgbClr val="FD992B"/>
                </a:solidFill>
                <a:latin typeface="Calibri" pitchFamily="34" charset="0"/>
                <a:cs typeface="Calibri" pitchFamily="34" charset="0"/>
              </a:rPr>
              <a:t>Changes since then:</a:t>
            </a:r>
          </a:p>
          <a:p>
            <a:r>
              <a:rPr lang="uk-UA" sz="1400" b="1" dirty="0" err="1" smtClean="0">
                <a:solidFill>
                  <a:schemeClr val="accent4">
                    <a:lumMod val="75000"/>
                  </a:schemeClr>
                </a:solidFill>
                <a:latin typeface="Calibri" pitchFamily="34" charset="0"/>
                <a:cs typeface="Calibri" pitchFamily="34" charset="0"/>
              </a:rPr>
              <a:t>Jun</a:t>
            </a:r>
            <a:r>
              <a:rPr lang="uk-UA" sz="1400" b="1" dirty="0" smtClean="0">
                <a:solidFill>
                  <a:schemeClr val="accent4">
                    <a:lumMod val="75000"/>
                  </a:schemeClr>
                </a:solidFill>
                <a:latin typeface="Calibri" pitchFamily="34" charset="0"/>
                <a:cs typeface="Calibri" pitchFamily="34" charset="0"/>
              </a:rPr>
              <a:t> 22nd – </a:t>
            </a:r>
            <a:r>
              <a:rPr lang="uk-UA" sz="1400" b="1" dirty="0" err="1" smtClean="0">
                <a:solidFill>
                  <a:schemeClr val="accent4">
                    <a:lumMod val="75000"/>
                  </a:schemeClr>
                </a:solidFill>
                <a:latin typeface="Calibri" pitchFamily="34" charset="0"/>
                <a:cs typeface="Calibri" pitchFamily="34" charset="0"/>
              </a:rPr>
              <a:t>Jul</a:t>
            </a:r>
            <a:r>
              <a:rPr lang="uk-UA" sz="1400" b="1" dirty="0" smtClean="0">
                <a:solidFill>
                  <a:schemeClr val="accent4">
                    <a:lumMod val="75000"/>
                  </a:schemeClr>
                </a:solidFill>
                <a:latin typeface="Calibri" pitchFamily="34" charset="0"/>
                <a:cs typeface="Calibri" pitchFamily="34" charset="0"/>
              </a:rPr>
              <a:t> 5th, 2015. </a:t>
            </a:r>
            <a:r>
              <a:rPr lang="uk-UA" sz="1400" b="1" dirty="0" err="1" smtClean="0">
                <a:solidFill>
                  <a:schemeClr val="accent4">
                    <a:lumMod val="75000"/>
                  </a:schemeClr>
                </a:solidFill>
                <a:latin typeface="Calibri" pitchFamily="34" charset="0"/>
                <a:cs typeface="Calibri" pitchFamily="34" charset="0"/>
              </a:rPr>
              <a:t>Almost</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complete</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silence</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in</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reforms</a:t>
            </a:r>
            <a:r>
              <a:rPr lang="uk-UA" sz="1400" b="1" dirty="0" smtClean="0">
                <a:solidFill>
                  <a:schemeClr val="accent4">
                    <a:lumMod val="75000"/>
                  </a:schemeClr>
                </a:solidFill>
                <a:latin typeface="Calibri" pitchFamily="34" charset="0"/>
                <a:cs typeface="Calibri" pitchFamily="34" charset="0"/>
              </a:rPr>
              <a:t>  </a:t>
            </a:r>
            <a:endParaRPr lang="ru-RU" sz="1400" dirty="0" smtClean="0">
              <a:solidFill>
                <a:schemeClr val="accent4">
                  <a:lumMod val="75000"/>
                </a:schemeClr>
              </a:solidFill>
              <a:latin typeface="Calibri" pitchFamily="34" charset="0"/>
              <a:cs typeface="Calibri" pitchFamily="34" charset="0"/>
            </a:endParaRPr>
          </a:p>
          <a:p>
            <a:r>
              <a:rPr lang="uk-UA" sz="1400" b="1" dirty="0" err="1" smtClean="0">
                <a:solidFill>
                  <a:schemeClr val="accent4">
                    <a:lumMod val="75000"/>
                  </a:schemeClr>
                </a:solidFill>
                <a:latin typeface="Calibri" pitchFamily="34" charset="0"/>
                <a:cs typeface="Calibri" pitchFamily="34" charset="0"/>
              </a:rPr>
              <a:t>Jul</a:t>
            </a:r>
            <a:r>
              <a:rPr lang="uk-UA" sz="1400" b="1" dirty="0" smtClean="0">
                <a:solidFill>
                  <a:schemeClr val="accent4">
                    <a:lumMod val="75000"/>
                  </a:schemeClr>
                </a:solidFill>
                <a:latin typeface="Calibri" pitchFamily="34" charset="0"/>
                <a:cs typeface="Calibri" pitchFamily="34" charset="0"/>
              </a:rPr>
              <a:t> 6th –19th, 2015. </a:t>
            </a:r>
            <a:r>
              <a:rPr lang="uk-UA" sz="1400" b="1" dirty="0" err="1" smtClean="0">
                <a:solidFill>
                  <a:schemeClr val="accent4">
                    <a:lumMod val="75000"/>
                  </a:schemeClr>
                </a:solidFill>
                <a:latin typeface="Calibri" pitchFamily="34" charset="0"/>
                <a:cs typeface="Calibri" pitchFamily="34" charset="0"/>
              </a:rPr>
              <a:t>Strengthening</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independence</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of</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the</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National</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Bank</a:t>
            </a:r>
            <a:r>
              <a:rPr lang="uk-UA" sz="1400" b="1" dirty="0" smtClean="0">
                <a:solidFill>
                  <a:schemeClr val="accent4">
                    <a:lumMod val="75000"/>
                  </a:schemeClr>
                </a:solidFill>
                <a:latin typeface="Calibri" pitchFamily="34" charset="0"/>
                <a:cs typeface="Calibri" pitchFamily="34" charset="0"/>
              </a:rPr>
              <a:t> </a:t>
            </a:r>
            <a:endParaRPr lang="ru-RU" sz="1400" dirty="0" smtClean="0">
              <a:solidFill>
                <a:schemeClr val="accent4">
                  <a:lumMod val="75000"/>
                </a:schemeClr>
              </a:solidFill>
              <a:latin typeface="Calibri" pitchFamily="34" charset="0"/>
              <a:cs typeface="Calibri" pitchFamily="34" charset="0"/>
            </a:endParaRPr>
          </a:p>
          <a:p>
            <a:r>
              <a:rPr lang="uk-UA" sz="1400" b="1" dirty="0" err="1" smtClean="0">
                <a:solidFill>
                  <a:schemeClr val="accent4">
                    <a:lumMod val="75000"/>
                  </a:schemeClr>
                </a:solidFill>
                <a:latin typeface="Calibri" pitchFamily="34" charset="0"/>
                <a:cs typeface="Calibri" pitchFamily="34" charset="0"/>
              </a:rPr>
              <a:t>Jul</a:t>
            </a:r>
            <a:r>
              <a:rPr lang="uk-UA" sz="1400" b="1" dirty="0" smtClean="0">
                <a:solidFill>
                  <a:schemeClr val="accent4">
                    <a:lumMod val="75000"/>
                  </a:schemeClr>
                </a:solidFill>
                <a:latin typeface="Calibri" pitchFamily="34" charset="0"/>
                <a:cs typeface="Calibri" pitchFamily="34" charset="0"/>
              </a:rPr>
              <a:t> 20th –Aug 2nd, 2015. </a:t>
            </a:r>
            <a:r>
              <a:rPr lang="uk-UA" sz="1400" b="1" dirty="0" err="1" smtClean="0">
                <a:solidFill>
                  <a:srgbClr val="FD992B"/>
                </a:solidFill>
                <a:latin typeface="Calibri" pitchFamily="34" charset="0"/>
                <a:cs typeface="Calibri" pitchFamily="34" charset="0"/>
              </a:rPr>
              <a:t>Noticeable</a:t>
            </a:r>
            <a:r>
              <a:rPr lang="uk-UA" sz="1400" b="1" dirty="0" smtClean="0">
                <a:solidFill>
                  <a:srgbClr val="FD992B"/>
                </a:solidFill>
                <a:latin typeface="Calibri" pitchFamily="34" charset="0"/>
                <a:cs typeface="Calibri" pitchFamily="34" charset="0"/>
              </a:rPr>
              <a:t> </a:t>
            </a:r>
            <a:r>
              <a:rPr lang="uk-UA" sz="1400" b="1" dirty="0" err="1" smtClean="0">
                <a:solidFill>
                  <a:srgbClr val="FD992B"/>
                </a:solidFill>
                <a:latin typeface="Calibri" pitchFamily="34" charset="0"/>
                <a:cs typeface="Calibri" pitchFamily="34" charset="0"/>
              </a:rPr>
              <a:t>acceleration</a:t>
            </a:r>
            <a:r>
              <a:rPr lang="uk-UA" sz="1400" b="1" dirty="0" smtClean="0">
                <a:solidFill>
                  <a:srgbClr val="FD992B"/>
                </a:solidFill>
                <a:latin typeface="Calibri" pitchFamily="34" charset="0"/>
                <a:cs typeface="Calibri" pitchFamily="34" charset="0"/>
              </a:rPr>
              <a:t> </a:t>
            </a:r>
            <a:r>
              <a:rPr lang="uk-UA" sz="1400" b="1" dirty="0" err="1" smtClean="0">
                <a:solidFill>
                  <a:srgbClr val="FD992B"/>
                </a:solidFill>
                <a:latin typeface="Calibri" pitchFamily="34" charset="0"/>
                <a:cs typeface="Calibri" pitchFamily="34" charset="0"/>
              </a:rPr>
              <a:t>of</a:t>
            </a:r>
            <a:r>
              <a:rPr lang="uk-UA" sz="1400" b="1" dirty="0" smtClean="0">
                <a:solidFill>
                  <a:srgbClr val="FD992B"/>
                </a:solidFill>
                <a:latin typeface="Calibri" pitchFamily="34" charset="0"/>
                <a:cs typeface="Calibri" pitchFamily="34" charset="0"/>
              </a:rPr>
              <a:t> </a:t>
            </a:r>
            <a:r>
              <a:rPr lang="uk-UA" sz="1400" b="1" dirty="0" err="1" smtClean="0">
                <a:solidFill>
                  <a:srgbClr val="FD992B"/>
                </a:solidFill>
                <a:latin typeface="Calibri" pitchFamily="34" charset="0"/>
                <a:cs typeface="Calibri" pitchFamily="34" charset="0"/>
              </a:rPr>
              <a:t>reforms</a:t>
            </a:r>
            <a:r>
              <a:rPr lang="uk-UA" sz="1400" b="1" dirty="0" smtClean="0">
                <a:solidFill>
                  <a:schemeClr val="accent4">
                    <a:lumMod val="75000"/>
                  </a:schemeClr>
                </a:solidFill>
                <a:latin typeface="Calibri" pitchFamily="34" charset="0"/>
                <a:cs typeface="Calibri" pitchFamily="34" charset="0"/>
              </a:rPr>
              <a:t> </a:t>
            </a:r>
            <a:endParaRPr lang="ru-RU" sz="1400" dirty="0" smtClean="0">
              <a:solidFill>
                <a:schemeClr val="accent4">
                  <a:lumMod val="75000"/>
                </a:schemeClr>
              </a:solidFill>
              <a:latin typeface="Calibri" pitchFamily="34" charset="0"/>
              <a:cs typeface="Calibri" pitchFamily="34" charset="0"/>
            </a:endParaRPr>
          </a:p>
          <a:p>
            <a:r>
              <a:rPr lang="uk-UA" sz="1400" b="1" dirty="0" err="1" smtClean="0">
                <a:solidFill>
                  <a:schemeClr val="accent4">
                    <a:lumMod val="75000"/>
                  </a:schemeClr>
                </a:solidFill>
                <a:latin typeface="Calibri" pitchFamily="34" charset="0"/>
                <a:cs typeface="Calibri" pitchFamily="34" charset="0"/>
              </a:rPr>
              <a:t>Aug</a:t>
            </a:r>
            <a:r>
              <a:rPr lang="uk-UA" sz="1400" b="1" dirty="0" smtClean="0">
                <a:solidFill>
                  <a:schemeClr val="accent4">
                    <a:lumMod val="75000"/>
                  </a:schemeClr>
                </a:solidFill>
                <a:latin typeface="Calibri" pitchFamily="34" charset="0"/>
                <a:cs typeface="Calibri" pitchFamily="34" charset="0"/>
              </a:rPr>
              <a:t> 3rd –16th, 2015. </a:t>
            </a:r>
            <a:r>
              <a:rPr lang="uk-UA" sz="1400" b="1" dirty="0" err="1" smtClean="0">
                <a:solidFill>
                  <a:schemeClr val="accent4">
                    <a:lumMod val="75000"/>
                  </a:schemeClr>
                </a:solidFill>
                <a:latin typeface="Calibri" pitchFamily="34" charset="0"/>
                <a:cs typeface="Calibri" pitchFamily="34" charset="0"/>
              </a:rPr>
              <a:t>Many</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small</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steps</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towards</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reducing</a:t>
            </a:r>
            <a:r>
              <a:rPr lang="uk-UA" sz="1400" b="1" dirty="0" smtClean="0">
                <a:solidFill>
                  <a:schemeClr val="accent4">
                    <a:lumMod val="75000"/>
                  </a:schemeClr>
                </a:solidFill>
                <a:latin typeface="Calibri" pitchFamily="34" charset="0"/>
                <a:cs typeface="Calibri" pitchFamily="34" charset="0"/>
              </a:rPr>
              <a:t> </a:t>
            </a:r>
            <a:r>
              <a:rPr lang="uk-UA" sz="1400" b="1" dirty="0" err="1" smtClean="0">
                <a:solidFill>
                  <a:schemeClr val="accent4">
                    <a:lumMod val="75000"/>
                  </a:schemeClr>
                </a:solidFill>
                <a:latin typeface="Calibri" pitchFamily="34" charset="0"/>
                <a:cs typeface="Calibri" pitchFamily="34" charset="0"/>
              </a:rPr>
              <a:t>corruption</a:t>
            </a:r>
            <a:r>
              <a:rPr lang="uk-UA" sz="1400" b="1" dirty="0" smtClean="0">
                <a:solidFill>
                  <a:schemeClr val="accent4">
                    <a:lumMod val="75000"/>
                  </a:schemeClr>
                </a:solidFill>
                <a:latin typeface="Calibri" pitchFamily="34" charset="0"/>
                <a:cs typeface="Calibri" pitchFamily="34" charset="0"/>
              </a:rPr>
              <a:t> </a:t>
            </a:r>
            <a:endParaRPr lang="ru-RU" sz="1400" dirty="0" smtClean="0">
              <a:solidFill>
                <a:schemeClr val="accent4">
                  <a:lumMod val="75000"/>
                </a:schemeClr>
              </a:solidFill>
              <a:latin typeface="Calibri" pitchFamily="34" charset="0"/>
              <a:cs typeface="Calibri" pitchFamily="34" charset="0"/>
            </a:endParaRPr>
          </a:p>
          <a:p>
            <a:r>
              <a:rPr lang="uk-UA" sz="1400" b="1" dirty="0" err="1" smtClean="0">
                <a:solidFill>
                  <a:schemeClr val="accent4">
                    <a:lumMod val="75000"/>
                  </a:schemeClr>
                </a:solidFill>
                <a:latin typeface="Calibri" pitchFamily="34" charset="0"/>
                <a:cs typeface="Calibri" pitchFamily="34" charset="0"/>
              </a:rPr>
              <a:t>Aug</a:t>
            </a:r>
            <a:r>
              <a:rPr lang="uk-UA" sz="1400" b="1" dirty="0" smtClean="0">
                <a:solidFill>
                  <a:schemeClr val="accent4">
                    <a:lumMod val="75000"/>
                  </a:schemeClr>
                </a:solidFill>
                <a:latin typeface="Calibri" pitchFamily="34" charset="0"/>
                <a:cs typeface="Calibri" pitchFamily="34" charset="0"/>
              </a:rPr>
              <a:t> 17</a:t>
            </a:r>
            <a:r>
              <a:rPr lang="en-US" sz="1400" b="1" dirty="0" err="1" smtClean="0">
                <a:solidFill>
                  <a:schemeClr val="accent4">
                    <a:lumMod val="75000"/>
                  </a:schemeClr>
                </a:solidFill>
                <a:latin typeface="Calibri" pitchFamily="34" charset="0"/>
                <a:cs typeface="Calibri" pitchFamily="34" charset="0"/>
              </a:rPr>
              <a:t>th</a:t>
            </a:r>
            <a:r>
              <a:rPr lang="en-US" sz="1400" b="1" baseline="30000" dirty="0" smtClean="0">
                <a:solidFill>
                  <a:schemeClr val="accent4">
                    <a:lumMod val="75000"/>
                  </a:schemeClr>
                </a:solidFill>
                <a:latin typeface="Calibri" pitchFamily="34" charset="0"/>
                <a:cs typeface="Calibri" pitchFamily="34" charset="0"/>
              </a:rPr>
              <a:t> </a:t>
            </a:r>
            <a:r>
              <a:rPr lang="uk-UA" sz="1400" b="1" dirty="0" smtClean="0">
                <a:solidFill>
                  <a:schemeClr val="accent4">
                    <a:lumMod val="75000"/>
                  </a:schemeClr>
                </a:solidFill>
                <a:latin typeface="Calibri" pitchFamily="34" charset="0"/>
                <a:cs typeface="Calibri" pitchFamily="34" charset="0"/>
              </a:rPr>
              <a:t>–30</a:t>
            </a:r>
            <a:r>
              <a:rPr lang="en-US" sz="1400" b="1" dirty="0" err="1" smtClean="0">
                <a:solidFill>
                  <a:schemeClr val="accent4">
                    <a:lumMod val="75000"/>
                  </a:schemeClr>
                </a:solidFill>
                <a:latin typeface="Calibri" pitchFamily="34" charset="0"/>
                <a:cs typeface="Calibri" pitchFamily="34" charset="0"/>
              </a:rPr>
              <a:t>th</a:t>
            </a:r>
            <a:r>
              <a:rPr lang="uk-UA" sz="1400" b="1" dirty="0" smtClean="0">
                <a:solidFill>
                  <a:schemeClr val="accent4">
                    <a:lumMod val="75000"/>
                  </a:schemeClr>
                </a:solidFill>
                <a:latin typeface="Calibri" pitchFamily="34" charset="0"/>
                <a:cs typeface="Calibri" pitchFamily="34" charset="0"/>
              </a:rPr>
              <a:t>, 2015. </a:t>
            </a:r>
            <a:r>
              <a:rPr lang="uk-UA" sz="1400" b="1" i="1" dirty="0" err="1" smtClean="0">
                <a:solidFill>
                  <a:schemeClr val="accent4">
                    <a:lumMod val="75000"/>
                  </a:schemeClr>
                </a:solidFill>
                <a:latin typeface="Calibri" pitchFamily="34" charset="0"/>
                <a:cs typeface="Calibri" pitchFamily="34" charset="0"/>
              </a:rPr>
              <a:t>Government</a:t>
            </a:r>
            <a:r>
              <a:rPr lang="uk-UA" sz="1400" b="1" i="1" dirty="0" smtClean="0">
                <a:solidFill>
                  <a:schemeClr val="accent4">
                    <a:lumMod val="75000"/>
                  </a:schemeClr>
                </a:solidFill>
                <a:latin typeface="Calibri" pitchFamily="34" charset="0"/>
                <a:cs typeface="Calibri" pitchFamily="34" charset="0"/>
              </a:rPr>
              <a:t> </a:t>
            </a:r>
            <a:r>
              <a:rPr lang="uk-UA" sz="1400" b="1" i="1" dirty="0" err="1" smtClean="0">
                <a:solidFill>
                  <a:schemeClr val="accent4">
                    <a:lumMod val="75000"/>
                  </a:schemeClr>
                </a:solidFill>
                <a:latin typeface="Calibri" pitchFamily="34" charset="0"/>
                <a:cs typeface="Calibri" pitchFamily="34" charset="0"/>
              </a:rPr>
              <a:t>external</a:t>
            </a:r>
            <a:r>
              <a:rPr lang="uk-UA" sz="1400" b="1" i="1" dirty="0" smtClean="0">
                <a:solidFill>
                  <a:schemeClr val="accent4">
                    <a:lumMod val="75000"/>
                  </a:schemeClr>
                </a:solidFill>
                <a:latin typeface="Calibri" pitchFamily="34" charset="0"/>
                <a:cs typeface="Calibri" pitchFamily="34" charset="0"/>
              </a:rPr>
              <a:t> </a:t>
            </a:r>
            <a:r>
              <a:rPr lang="uk-UA" sz="1400" b="1" i="1" dirty="0" err="1" smtClean="0">
                <a:solidFill>
                  <a:schemeClr val="accent4">
                    <a:lumMod val="75000"/>
                  </a:schemeClr>
                </a:solidFill>
                <a:latin typeface="Calibri" pitchFamily="34" charset="0"/>
                <a:cs typeface="Calibri" pitchFamily="34" charset="0"/>
              </a:rPr>
              <a:t>debt</a:t>
            </a:r>
            <a:r>
              <a:rPr lang="uk-UA" sz="1400" b="1" i="1" dirty="0" smtClean="0">
                <a:solidFill>
                  <a:schemeClr val="accent4">
                    <a:lumMod val="75000"/>
                  </a:schemeClr>
                </a:solidFill>
                <a:latin typeface="Calibri" pitchFamily="34" charset="0"/>
                <a:cs typeface="Calibri" pitchFamily="34" charset="0"/>
              </a:rPr>
              <a:t> </a:t>
            </a:r>
            <a:r>
              <a:rPr lang="uk-UA" sz="1400" b="1" i="1" dirty="0" err="1" smtClean="0">
                <a:solidFill>
                  <a:schemeClr val="accent4">
                    <a:lumMod val="75000"/>
                  </a:schemeClr>
                </a:solidFill>
                <a:latin typeface="Calibri" pitchFamily="34" charset="0"/>
                <a:cs typeface="Calibri" pitchFamily="34" charset="0"/>
              </a:rPr>
              <a:t>restructuring</a:t>
            </a:r>
            <a:r>
              <a:rPr lang="en-US" sz="1400" b="1" dirty="0" smtClean="0">
                <a:solidFill>
                  <a:schemeClr val="accent4">
                    <a:lumMod val="75000"/>
                  </a:schemeClr>
                </a:solidFill>
                <a:latin typeface="Calibri" pitchFamily="34" charset="0"/>
                <a:cs typeface="Calibri" pitchFamily="34" charset="0"/>
              </a:rPr>
              <a:t>…</a:t>
            </a:r>
            <a:endParaRPr lang="ru-RU" sz="1400" dirty="0" smtClean="0">
              <a:solidFill>
                <a:schemeClr val="accent4">
                  <a:lumMod val="75000"/>
                </a:schemeClr>
              </a:solidFill>
              <a:latin typeface="Calibri" pitchFamily="34" charset="0"/>
              <a:cs typeface="Calibri" pitchFamily="34" charset="0"/>
            </a:endParaRPr>
          </a:p>
          <a:p>
            <a:pPr marL="0" indent="0">
              <a:lnSpc>
                <a:spcPct val="150000"/>
              </a:lnSpc>
              <a:buNone/>
            </a:pPr>
            <a:r>
              <a:rPr lang="en-US" sz="1200" dirty="0" smtClean="0">
                <a:solidFill>
                  <a:schemeClr val="accent4">
                    <a:lumMod val="75000"/>
                  </a:schemeClr>
                </a:solidFill>
                <a:latin typeface="Calibri" pitchFamily="34" charset="0"/>
                <a:cs typeface="Calibri" pitchFamily="34" charset="0"/>
              </a:rPr>
              <a:t>* For more about </a:t>
            </a:r>
            <a:r>
              <a:rPr lang="en-US" sz="1200" dirty="0" err="1" smtClean="0">
                <a:solidFill>
                  <a:schemeClr val="accent4">
                    <a:lumMod val="75000"/>
                  </a:schemeClr>
                </a:solidFill>
                <a:latin typeface="Calibri" pitchFamily="34" charset="0"/>
                <a:cs typeface="Calibri" pitchFamily="34" charset="0"/>
              </a:rPr>
              <a:t>iMoRe</a:t>
            </a:r>
            <a:r>
              <a:rPr lang="en-US" sz="1200" dirty="0" smtClean="0">
                <a:solidFill>
                  <a:schemeClr val="accent4">
                    <a:lumMod val="75000"/>
                  </a:schemeClr>
                </a:solidFill>
                <a:latin typeface="Calibri" pitchFamily="34" charset="0"/>
                <a:cs typeface="Calibri" pitchFamily="34" charset="0"/>
              </a:rPr>
              <a:t> see: http://imorevox.in.ua</a:t>
            </a:r>
          </a:p>
          <a:p>
            <a:pPr>
              <a:lnSpc>
                <a:spcPct val="150000"/>
              </a:lnSpc>
            </a:pPr>
            <a:endParaRPr lang="en-US" sz="2000" b="1" dirty="0" smtClean="0">
              <a:solidFill>
                <a:srgbClr val="FF0000"/>
              </a:solidFill>
              <a:latin typeface="Calibri" pitchFamily="34" charset="0"/>
              <a:cs typeface="Calibri" pitchFamily="34" charset="0"/>
            </a:endParaRPr>
          </a:p>
          <a:p>
            <a:pPr marL="0" indent="0">
              <a:lnSpc>
                <a:spcPct val="150000"/>
              </a:lnSpc>
              <a:buNone/>
            </a:pPr>
            <a:endParaRPr lang="en-US" sz="2000" b="1" dirty="0" smtClean="0">
              <a:solidFill>
                <a:srgbClr val="FF0000"/>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457200" indent="-457200">
              <a:lnSpc>
                <a:spcPct val="150000"/>
              </a:lnSpc>
              <a:buFont typeface="+mj-lt"/>
              <a:buAutoNum type="arabicPeriod"/>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1819224"/>
            <a:ext cx="4711956" cy="2689896"/>
          </a:xfrm>
          <a:prstGeom prst="rect">
            <a:avLst/>
          </a:prstGeom>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059" y="1819224"/>
            <a:ext cx="3971925" cy="224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9589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332656"/>
            <a:ext cx="7344816" cy="720080"/>
          </a:xfrm>
        </p:spPr>
        <p:txBody>
          <a:bodyPr>
            <a:noAutofit/>
          </a:bodyPr>
          <a:lstStyle/>
          <a:p>
            <a:r>
              <a:rPr lang="ru-RU" sz="2800" b="1" dirty="0" err="1">
                <a:solidFill>
                  <a:schemeClr val="accent4">
                    <a:lumMod val="75000"/>
                  </a:schemeClr>
                </a:solidFill>
                <a:latin typeface="Calibri" pitchFamily="34" charset="0"/>
                <a:cs typeface="Calibri" pitchFamily="34" charset="0"/>
              </a:rPr>
              <a:t>Ukrain</a:t>
            </a:r>
            <a:r>
              <a:rPr lang="en-US" sz="2800" b="1" dirty="0" err="1">
                <a:solidFill>
                  <a:schemeClr val="accent4">
                    <a:lumMod val="75000"/>
                  </a:schemeClr>
                </a:solidFill>
                <a:latin typeface="Calibri" pitchFamily="34" charset="0"/>
                <a:cs typeface="Calibri" pitchFamily="34" charset="0"/>
              </a:rPr>
              <a:t>ian</a:t>
            </a:r>
            <a:r>
              <a:rPr lang="en-US" sz="2800" b="1" dirty="0">
                <a:solidFill>
                  <a:schemeClr val="accent4">
                    <a:lumMod val="75000"/>
                  </a:schemeClr>
                </a:solidFill>
                <a:latin typeface="Calibri" pitchFamily="34" charset="0"/>
                <a:cs typeface="Calibri" pitchFamily="34" charset="0"/>
              </a:rPr>
              <a:t> Reforms: trying hard… </a:t>
            </a:r>
            <a:r>
              <a:rPr lang="en-US" sz="2800" b="1" dirty="0" smtClean="0">
                <a:solidFill>
                  <a:schemeClr val="accent4">
                    <a:lumMod val="75000"/>
                  </a:schemeClr>
                </a:solidFill>
                <a:latin typeface="Calibri" pitchFamily="34" charset="0"/>
                <a:cs typeface="Calibri" pitchFamily="34" charset="0"/>
              </a:rPr>
              <a:t>(further work) </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14</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704856" cy="5256584"/>
          </a:xfrm>
        </p:spPr>
        <p:txBody>
          <a:bodyPr>
            <a:noAutofit/>
          </a:bodyPr>
          <a:lstStyle/>
          <a:p>
            <a:pPr marL="0" indent="0">
              <a:lnSpc>
                <a:spcPct val="150000"/>
              </a:lnSpc>
              <a:buNone/>
            </a:pPr>
            <a:r>
              <a:rPr lang="en-US" sz="2000" b="1" dirty="0" smtClean="0">
                <a:solidFill>
                  <a:srgbClr val="FD992B"/>
                </a:solidFill>
                <a:latin typeface="Calibri" pitchFamily="34" charset="0"/>
                <a:cs typeface="Calibri" pitchFamily="34" charset="0"/>
              </a:rPr>
              <a:t>Drafting of new/amended legislation</a:t>
            </a:r>
          </a:p>
          <a:p>
            <a:pPr>
              <a:lnSpc>
                <a:spcPct val="150000"/>
              </a:lnSpc>
            </a:pPr>
            <a:r>
              <a:rPr lang="en-US" sz="2000" b="1" dirty="0" smtClean="0">
                <a:solidFill>
                  <a:schemeClr val="accent4">
                    <a:lumMod val="75000"/>
                  </a:schemeClr>
                </a:solidFill>
                <a:latin typeface="Calibri" pitchFamily="34" charset="0"/>
                <a:cs typeface="Calibri" pitchFamily="34" charset="0"/>
              </a:rPr>
              <a:t>Two </a:t>
            </a:r>
            <a:r>
              <a:rPr lang="en-US" sz="2000" b="1" dirty="0">
                <a:solidFill>
                  <a:schemeClr val="accent4">
                    <a:lumMod val="75000"/>
                  </a:schemeClr>
                </a:solidFill>
                <a:latin typeface="Calibri" pitchFamily="34" charset="0"/>
                <a:cs typeface="Calibri" pitchFamily="34" charset="0"/>
              </a:rPr>
              <a:t>Drafts on </a:t>
            </a:r>
            <a:r>
              <a:rPr lang="en-US" sz="2000" b="1" dirty="0" smtClean="0">
                <a:solidFill>
                  <a:srgbClr val="FD992B"/>
                </a:solidFill>
                <a:latin typeface="Calibri" pitchFamily="34" charset="0"/>
                <a:cs typeface="Calibri" pitchFamily="34" charset="0"/>
              </a:rPr>
              <a:t>Tax Reform </a:t>
            </a:r>
            <a:r>
              <a:rPr lang="en-US" sz="2000" dirty="0">
                <a:solidFill>
                  <a:schemeClr val="accent4">
                    <a:lumMod val="75000"/>
                  </a:schemeClr>
                </a:solidFill>
                <a:latin typeface="Calibri" pitchFamily="34" charset="0"/>
                <a:cs typeface="Calibri" pitchFamily="34" charset="0"/>
              </a:rPr>
              <a:t>(by the </a:t>
            </a:r>
            <a:r>
              <a:rPr lang="en-US" sz="2000" dirty="0" err="1">
                <a:solidFill>
                  <a:schemeClr val="accent4">
                    <a:lumMod val="75000"/>
                  </a:schemeClr>
                </a:solidFill>
                <a:latin typeface="Calibri" pitchFamily="34" charset="0"/>
                <a:cs typeface="Calibri" pitchFamily="34" charset="0"/>
              </a:rPr>
              <a:t>Rada</a:t>
            </a:r>
            <a:r>
              <a:rPr lang="en-US" sz="2000" dirty="0">
                <a:solidFill>
                  <a:schemeClr val="accent4">
                    <a:lumMod val="75000"/>
                  </a:schemeClr>
                </a:solidFill>
                <a:latin typeface="Calibri" pitchFamily="34" charset="0"/>
                <a:cs typeface="Calibri" pitchFamily="34" charset="0"/>
              </a:rPr>
              <a:t> </a:t>
            </a:r>
            <a:r>
              <a:rPr lang="en-US" sz="2000" dirty="0" smtClean="0">
                <a:solidFill>
                  <a:schemeClr val="accent4">
                    <a:lumMod val="75000"/>
                  </a:schemeClr>
                </a:solidFill>
                <a:latin typeface="Calibri" pitchFamily="34" charset="0"/>
                <a:cs typeface="Calibri" pitchFamily="34" charset="0"/>
              </a:rPr>
              <a:t>and </a:t>
            </a:r>
            <a:r>
              <a:rPr lang="en-US" sz="2000" dirty="0">
                <a:solidFill>
                  <a:schemeClr val="accent4">
                    <a:lumMod val="75000"/>
                  </a:schemeClr>
                </a:solidFill>
                <a:latin typeface="Calibri" pitchFamily="34" charset="0"/>
                <a:cs typeface="Calibri" pitchFamily="34" charset="0"/>
              </a:rPr>
              <a:t>by the government</a:t>
            </a:r>
            <a:r>
              <a:rPr lang="en-US" sz="2000" dirty="0" smtClean="0">
                <a:solidFill>
                  <a:schemeClr val="accent4">
                    <a:lumMod val="75000"/>
                  </a:schemeClr>
                </a:solidFill>
                <a:latin typeface="Calibri" pitchFamily="34" charset="0"/>
                <a:cs typeface="Calibri" pitchFamily="34" charset="0"/>
              </a:rPr>
              <a:t>) – </a:t>
            </a:r>
            <a:r>
              <a:rPr lang="en-US" sz="1800" dirty="0" smtClean="0">
                <a:solidFill>
                  <a:schemeClr val="accent4">
                    <a:lumMod val="75000"/>
                  </a:schemeClr>
                </a:solidFill>
                <a:latin typeface="Calibri" pitchFamily="34" charset="0"/>
                <a:cs typeface="Calibri" pitchFamily="34" charset="0"/>
              </a:rPr>
              <a:t>ongoing discussions as of mid Sept 2015; </a:t>
            </a:r>
            <a:r>
              <a:rPr lang="en-US" sz="1800" b="1" dirty="0" smtClean="0">
                <a:solidFill>
                  <a:schemeClr val="accent4">
                    <a:lumMod val="75000"/>
                  </a:schemeClr>
                </a:solidFill>
                <a:latin typeface="Calibri" pitchFamily="34" charset="0"/>
                <a:cs typeface="Calibri" pitchFamily="34" charset="0"/>
              </a:rPr>
              <a:t>to be adopted </a:t>
            </a:r>
            <a:r>
              <a:rPr lang="en-US" sz="1800" b="1" dirty="0" smtClean="0">
                <a:solidFill>
                  <a:srgbClr val="FD992B"/>
                </a:solidFill>
                <a:latin typeface="Calibri" pitchFamily="34" charset="0"/>
                <a:cs typeface="Calibri" pitchFamily="34" charset="0"/>
              </a:rPr>
              <a:t>by 2015 end</a:t>
            </a:r>
          </a:p>
          <a:p>
            <a:pPr marL="0" indent="0">
              <a:lnSpc>
                <a:spcPct val="150000"/>
              </a:lnSpc>
              <a:buNone/>
            </a:pPr>
            <a:r>
              <a:rPr lang="en-US" sz="1600" dirty="0" smtClean="0">
                <a:solidFill>
                  <a:schemeClr val="accent4">
                    <a:lumMod val="75000"/>
                  </a:schemeClr>
                </a:solidFill>
                <a:latin typeface="Calibri" pitchFamily="34" charset="0"/>
                <a:cs typeface="Calibri" pitchFamily="34" charset="0"/>
              </a:rPr>
              <a:t>According to the </a:t>
            </a:r>
            <a:r>
              <a:rPr lang="en-US" sz="1600" b="1" i="1" dirty="0">
                <a:solidFill>
                  <a:schemeClr val="accent4">
                    <a:lumMod val="75000"/>
                  </a:schemeClr>
                </a:solidFill>
                <a:latin typeface="Calibri" pitchFamily="34" charset="0"/>
                <a:cs typeface="Calibri" pitchFamily="34" charset="0"/>
              </a:rPr>
              <a:t>EU-Ukraine</a:t>
            </a:r>
            <a:r>
              <a:rPr lang="en-US" sz="1600" i="1" dirty="0">
                <a:solidFill>
                  <a:schemeClr val="accent4">
                    <a:lumMod val="75000"/>
                  </a:schemeClr>
                </a:solidFill>
                <a:latin typeface="Calibri" pitchFamily="34" charset="0"/>
                <a:cs typeface="Calibri" pitchFamily="34" charset="0"/>
              </a:rPr>
              <a:t> </a:t>
            </a:r>
            <a:r>
              <a:rPr lang="en-US" sz="1600" b="1" i="1" dirty="0">
                <a:solidFill>
                  <a:schemeClr val="accent4">
                    <a:lumMod val="75000"/>
                  </a:schemeClr>
                </a:solidFill>
                <a:latin typeface="Calibri" pitchFamily="34" charset="0"/>
                <a:cs typeface="Calibri" pitchFamily="34" charset="0"/>
              </a:rPr>
              <a:t>Association </a:t>
            </a:r>
            <a:r>
              <a:rPr lang="en-US" sz="1600" b="1" i="1" dirty="0" smtClean="0">
                <a:solidFill>
                  <a:schemeClr val="accent4">
                    <a:lumMod val="75000"/>
                  </a:schemeClr>
                </a:solidFill>
                <a:latin typeface="Calibri" pitchFamily="34" charset="0"/>
                <a:cs typeface="Calibri" pitchFamily="34" charset="0"/>
              </a:rPr>
              <a:t>Agenda (III</a:t>
            </a:r>
            <a:r>
              <a:rPr lang="en-US" sz="1600" b="1" i="1" dirty="0">
                <a:solidFill>
                  <a:schemeClr val="accent4">
                    <a:lumMod val="75000"/>
                  </a:schemeClr>
                </a:solidFill>
                <a:latin typeface="Calibri" pitchFamily="34" charset="0"/>
                <a:cs typeface="Calibri" pitchFamily="34" charset="0"/>
              </a:rPr>
              <a:t>. OPERATIONAL </a:t>
            </a:r>
            <a:r>
              <a:rPr lang="en-US" sz="1600" b="1" i="1" dirty="0" smtClean="0">
                <a:solidFill>
                  <a:schemeClr val="accent4">
                    <a:lumMod val="75000"/>
                  </a:schemeClr>
                </a:solidFill>
                <a:latin typeface="Calibri" pitchFamily="34" charset="0"/>
                <a:cs typeface="Calibri" pitchFamily="34" charset="0"/>
              </a:rPr>
              <a:t>PART, 7.2 Taxation), the Parties aim at </a:t>
            </a:r>
            <a:r>
              <a:rPr lang="en-US" sz="1600" i="1" dirty="0" smtClean="0">
                <a:solidFill>
                  <a:schemeClr val="accent4">
                    <a:lumMod val="75000"/>
                  </a:schemeClr>
                </a:solidFill>
                <a:latin typeface="Calibri" pitchFamily="34" charset="0"/>
                <a:cs typeface="Calibri" pitchFamily="34" charset="0"/>
              </a:rPr>
              <a:t>(…) preparation </a:t>
            </a:r>
            <a:r>
              <a:rPr lang="en-US" sz="1600" i="1" dirty="0">
                <a:solidFill>
                  <a:schemeClr val="accent4">
                    <a:lumMod val="75000"/>
                  </a:schemeClr>
                </a:solidFill>
                <a:latin typeface="Calibri" pitchFamily="34" charset="0"/>
                <a:cs typeface="Calibri" pitchFamily="34" charset="0"/>
              </a:rPr>
              <a:t>for </a:t>
            </a:r>
            <a:r>
              <a:rPr lang="en-US" sz="1600" b="1" i="1" dirty="0">
                <a:solidFill>
                  <a:schemeClr val="accent4">
                    <a:lumMod val="75000"/>
                  </a:schemeClr>
                </a:solidFill>
                <a:latin typeface="Calibri" pitchFamily="34" charset="0"/>
                <a:cs typeface="Calibri" pitchFamily="34" charset="0"/>
              </a:rPr>
              <a:t>gradual approximation to the taxation structure as laid down in the EU </a:t>
            </a:r>
            <a:r>
              <a:rPr lang="en-US" sz="1600" b="1" i="1" dirty="0" err="1">
                <a:solidFill>
                  <a:schemeClr val="accent4">
                    <a:lumMod val="75000"/>
                  </a:schemeClr>
                </a:solidFill>
                <a:latin typeface="Calibri" pitchFamily="34" charset="0"/>
                <a:cs typeface="Calibri" pitchFamily="34" charset="0"/>
              </a:rPr>
              <a:t>acquis</a:t>
            </a:r>
            <a:r>
              <a:rPr lang="en-US" sz="1600" b="1" i="1" dirty="0">
                <a:solidFill>
                  <a:schemeClr val="accent4">
                    <a:lumMod val="75000"/>
                  </a:schemeClr>
                </a:solidFill>
                <a:latin typeface="Calibri" pitchFamily="34" charset="0"/>
                <a:cs typeface="Calibri" pitchFamily="34" charset="0"/>
              </a:rPr>
              <a:t> </a:t>
            </a:r>
            <a:r>
              <a:rPr lang="en-US" sz="1600" i="1" dirty="0">
                <a:solidFill>
                  <a:schemeClr val="accent4">
                    <a:lumMod val="75000"/>
                  </a:schemeClr>
                </a:solidFill>
                <a:latin typeface="Calibri" pitchFamily="34" charset="0"/>
                <a:cs typeface="Calibri" pitchFamily="34" charset="0"/>
              </a:rPr>
              <a:t>set out in the relevant annex of the Association </a:t>
            </a:r>
            <a:r>
              <a:rPr lang="en-US" sz="1600" i="1" dirty="0" smtClean="0">
                <a:solidFill>
                  <a:schemeClr val="accent4">
                    <a:lumMod val="75000"/>
                  </a:schemeClr>
                </a:solidFill>
                <a:latin typeface="Calibri" pitchFamily="34" charset="0"/>
                <a:cs typeface="Calibri" pitchFamily="34" charset="0"/>
              </a:rPr>
              <a:t>Agreement</a:t>
            </a:r>
          </a:p>
          <a:p>
            <a:pPr>
              <a:lnSpc>
                <a:spcPct val="150000"/>
              </a:lnSpc>
            </a:pPr>
            <a:r>
              <a:rPr lang="ru-RU" sz="2000" b="1" dirty="0" err="1">
                <a:solidFill>
                  <a:srgbClr val="FD992B"/>
                </a:solidFill>
                <a:latin typeface="Calibri" pitchFamily="34" charset="0"/>
                <a:cs typeface="Calibri" pitchFamily="34" charset="0"/>
              </a:rPr>
              <a:t>Constitutional</a:t>
            </a:r>
            <a:r>
              <a:rPr lang="ru-RU" sz="2000" b="1" dirty="0">
                <a:solidFill>
                  <a:srgbClr val="FD992B"/>
                </a:solidFill>
                <a:latin typeface="Calibri" pitchFamily="34" charset="0"/>
                <a:cs typeface="Calibri" pitchFamily="34" charset="0"/>
              </a:rPr>
              <a:t> </a:t>
            </a:r>
            <a:r>
              <a:rPr lang="en-US" sz="2000" b="1" dirty="0">
                <a:solidFill>
                  <a:srgbClr val="FD992B"/>
                </a:solidFill>
                <a:latin typeface="Calibri" pitchFamily="34" charset="0"/>
                <a:cs typeface="Calibri" pitchFamily="34" charset="0"/>
              </a:rPr>
              <a:t>Reform </a:t>
            </a:r>
            <a:r>
              <a:rPr lang="en-US" sz="2000" b="1" dirty="0" smtClean="0">
                <a:solidFill>
                  <a:schemeClr val="accent4">
                    <a:lumMod val="75000"/>
                  </a:schemeClr>
                </a:solidFill>
                <a:latin typeface="Calibri" pitchFamily="34" charset="0"/>
                <a:cs typeface="Calibri" pitchFamily="34" charset="0"/>
              </a:rPr>
              <a:t>– the Draft Law (initiated by </a:t>
            </a:r>
            <a:r>
              <a:rPr lang="en-US" sz="2000" b="1" dirty="0">
                <a:solidFill>
                  <a:schemeClr val="accent4">
                    <a:lumMod val="75000"/>
                  </a:schemeClr>
                </a:solidFill>
                <a:latin typeface="Calibri" pitchFamily="34" charset="0"/>
                <a:cs typeface="Calibri" pitchFamily="34" charset="0"/>
              </a:rPr>
              <a:t>the President</a:t>
            </a:r>
            <a:r>
              <a:rPr lang="en-US" sz="2000" b="1" dirty="0" smtClean="0">
                <a:solidFill>
                  <a:schemeClr val="accent4">
                    <a:lumMod val="75000"/>
                  </a:schemeClr>
                </a:solidFill>
                <a:latin typeface="Calibri" pitchFamily="34" charset="0"/>
                <a:cs typeface="Calibri" pitchFamily="34" charset="0"/>
              </a:rPr>
              <a:t>) </a:t>
            </a:r>
            <a:r>
              <a:rPr lang="uk-UA" sz="2000" b="1" dirty="0">
                <a:solidFill>
                  <a:schemeClr val="accent4">
                    <a:lumMod val="75000"/>
                  </a:schemeClr>
                </a:solidFill>
                <a:latin typeface="Calibri" pitchFamily="34" charset="0"/>
                <a:cs typeface="Calibri" pitchFamily="34" charset="0"/>
              </a:rPr>
              <a:t>№2217а </a:t>
            </a:r>
            <a:r>
              <a:rPr lang="en-US" sz="2000" b="1" dirty="0">
                <a:solidFill>
                  <a:schemeClr val="accent4">
                    <a:lumMod val="75000"/>
                  </a:schemeClr>
                </a:solidFill>
                <a:latin typeface="Calibri" pitchFamily="34" charset="0"/>
                <a:cs typeface="Calibri" pitchFamily="34" charset="0"/>
              </a:rPr>
              <a:t>of </a:t>
            </a:r>
            <a:r>
              <a:rPr lang="uk-UA" sz="2000" b="1" dirty="0">
                <a:solidFill>
                  <a:schemeClr val="accent4">
                    <a:lumMod val="75000"/>
                  </a:schemeClr>
                </a:solidFill>
                <a:latin typeface="Calibri" pitchFamily="34" charset="0"/>
                <a:cs typeface="Calibri" pitchFamily="34" charset="0"/>
              </a:rPr>
              <a:t>1</a:t>
            </a:r>
            <a:r>
              <a:rPr lang="en-US" sz="2000" b="1" dirty="0">
                <a:solidFill>
                  <a:schemeClr val="accent4">
                    <a:lumMod val="75000"/>
                  </a:schemeClr>
                </a:solidFill>
                <a:latin typeface="Calibri" pitchFamily="34" charset="0"/>
                <a:cs typeface="Calibri" pitchFamily="34" charset="0"/>
              </a:rPr>
              <a:t> Jul </a:t>
            </a:r>
            <a:r>
              <a:rPr lang="uk-UA" sz="2000" b="1" dirty="0">
                <a:solidFill>
                  <a:schemeClr val="accent4">
                    <a:lumMod val="75000"/>
                  </a:schemeClr>
                </a:solidFill>
                <a:latin typeface="Calibri" pitchFamily="34" charset="0"/>
                <a:cs typeface="Calibri" pitchFamily="34" charset="0"/>
              </a:rPr>
              <a:t>2015 </a:t>
            </a:r>
            <a:r>
              <a:rPr lang="en-US" sz="2000" b="1" dirty="0">
                <a:solidFill>
                  <a:schemeClr val="accent4">
                    <a:lumMod val="75000"/>
                  </a:schemeClr>
                </a:solidFill>
                <a:latin typeface="Calibri" pitchFamily="34" charset="0"/>
                <a:cs typeface="Calibri" pitchFamily="34" charset="0"/>
              </a:rPr>
              <a:t>amending the Constitution of Ukraine on </a:t>
            </a:r>
            <a:r>
              <a:rPr lang="en-US" sz="2000" b="1" dirty="0" err="1">
                <a:solidFill>
                  <a:schemeClr val="accent4">
                    <a:lumMod val="75000"/>
                  </a:schemeClr>
                </a:solidFill>
                <a:latin typeface="Calibri" pitchFamily="34" charset="0"/>
                <a:cs typeface="Calibri" pitchFamily="34" charset="0"/>
              </a:rPr>
              <a:t>decentralisation</a:t>
            </a:r>
            <a:r>
              <a:rPr lang="en-US" sz="2000" b="1" dirty="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 adopted in 1</a:t>
            </a:r>
            <a:r>
              <a:rPr lang="en-US" sz="1800" b="1" baseline="30000" dirty="0" smtClean="0">
                <a:solidFill>
                  <a:schemeClr val="accent4">
                    <a:lumMod val="75000"/>
                  </a:schemeClr>
                </a:solidFill>
                <a:latin typeface="Calibri" pitchFamily="34" charset="0"/>
                <a:cs typeface="Calibri" pitchFamily="34" charset="0"/>
              </a:rPr>
              <a:t>st</a:t>
            </a:r>
            <a:r>
              <a:rPr lang="en-US" sz="1800" b="1" dirty="0" smtClean="0">
                <a:solidFill>
                  <a:schemeClr val="accent4">
                    <a:lumMod val="75000"/>
                  </a:schemeClr>
                </a:solidFill>
                <a:latin typeface="Calibri" pitchFamily="34" charset="0"/>
                <a:cs typeface="Calibri" pitchFamily="34" charset="0"/>
              </a:rPr>
              <a:t> reading by the </a:t>
            </a:r>
            <a:r>
              <a:rPr lang="en-US" sz="1800" b="1" dirty="0" err="1" smtClean="0">
                <a:solidFill>
                  <a:schemeClr val="accent4">
                    <a:lumMod val="75000"/>
                  </a:schemeClr>
                </a:solidFill>
                <a:latin typeface="Calibri" pitchFamily="34" charset="0"/>
                <a:cs typeface="Calibri" pitchFamily="34" charset="0"/>
              </a:rPr>
              <a:t>Rada</a:t>
            </a:r>
            <a:r>
              <a:rPr lang="en-US" sz="1800" b="1" dirty="0" smtClean="0">
                <a:solidFill>
                  <a:schemeClr val="accent4">
                    <a:lumMod val="75000"/>
                  </a:schemeClr>
                </a:solidFill>
                <a:latin typeface="Calibri" pitchFamily="34" charset="0"/>
                <a:cs typeface="Calibri" pitchFamily="34" charset="0"/>
              </a:rPr>
              <a:t> on </a:t>
            </a:r>
            <a:r>
              <a:rPr lang="en-US" sz="1800" b="1" dirty="0" smtClean="0">
                <a:solidFill>
                  <a:srgbClr val="FD992B"/>
                </a:solidFill>
                <a:latin typeface="Calibri" pitchFamily="34" charset="0"/>
                <a:cs typeface="Calibri" pitchFamily="34" charset="0"/>
              </a:rPr>
              <a:t>31</a:t>
            </a:r>
            <a:r>
              <a:rPr lang="en-US" sz="1800" b="1" baseline="30000" dirty="0" smtClean="0">
                <a:solidFill>
                  <a:srgbClr val="FD992B"/>
                </a:solidFill>
                <a:latin typeface="Calibri" pitchFamily="34" charset="0"/>
                <a:cs typeface="Calibri" pitchFamily="34" charset="0"/>
              </a:rPr>
              <a:t>st</a:t>
            </a:r>
            <a:r>
              <a:rPr lang="en-US" sz="1800" b="1" dirty="0" smtClean="0">
                <a:solidFill>
                  <a:srgbClr val="FD992B"/>
                </a:solidFill>
                <a:latin typeface="Calibri" pitchFamily="34" charset="0"/>
                <a:cs typeface="Calibri" pitchFamily="34" charset="0"/>
              </a:rPr>
              <a:t> Aug 2015</a:t>
            </a:r>
          </a:p>
          <a:p>
            <a:pPr>
              <a:lnSpc>
                <a:spcPct val="150000"/>
              </a:lnSpc>
            </a:pPr>
            <a:r>
              <a:rPr lang="en-US" sz="2000" b="1" dirty="0" smtClean="0">
                <a:solidFill>
                  <a:srgbClr val="FD992B"/>
                </a:solidFill>
                <a:latin typeface="Calibri" pitchFamily="34" charset="0"/>
                <a:cs typeface="Calibri" pitchFamily="34" charset="0"/>
              </a:rPr>
              <a:t>Administrative &amp; </a:t>
            </a:r>
            <a:r>
              <a:rPr lang="en-US" sz="2000" b="1" dirty="0">
                <a:solidFill>
                  <a:srgbClr val="FD992B"/>
                </a:solidFill>
                <a:latin typeface="Calibri" pitchFamily="34" charset="0"/>
                <a:cs typeface="Calibri" pitchFamily="34" charset="0"/>
              </a:rPr>
              <a:t>Deregulation </a:t>
            </a:r>
            <a:r>
              <a:rPr lang="en-US" sz="2000" b="1" dirty="0" smtClean="0">
                <a:solidFill>
                  <a:srgbClr val="FD992B"/>
                </a:solidFill>
                <a:latin typeface="Calibri" pitchFamily="34" charset="0"/>
                <a:cs typeface="Calibri" pitchFamily="34" charset="0"/>
              </a:rPr>
              <a:t>Reform</a:t>
            </a:r>
          </a:p>
          <a:p>
            <a:pPr>
              <a:lnSpc>
                <a:spcPct val="150000"/>
              </a:lnSpc>
            </a:pPr>
            <a:r>
              <a:rPr lang="en-US" sz="2000" b="1" dirty="0" smtClean="0">
                <a:solidFill>
                  <a:srgbClr val="FD992B"/>
                </a:solidFill>
                <a:latin typeface="Calibri" pitchFamily="34" charset="0"/>
                <a:cs typeface="Calibri" pitchFamily="34" charset="0"/>
              </a:rPr>
              <a:t>Pension Reform…</a:t>
            </a: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3599683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60748" y="116632"/>
            <a:ext cx="7128792" cy="900336"/>
          </a:xfrm>
        </p:spPr>
        <p:txBody>
          <a:bodyPr>
            <a:normAutofit/>
          </a:bodyPr>
          <a:lstStyle/>
          <a:p>
            <a:r>
              <a:rPr lang="en-US" sz="2800" b="1" dirty="0" smtClean="0">
                <a:solidFill>
                  <a:schemeClr val="accent4">
                    <a:lumMod val="75000"/>
                  </a:schemeClr>
                </a:solidFill>
                <a:latin typeface="Calibri" pitchFamily="34" charset="0"/>
                <a:cs typeface="Calibri" pitchFamily="34" charset="0"/>
              </a:rPr>
              <a:t>The EU </a:t>
            </a:r>
            <a:r>
              <a:rPr lang="en-US" sz="2800" b="1" dirty="0">
                <a:solidFill>
                  <a:schemeClr val="accent4">
                    <a:lumMod val="75000"/>
                  </a:schemeClr>
                </a:solidFill>
                <a:latin typeface="Calibri" pitchFamily="34" charset="0"/>
                <a:cs typeface="Calibri" pitchFamily="34" charset="0"/>
              </a:rPr>
              <a:t>(Financial) Support </a:t>
            </a:r>
            <a:r>
              <a:rPr lang="en-US" sz="2800" b="1" dirty="0" smtClean="0">
                <a:solidFill>
                  <a:schemeClr val="accent4">
                    <a:lumMod val="75000"/>
                  </a:schemeClr>
                </a:solidFill>
                <a:latin typeface="Calibri" pitchFamily="34" charset="0"/>
                <a:cs typeface="Calibri" pitchFamily="34" charset="0"/>
              </a:rPr>
              <a:t>for Ukraine</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15</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268760"/>
            <a:ext cx="7560840" cy="4896544"/>
          </a:xfrm>
        </p:spPr>
        <p:txBody>
          <a:bodyPr>
            <a:noAutofit/>
          </a:bodyPr>
          <a:lstStyle/>
          <a:p>
            <a:r>
              <a:rPr lang="en-US" sz="1800" b="1" dirty="0" smtClean="0">
                <a:solidFill>
                  <a:srgbClr val="FD992B"/>
                </a:solidFill>
                <a:latin typeface="Calibri" pitchFamily="34" charset="0"/>
                <a:cs typeface="Calibri" pitchFamily="34" charset="0"/>
              </a:rPr>
              <a:t>May - Jun - Nov - Dec 2014 – Apr 2015 </a:t>
            </a:r>
            <a:r>
              <a:rPr lang="en-US" sz="1800" dirty="0">
                <a:solidFill>
                  <a:schemeClr val="accent4">
                    <a:lumMod val="75000"/>
                  </a:schemeClr>
                </a:solidFill>
                <a:latin typeface="Calibri" pitchFamily="34" charset="0"/>
                <a:cs typeface="Calibri" pitchFamily="34" charset="0"/>
              </a:rPr>
              <a:t>– the EU Macro-Financial Assistance </a:t>
            </a:r>
            <a:r>
              <a:rPr lang="en-US" sz="1800" b="1" dirty="0">
                <a:solidFill>
                  <a:schemeClr val="accent4">
                    <a:lumMod val="75000"/>
                  </a:schemeClr>
                </a:solidFill>
                <a:latin typeface="Calibri" pitchFamily="34" charset="0"/>
                <a:cs typeface="Calibri" pitchFamily="34" charset="0"/>
              </a:rPr>
              <a:t>(MFA) </a:t>
            </a:r>
            <a:r>
              <a:rPr lang="en-US" sz="1800" b="1" dirty="0" smtClean="0">
                <a:solidFill>
                  <a:schemeClr val="accent4">
                    <a:lumMod val="75000"/>
                  </a:schemeClr>
                </a:solidFill>
                <a:latin typeface="Calibri" pitchFamily="34" charset="0"/>
                <a:cs typeface="Calibri" pitchFamily="34" charset="0"/>
              </a:rPr>
              <a:t>loans provided to </a:t>
            </a:r>
            <a:r>
              <a:rPr lang="en-US" sz="1800" b="1" dirty="0">
                <a:solidFill>
                  <a:schemeClr val="accent4">
                    <a:lumMod val="75000"/>
                  </a:schemeClr>
                </a:solidFill>
                <a:latin typeface="Calibri" pitchFamily="34" charset="0"/>
                <a:cs typeface="Calibri" pitchFamily="34" charset="0"/>
              </a:rPr>
              <a:t>Ukraine amounting to €1.61 </a:t>
            </a:r>
            <a:r>
              <a:rPr lang="en-US" sz="1800" b="1" dirty="0" smtClean="0">
                <a:solidFill>
                  <a:schemeClr val="accent4">
                    <a:lumMod val="75000"/>
                  </a:schemeClr>
                </a:solidFill>
                <a:latin typeface="Calibri" pitchFamily="34" charset="0"/>
                <a:cs typeface="Calibri" pitchFamily="34" charset="0"/>
              </a:rPr>
              <a:t>billion </a:t>
            </a:r>
          </a:p>
          <a:p>
            <a:pPr marL="0" indent="0">
              <a:lnSpc>
                <a:spcPct val="150000"/>
              </a:lnSpc>
              <a:buNone/>
            </a:pPr>
            <a:r>
              <a:rPr lang="en-US" sz="1400" i="1" dirty="0" smtClean="0">
                <a:solidFill>
                  <a:schemeClr val="accent4">
                    <a:lumMod val="75000"/>
                  </a:schemeClr>
                </a:solidFill>
                <a:latin typeface="Calibri" pitchFamily="34" charset="0"/>
                <a:cs typeface="Calibri" pitchFamily="34" charset="0"/>
              </a:rPr>
              <a:t>“…to support Ukraine economically and financially in the current critical stage of its development.”</a:t>
            </a:r>
          </a:p>
          <a:p>
            <a:r>
              <a:rPr lang="en-US" sz="1800" b="1" dirty="0" smtClean="0">
                <a:solidFill>
                  <a:srgbClr val="FD992B"/>
                </a:solidFill>
                <a:latin typeface="Calibri" pitchFamily="34" charset="0"/>
                <a:cs typeface="Calibri" pitchFamily="34" charset="0"/>
              </a:rPr>
              <a:t>Mar - May 2015 </a:t>
            </a:r>
            <a:r>
              <a:rPr lang="en-US" sz="1800" dirty="0" smtClean="0">
                <a:solidFill>
                  <a:schemeClr val="accent4">
                    <a:lumMod val="75000"/>
                  </a:schemeClr>
                </a:solidFill>
                <a:latin typeface="Calibri" pitchFamily="34" charset="0"/>
                <a:cs typeface="Calibri" pitchFamily="34" charset="0"/>
              </a:rPr>
              <a:t>– the EU </a:t>
            </a:r>
            <a:r>
              <a:rPr lang="en-US" sz="1800" dirty="0">
                <a:solidFill>
                  <a:schemeClr val="accent4">
                    <a:lumMod val="75000"/>
                  </a:schemeClr>
                </a:solidFill>
                <a:latin typeface="Calibri" pitchFamily="34" charset="0"/>
                <a:cs typeface="Calibri" pitchFamily="34" charset="0"/>
              </a:rPr>
              <a:t>Council </a:t>
            </a:r>
            <a:r>
              <a:rPr lang="en-US" sz="1800" dirty="0" smtClean="0">
                <a:solidFill>
                  <a:schemeClr val="accent4">
                    <a:lumMod val="75000"/>
                  </a:schemeClr>
                </a:solidFill>
                <a:latin typeface="Calibri" pitchFamily="34" charset="0"/>
                <a:cs typeface="Calibri" pitchFamily="34" charset="0"/>
              </a:rPr>
              <a:t>and </a:t>
            </a:r>
            <a:r>
              <a:rPr lang="en-US" sz="1800" dirty="0">
                <a:solidFill>
                  <a:schemeClr val="accent4">
                    <a:lumMod val="75000"/>
                  </a:schemeClr>
                </a:solidFill>
                <a:latin typeface="Calibri" pitchFamily="34" charset="0"/>
                <a:cs typeface="Calibri" pitchFamily="34" charset="0"/>
              </a:rPr>
              <a:t>Parliament </a:t>
            </a:r>
            <a:r>
              <a:rPr lang="en-US" sz="1800" dirty="0" smtClean="0">
                <a:solidFill>
                  <a:schemeClr val="accent4">
                    <a:lumMod val="75000"/>
                  </a:schemeClr>
                </a:solidFill>
                <a:latin typeface="Calibri" pitchFamily="34" charset="0"/>
                <a:cs typeface="Calibri" pitchFamily="34" charset="0"/>
              </a:rPr>
              <a:t>approve </a:t>
            </a:r>
            <a:r>
              <a:rPr lang="en-US" sz="1800" b="1" dirty="0" smtClean="0">
                <a:solidFill>
                  <a:schemeClr val="accent4">
                    <a:lumMod val="75000"/>
                  </a:schemeClr>
                </a:solidFill>
                <a:latin typeface="Calibri" pitchFamily="34" charset="0"/>
                <a:cs typeface="Calibri" pitchFamily="34" charset="0"/>
              </a:rPr>
              <a:t>€</a:t>
            </a:r>
            <a:r>
              <a:rPr lang="en-US" sz="1800" b="1" dirty="0">
                <a:solidFill>
                  <a:schemeClr val="accent4">
                    <a:lumMod val="75000"/>
                  </a:schemeClr>
                </a:solidFill>
                <a:latin typeface="Calibri" pitchFamily="34" charset="0"/>
                <a:cs typeface="Calibri" pitchFamily="34" charset="0"/>
              </a:rPr>
              <a:t>1.8 billion in </a:t>
            </a:r>
            <a:r>
              <a:rPr lang="en-US" sz="1800" b="1" dirty="0" smtClean="0">
                <a:solidFill>
                  <a:schemeClr val="accent4">
                    <a:lumMod val="75000"/>
                  </a:schemeClr>
                </a:solidFill>
                <a:latin typeface="Calibri" pitchFamily="34" charset="0"/>
                <a:cs typeface="Calibri" pitchFamily="34" charset="0"/>
              </a:rPr>
              <a:t>loans (including new MFA) -</a:t>
            </a:r>
            <a:r>
              <a:rPr lang="en-US" sz="1800" dirty="0" smtClean="0">
                <a:solidFill>
                  <a:schemeClr val="accent4">
                    <a:lumMod val="75000"/>
                  </a:schemeClr>
                </a:solidFill>
                <a:latin typeface="Calibri" pitchFamily="34" charset="0"/>
                <a:cs typeface="Calibri" pitchFamily="34" charset="0"/>
              </a:rPr>
              <a:t> the EU and Ukraine sign </a:t>
            </a:r>
            <a:r>
              <a:rPr lang="en-US" sz="1800" b="1" dirty="0" err="1" smtClean="0">
                <a:solidFill>
                  <a:schemeClr val="accent4">
                    <a:lumMod val="75000"/>
                  </a:schemeClr>
                </a:solidFill>
                <a:latin typeface="Calibri" pitchFamily="34" charset="0"/>
                <a:cs typeface="Calibri" pitchFamily="34" charset="0"/>
              </a:rPr>
              <a:t>MoU</a:t>
            </a:r>
            <a:r>
              <a:rPr lang="en-US" sz="1800" b="1" dirty="0" smtClean="0">
                <a:solidFill>
                  <a:schemeClr val="accent4">
                    <a:lumMod val="75000"/>
                  </a:schemeClr>
                </a:solidFill>
                <a:latin typeface="Calibri" pitchFamily="34" charset="0"/>
                <a:cs typeface="Calibri" pitchFamily="34" charset="0"/>
              </a:rPr>
              <a:t> for the financial </a:t>
            </a:r>
            <a:r>
              <a:rPr lang="en-US" sz="1800" b="1" dirty="0">
                <a:solidFill>
                  <a:schemeClr val="accent4">
                    <a:lumMod val="75000"/>
                  </a:schemeClr>
                </a:solidFill>
                <a:latin typeface="Calibri" pitchFamily="34" charset="0"/>
                <a:cs typeface="Calibri" pitchFamily="34" charset="0"/>
              </a:rPr>
              <a:t>assistance </a:t>
            </a:r>
            <a:endParaRPr lang="en-US" sz="1800" b="1" dirty="0" smtClean="0">
              <a:solidFill>
                <a:schemeClr val="accent4">
                  <a:lumMod val="75000"/>
                </a:schemeClr>
              </a:solidFill>
              <a:latin typeface="Calibri" pitchFamily="34" charset="0"/>
              <a:cs typeface="Calibri" pitchFamily="34" charset="0"/>
            </a:endParaRPr>
          </a:p>
          <a:p>
            <a:pPr marL="0" indent="0">
              <a:lnSpc>
                <a:spcPct val="150000"/>
              </a:lnSpc>
              <a:buNone/>
            </a:pPr>
            <a:r>
              <a:rPr lang="en-US" sz="1600" dirty="0" smtClean="0">
                <a:solidFill>
                  <a:schemeClr val="accent4">
                    <a:lumMod val="75000"/>
                  </a:schemeClr>
                </a:solidFill>
                <a:latin typeface="Calibri" pitchFamily="34" charset="0"/>
                <a:cs typeface="Calibri" pitchFamily="34" charset="0"/>
              </a:rPr>
              <a:t>(</a:t>
            </a:r>
            <a:r>
              <a:rPr lang="en-US" sz="1600" b="1" dirty="0" smtClean="0">
                <a:solidFill>
                  <a:schemeClr val="accent4">
                    <a:lumMod val="75000"/>
                  </a:schemeClr>
                </a:solidFill>
                <a:latin typeface="Calibri" pitchFamily="34" charset="0"/>
                <a:cs typeface="Calibri" pitchFamily="34" charset="0"/>
              </a:rPr>
              <a:t>Since </a:t>
            </a:r>
            <a:r>
              <a:rPr lang="en-US" sz="1600" b="1" dirty="0">
                <a:solidFill>
                  <a:schemeClr val="accent4">
                    <a:lumMod val="75000"/>
                  </a:schemeClr>
                </a:solidFill>
                <a:latin typeface="Calibri" pitchFamily="34" charset="0"/>
                <a:cs typeface="Calibri" pitchFamily="34" charset="0"/>
              </a:rPr>
              <a:t>early 2014, the EU has provided close to €2 billion </a:t>
            </a:r>
            <a:r>
              <a:rPr lang="en-US" sz="1600" dirty="0">
                <a:solidFill>
                  <a:schemeClr val="accent4">
                    <a:lumMod val="75000"/>
                  </a:schemeClr>
                </a:solidFill>
                <a:latin typeface="Calibri" pitchFamily="34" charset="0"/>
                <a:cs typeface="Calibri" pitchFamily="34" charset="0"/>
              </a:rPr>
              <a:t>in assistance in the form of low-interest loans and budgetary grants)</a:t>
            </a:r>
          </a:p>
          <a:p>
            <a:r>
              <a:rPr lang="en-US" sz="1800" b="1" dirty="0" smtClean="0">
                <a:solidFill>
                  <a:srgbClr val="FD992B"/>
                </a:solidFill>
                <a:latin typeface="Calibri" pitchFamily="34" charset="0"/>
                <a:cs typeface="Calibri" pitchFamily="34" charset="0"/>
              </a:rPr>
              <a:t>Apr 2015 </a:t>
            </a:r>
            <a:r>
              <a:rPr lang="en-US" sz="1800" dirty="0" smtClean="0">
                <a:solidFill>
                  <a:schemeClr val="accent4">
                    <a:lumMod val="75000"/>
                  </a:schemeClr>
                </a:solidFill>
                <a:latin typeface="Calibri" pitchFamily="34" charset="0"/>
                <a:cs typeface="Calibri" pitchFamily="34" charset="0"/>
              </a:rPr>
              <a:t>– 17th </a:t>
            </a:r>
            <a:r>
              <a:rPr lang="en-US" sz="1800" dirty="0">
                <a:solidFill>
                  <a:schemeClr val="accent4">
                    <a:lumMod val="75000"/>
                  </a:schemeClr>
                </a:solidFill>
                <a:latin typeface="Calibri" pitchFamily="34" charset="0"/>
                <a:cs typeface="Calibri" pitchFamily="34" charset="0"/>
              </a:rPr>
              <a:t>EU-Ukraine </a:t>
            </a:r>
            <a:r>
              <a:rPr lang="en-US" sz="1800" dirty="0" smtClean="0">
                <a:solidFill>
                  <a:schemeClr val="accent4">
                    <a:lumMod val="75000"/>
                  </a:schemeClr>
                </a:solidFill>
                <a:latin typeface="Calibri" pitchFamily="34" charset="0"/>
                <a:cs typeface="Calibri" pitchFamily="34" charset="0"/>
              </a:rPr>
              <a:t>Summit; </a:t>
            </a:r>
            <a:r>
              <a:rPr lang="en-US" sz="1800" b="1" dirty="0" smtClean="0">
                <a:solidFill>
                  <a:schemeClr val="accent4">
                    <a:lumMod val="75000"/>
                  </a:schemeClr>
                </a:solidFill>
                <a:latin typeface="Calibri" pitchFamily="34" charset="0"/>
                <a:cs typeface="Calibri" pitchFamily="34" charset="0"/>
              </a:rPr>
              <a:t>International Conference on Support for Ukraine</a:t>
            </a:r>
            <a:r>
              <a:rPr lang="en-US" sz="1800" dirty="0" smtClean="0">
                <a:solidFill>
                  <a:schemeClr val="accent4">
                    <a:lumMod val="75000"/>
                  </a:schemeClr>
                </a:solidFill>
                <a:latin typeface="Calibri" pitchFamily="34" charset="0"/>
                <a:cs typeface="Calibri" pitchFamily="34" charset="0"/>
              </a:rPr>
              <a:t>: EU announces </a:t>
            </a:r>
            <a:r>
              <a:rPr lang="en-US" sz="1800" b="1" dirty="0" smtClean="0">
                <a:solidFill>
                  <a:schemeClr val="accent4">
                    <a:lumMod val="75000"/>
                  </a:schemeClr>
                </a:solidFill>
                <a:latin typeface="Calibri" pitchFamily="34" charset="0"/>
                <a:cs typeface="Calibri" pitchFamily="34" charset="0"/>
              </a:rPr>
              <a:t>€110 million </a:t>
            </a:r>
            <a:r>
              <a:rPr lang="en-US" sz="1800" dirty="0" smtClean="0">
                <a:solidFill>
                  <a:schemeClr val="accent4">
                    <a:lumMod val="75000"/>
                  </a:schemeClr>
                </a:solidFill>
                <a:latin typeface="Calibri" pitchFamily="34" charset="0"/>
                <a:cs typeface="Calibri" pitchFamily="34" charset="0"/>
              </a:rPr>
              <a:t>support for SMEs and entrepreneurship in Ukraine </a:t>
            </a:r>
          </a:p>
          <a:p>
            <a:pPr>
              <a:lnSpc>
                <a:spcPct val="150000"/>
              </a:lnSpc>
            </a:pPr>
            <a:r>
              <a:rPr lang="en-US" sz="1800" b="1" dirty="0" smtClean="0">
                <a:solidFill>
                  <a:srgbClr val="FD992B"/>
                </a:solidFill>
                <a:latin typeface="Calibri" pitchFamily="34" charset="0"/>
                <a:cs typeface="Calibri" pitchFamily="34" charset="0"/>
              </a:rPr>
              <a:t>Sept 2015 </a:t>
            </a:r>
            <a:r>
              <a:rPr lang="en-US" sz="1800" b="1" dirty="0" smtClean="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$100</a:t>
            </a:r>
            <a:r>
              <a:rPr lang="ru-RU" sz="1800" b="1" dirty="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million </a:t>
            </a:r>
            <a:r>
              <a:rPr lang="en-US" sz="1800" dirty="0">
                <a:solidFill>
                  <a:schemeClr val="accent4">
                    <a:lumMod val="75000"/>
                  </a:schemeClr>
                </a:solidFill>
                <a:latin typeface="Calibri" pitchFamily="34" charset="0"/>
                <a:cs typeface="Calibri" pitchFamily="34" charset="0"/>
              </a:rPr>
              <a:t>approved </a:t>
            </a:r>
            <a:r>
              <a:rPr lang="en-US" sz="1800" dirty="0" smtClean="0">
                <a:solidFill>
                  <a:schemeClr val="accent4">
                    <a:lumMod val="75000"/>
                  </a:schemeClr>
                </a:solidFill>
                <a:latin typeface="Calibri" pitchFamily="34" charset="0"/>
                <a:cs typeface="Calibri" pitchFamily="34" charset="0"/>
              </a:rPr>
              <a:t>by </a:t>
            </a:r>
            <a:r>
              <a:rPr lang="en-US" sz="1800" b="1" dirty="0" smtClean="0">
                <a:solidFill>
                  <a:schemeClr val="accent4">
                    <a:lumMod val="75000"/>
                  </a:schemeClr>
                </a:solidFill>
                <a:latin typeface="Calibri" pitchFamily="34" charset="0"/>
                <a:cs typeface="Calibri" pitchFamily="34" charset="0"/>
              </a:rPr>
              <a:t>Poland; </a:t>
            </a:r>
          </a:p>
          <a:p>
            <a:pPr marL="0" indent="0">
              <a:lnSpc>
                <a:spcPct val="150000"/>
              </a:lnSpc>
              <a:buNone/>
            </a:pPr>
            <a:r>
              <a:rPr lang="en-US" sz="1800" b="1">
                <a:solidFill>
                  <a:schemeClr val="accent4">
                    <a:lumMod val="75000"/>
                  </a:schemeClr>
                </a:solidFill>
                <a:latin typeface="Calibri" pitchFamily="34" charset="0"/>
                <a:cs typeface="Calibri" pitchFamily="34" charset="0"/>
              </a:rPr>
              <a:t> </a:t>
            </a:r>
            <a:r>
              <a:rPr lang="en-US" sz="1800" b="1" smtClean="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a:t>
            </a:r>
            <a:r>
              <a:rPr lang="ru-RU" sz="1800" b="1" dirty="0">
                <a:solidFill>
                  <a:schemeClr val="accent4">
                    <a:lumMod val="75000"/>
                  </a:schemeClr>
                </a:solidFill>
                <a:latin typeface="Calibri" pitchFamily="34" charset="0"/>
                <a:cs typeface="Calibri" pitchFamily="34" charset="0"/>
              </a:rPr>
              <a:t>200 </a:t>
            </a:r>
            <a:r>
              <a:rPr lang="en-US" sz="1800" b="1" dirty="0">
                <a:solidFill>
                  <a:schemeClr val="accent4">
                    <a:lumMod val="75000"/>
                  </a:schemeClr>
                </a:solidFill>
                <a:latin typeface="Calibri" pitchFamily="34" charset="0"/>
                <a:cs typeface="Calibri" pitchFamily="34" charset="0"/>
              </a:rPr>
              <a:t>million </a:t>
            </a:r>
            <a:r>
              <a:rPr lang="en-US" sz="1800" dirty="0" smtClean="0">
                <a:solidFill>
                  <a:schemeClr val="accent4">
                    <a:lumMod val="75000"/>
                  </a:schemeClr>
                </a:solidFill>
                <a:latin typeface="Calibri" pitchFamily="34" charset="0"/>
                <a:cs typeface="Calibri" pitchFamily="34" charset="0"/>
              </a:rPr>
              <a:t>expected </a:t>
            </a:r>
            <a:r>
              <a:rPr lang="en-US" sz="1800" dirty="0">
                <a:solidFill>
                  <a:schemeClr val="accent4">
                    <a:lumMod val="75000"/>
                  </a:schemeClr>
                </a:solidFill>
                <a:latin typeface="Calibri" pitchFamily="34" charset="0"/>
                <a:cs typeface="Calibri" pitchFamily="34" charset="0"/>
              </a:rPr>
              <a:t>from </a:t>
            </a:r>
            <a:r>
              <a:rPr lang="en-US" sz="1800" b="1" dirty="0" smtClean="0">
                <a:solidFill>
                  <a:schemeClr val="accent4">
                    <a:lumMod val="75000"/>
                  </a:schemeClr>
                </a:solidFill>
                <a:latin typeface="Calibri" pitchFamily="34" charset="0"/>
                <a:cs typeface="Calibri" pitchFamily="34" charset="0"/>
              </a:rPr>
              <a:t>Germany</a:t>
            </a:r>
            <a:endParaRPr lang="en-US" sz="1800" b="1" dirty="0">
              <a:solidFill>
                <a:schemeClr val="accent4">
                  <a:lumMod val="75000"/>
                </a:schemeClr>
              </a:solidFill>
              <a:latin typeface="Calibri" pitchFamily="34" charset="0"/>
              <a:cs typeface="Calibri" pitchFamily="34" charset="0"/>
            </a:endParaRPr>
          </a:p>
          <a:p>
            <a:pPr>
              <a:lnSpc>
                <a:spcPct val="150000"/>
              </a:lnSpc>
            </a:pPr>
            <a:endParaRPr lang="en-US" sz="1800" dirty="0">
              <a:solidFill>
                <a:schemeClr val="accent4">
                  <a:lumMod val="75000"/>
                </a:schemeClr>
              </a:solidFill>
              <a:latin typeface="Calibri" pitchFamily="34" charset="0"/>
              <a:cs typeface="Calibri" pitchFamily="34" charset="0"/>
            </a:endParaRPr>
          </a:p>
          <a:p>
            <a:pPr>
              <a:lnSpc>
                <a:spcPct val="150000"/>
              </a:lnSpc>
            </a:pPr>
            <a:endParaRPr lang="en-US" sz="2000" b="1" dirty="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5273953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60748" y="231486"/>
            <a:ext cx="7128792" cy="900336"/>
          </a:xfrm>
        </p:spPr>
        <p:txBody>
          <a:bodyPr>
            <a:noAutofit/>
          </a:bodyPr>
          <a:lstStyle/>
          <a:p>
            <a:r>
              <a:rPr lang="en-US" sz="2800" b="1" dirty="0" smtClean="0">
                <a:solidFill>
                  <a:schemeClr val="accent4">
                    <a:lumMod val="75000"/>
                  </a:schemeClr>
                </a:solidFill>
                <a:latin typeface="Calibri" pitchFamily="34" charset="0"/>
                <a:cs typeface="Calibri" pitchFamily="34" charset="0"/>
              </a:rPr>
              <a:t>The IMF, WB, EBRD, US and other countries </a:t>
            </a:r>
            <a:r>
              <a:rPr lang="en-US" sz="2800" b="1" dirty="0">
                <a:solidFill>
                  <a:schemeClr val="accent4">
                    <a:lumMod val="75000"/>
                  </a:schemeClr>
                </a:solidFill>
                <a:latin typeface="Calibri" pitchFamily="34" charset="0"/>
                <a:cs typeface="Calibri" pitchFamily="34" charset="0"/>
              </a:rPr>
              <a:t>(Financial) </a:t>
            </a:r>
            <a:r>
              <a:rPr lang="en-US" sz="2800" b="1" dirty="0" smtClean="0">
                <a:solidFill>
                  <a:schemeClr val="accent4">
                    <a:lumMod val="75000"/>
                  </a:schemeClr>
                </a:solidFill>
                <a:latin typeface="Calibri" pitchFamily="34" charset="0"/>
                <a:cs typeface="Calibri" pitchFamily="34" charset="0"/>
              </a:rPr>
              <a:t>Support for Ukraine</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16</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971600" y="1052736"/>
            <a:ext cx="7704856" cy="5328592"/>
          </a:xfrm>
        </p:spPr>
        <p:txBody>
          <a:bodyPr>
            <a:noAutofit/>
          </a:bodyPr>
          <a:lstStyle/>
          <a:p>
            <a:pPr>
              <a:lnSpc>
                <a:spcPct val="150000"/>
              </a:lnSpc>
            </a:pPr>
            <a:r>
              <a:rPr lang="en-US" sz="1800" b="1" dirty="0" smtClean="0">
                <a:solidFill>
                  <a:srgbClr val="FD992B"/>
                </a:solidFill>
                <a:latin typeface="Calibri" pitchFamily="34" charset="0"/>
                <a:cs typeface="Calibri" pitchFamily="34" charset="0"/>
              </a:rPr>
              <a:t>IMF</a:t>
            </a:r>
            <a:r>
              <a:rPr lang="en-US" sz="1800" b="1" dirty="0" smtClean="0">
                <a:solidFill>
                  <a:schemeClr val="accent4">
                    <a:lumMod val="75000"/>
                  </a:schemeClr>
                </a:solidFill>
                <a:latin typeface="Calibri" pitchFamily="34" charset="0"/>
                <a:cs typeface="Calibri" pitchFamily="34" charset="0"/>
              </a:rPr>
              <a:t> – $6.7 billion </a:t>
            </a:r>
            <a:r>
              <a:rPr lang="en-US" sz="1800" dirty="0" smtClean="0">
                <a:solidFill>
                  <a:schemeClr val="accent4">
                    <a:lumMod val="75000"/>
                  </a:schemeClr>
                </a:solidFill>
                <a:latin typeface="Calibri" pitchFamily="34" charset="0"/>
                <a:cs typeface="Calibri" pitchFamily="34" charset="0"/>
              </a:rPr>
              <a:t>provided</a:t>
            </a:r>
            <a:r>
              <a:rPr lang="en-US" sz="1800" b="1" dirty="0" smtClean="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under the Extended Fund Facility </a:t>
            </a:r>
            <a:r>
              <a:rPr lang="en-US" sz="1800" b="1" dirty="0" smtClean="0">
                <a:solidFill>
                  <a:schemeClr val="accent4">
                    <a:lumMod val="75000"/>
                  </a:schemeClr>
                </a:solidFill>
                <a:latin typeface="Calibri" pitchFamily="34" charset="0"/>
                <a:cs typeface="Calibri" pitchFamily="34" charset="0"/>
              </a:rPr>
              <a:t>(EFF) </a:t>
            </a:r>
            <a:r>
              <a:rPr lang="en-US" sz="1800" dirty="0" smtClean="0">
                <a:solidFill>
                  <a:schemeClr val="accent4">
                    <a:lumMod val="75000"/>
                  </a:schemeClr>
                </a:solidFill>
                <a:latin typeface="Calibri" pitchFamily="34" charset="0"/>
                <a:cs typeface="Calibri" pitchFamily="34" charset="0"/>
              </a:rPr>
              <a:t>only in </a:t>
            </a:r>
            <a:r>
              <a:rPr lang="en-US" sz="1800" b="1" dirty="0" smtClean="0">
                <a:solidFill>
                  <a:srgbClr val="FD992B"/>
                </a:solidFill>
                <a:latin typeface="Calibri" pitchFamily="34" charset="0"/>
                <a:cs typeface="Calibri" pitchFamily="34" charset="0"/>
              </a:rPr>
              <a:t>2015 </a:t>
            </a:r>
            <a:r>
              <a:rPr lang="en-US" sz="1800" dirty="0" smtClean="0">
                <a:solidFill>
                  <a:schemeClr val="accent4">
                    <a:lumMod val="75000"/>
                  </a:schemeClr>
                </a:solidFill>
                <a:latin typeface="Calibri" pitchFamily="34" charset="0"/>
                <a:cs typeface="Calibri" pitchFamily="34" charset="0"/>
              </a:rPr>
              <a:t>(out of </a:t>
            </a:r>
            <a:r>
              <a:rPr lang="en-US" sz="1800" b="1" dirty="0" smtClean="0">
                <a:solidFill>
                  <a:schemeClr val="accent4">
                    <a:lumMod val="75000"/>
                  </a:schemeClr>
                </a:solidFill>
                <a:latin typeface="Calibri" pitchFamily="34" charset="0"/>
                <a:cs typeface="Calibri" pitchFamily="34" charset="0"/>
              </a:rPr>
              <a:t>$17.5 </a:t>
            </a:r>
            <a:r>
              <a:rPr lang="en-US" sz="1800" b="1" dirty="0">
                <a:solidFill>
                  <a:schemeClr val="accent4">
                    <a:lumMod val="75000"/>
                  </a:schemeClr>
                </a:solidFill>
                <a:latin typeface="Calibri" pitchFamily="34" charset="0"/>
                <a:cs typeface="Calibri" pitchFamily="34" charset="0"/>
              </a:rPr>
              <a:t>billion </a:t>
            </a:r>
            <a:r>
              <a:rPr lang="en-US" sz="1800" dirty="0" smtClean="0">
                <a:solidFill>
                  <a:schemeClr val="accent4">
                    <a:lumMod val="75000"/>
                  </a:schemeClr>
                </a:solidFill>
                <a:latin typeface="Calibri" pitchFamily="34" charset="0"/>
                <a:cs typeface="Calibri" pitchFamily="34" charset="0"/>
              </a:rPr>
              <a:t>overall approved loan)</a:t>
            </a:r>
          </a:p>
          <a:p>
            <a:pPr>
              <a:lnSpc>
                <a:spcPct val="150000"/>
              </a:lnSpc>
            </a:pPr>
            <a:r>
              <a:rPr lang="en-US" sz="1800" b="1" dirty="0" smtClean="0">
                <a:solidFill>
                  <a:srgbClr val="FD992B"/>
                </a:solidFill>
                <a:latin typeface="Calibri" pitchFamily="34" charset="0"/>
                <a:cs typeface="Calibri" pitchFamily="34" charset="0"/>
              </a:rPr>
              <a:t>WB</a:t>
            </a:r>
            <a:r>
              <a:rPr lang="en-US" sz="1800" b="1" dirty="0" smtClean="0">
                <a:solidFill>
                  <a:schemeClr val="accent4">
                    <a:lumMod val="75000"/>
                  </a:schemeClr>
                </a:solidFill>
                <a:latin typeface="Calibri" pitchFamily="34" charset="0"/>
                <a:cs typeface="Calibri" pitchFamily="34" charset="0"/>
              </a:rPr>
              <a:t> (IBRD) – $3.6 </a:t>
            </a:r>
            <a:r>
              <a:rPr lang="en-US" sz="1800" b="1" dirty="0">
                <a:solidFill>
                  <a:schemeClr val="accent4">
                    <a:lumMod val="75000"/>
                  </a:schemeClr>
                </a:solidFill>
                <a:latin typeface="Calibri" pitchFamily="34" charset="0"/>
                <a:cs typeface="Calibri" pitchFamily="34" charset="0"/>
              </a:rPr>
              <a:t>billion </a:t>
            </a:r>
            <a:r>
              <a:rPr lang="en-US" sz="1800" dirty="0">
                <a:solidFill>
                  <a:schemeClr val="accent4">
                    <a:lumMod val="75000"/>
                  </a:schemeClr>
                </a:solidFill>
                <a:latin typeface="Calibri" pitchFamily="34" charset="0"/>
                <a:cs typeface="Calibri" pitchFamily="34" charset="0"/>
              </a:rPr>
              <a:t>overall provided </a:t>
            </a:r>
            <a:r>
              <a:rPr lang="en-US" sz="1800" b="1" dirty="0" smtClean="0">
                <a:solidFill>
                  <a:schemeClr val="accent4">
                    <a:lumMod val="75000"/>
                  </a:schemeClr>
                </a:solidFill>
                <a:latin typeface="Calibri" pitchFamily="34" charset="0"/>
                <a:cs typeface="Calibri" pitchFamily="34" charset="0"/>
              </a:rPr>
              <a:t>over </a:t>
            </a:r>
            <a:r>
              <a:rPr lang="en-US" sz="1800" b="1" dirty="0" smtClean="0">
                <a:solidFill>
                  <a:srgbClr val="FD992B"/>
                </a:solidFill>
                <a:latin typeface="Calibri" pitchFamily="34" charset="0"/>
                <a:cs typeface="Calibri" pitchFamily="34" charset="0"/>
              </a:rPr>
              <a:t>15 months</a:t>
            </a:r>
            <a:r>
              <a:rPr lang="en-US" sz="1800" b="1" dirty="0" smtClean="0">
                <a:solidFill>
                  <a:schemeClr val="accent4">
                    <a:lumMod val="75000"/>
                  </a:schemeClr>
                </a:solidFill>
                <a:latin typeface="Calibri" pitchFamily="34" charset="0"/>
                <a:cs typeface="Calibri" pitchFamily="34" charset="0"/>
              </a:rPr>
              <a:t> (since Jun 2014 through Aug 2015) </a:t>
            </a:r>
            <a:r>
              <a:rPr lang="en-US" sz="1800" dirty="0" smtClean="0">
                <a:solidFill>
                  <a:schemeClr val="accent4">
                    <a:lumMod val="75000"/>
                  </a:schemeClr>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500 million </a:t>
            </a:r>
            <a:r>
              <a:rPr lang="en-US" sz="1800" dirty="0">
                <a:solidFill>
                  <a:schemeClr val="accent4">
                    <a:lumMod val="75000"/>
                  </a:schemeClr>
                </a:solidFill>
                <a:latin typeface="Calibri" pitchFamily="34" charset="0"/>
                <a:cs typeface="Calibri" pitchFamily="34" charset="0"/>
              </a:rPr>
              <a:t>approved </a:t>
            </a:r>
            <a:r>
              <a:rPr lang="en-US" sz="1800" dirty="0" smtClean="0">
                <a:solidFill>
                  <a:schemeClr val="accent4">
                    <a:lumMod val="75000"/>
                  </a:schemeClr>
                </a:solidFill>
                <a:latin typeface="Calibri" pitchFamily="34" charset="0"/>
                <a:cs typeface="Calibri" pitchFamily="34" charset="0"/>
              </a:rPr>
              <a:t>under </a:t>
            </a:r>
            <a:r>
              <a:rPr lang="en-US" sz="1800" b="1" dirty="0" smtClean="0">
                <a:solidFill>
                  <a:schemeClr val="accent4">
                    <a:lumMod val="75000"/>
                  </a:schemeClr>
                </a:solidFill>
                <a:latin typeface="Calibri" pitchFamily="34" charset="0"/>
                <a:cs typeface="Calibri" pitchFamily="34" charset="0"/>
              </a:rPr>
              <a:t>DPL 2</a:t>
            </a:r>
            <a:r>
              <a:rPr lang="en-US" sz="1800" dirty="0" smtClean="0">
                <a:solidFill>
                  <a:schemeClr val="accent4">
                    <a:lumMod val="75000"/>
                  </a:schemeClr>
                </a:solidFill>
                <a:latin typeface="Calibri" pitchFamily="34" charset="0"/>
                <a:cs typeface="Calibri" pitchFamily="34" charset="0"/>
              </a:rPr>
              <a:t> in </a:t>
            </a:r>
            <a:r>
              <a:rPr lang="en-US" sz="1800" b="1" dirty="0">
                <a:solidFill>
                  <a:srgbClr val="FD992B"/>
                </a:solidFill>
                <a:latin typeface="Calibri" pitchFamily="34" charset="0"/>
                <a:cs typeface="Calibri" pitchFamily="34" charset="0"/>
              </a:rPr>
              <a:t>Aug </a:t>
            </a:r>
            <a:r>
              <a:rPr lang="en-US" sz="1800" b="1" dirty="0" smtClean="0">
                <a:solidFill>
                  <a:srgbClr val="FD992B"/>
                </a:solidFill>
                <a:latin typeface="Calibri" pitchFamily="34" charset="0"/>
                <a:cs typeface="Calibri" pitchFamily="34" charset="0"/>
              </a:rPr>
              <a:t>2015</a:t>
            </a:r>
            <a:r>
              <a:rPr lang="en-US" sz="1800" dirty="0" smtClean="0">
                <a:solidFill>
                  <a:schemeClr val="accent4">
                    <a:lumMod val="75000"/>
                  </a:schemeClr>
                </a:solidFill>
                <a:latin typeface="Calibri" pitchFamily="34" charset="0"/>
                <a:cs typeface="Calibri" pitchFamily="34" charset="0"/>
              </a:rPr>
              <a:t>)</a:t>
            </a:r>
          </a:p>
          <a:p>
            <a:pPr>
              <a:lnSpc>
                <a:spcPct val="150000"/>
              </a:lnSpc>
            </a:pPr>
            <a:r>
              <a:rPr lang="en-US" sz="1800" b="1" dirty="0">
                <a:solidFill>
                  <a:srgbClr val="FD992B"/>
                </a:solidFill>
                <a:latin typeface="Calibri" pitchFamily="34" charset="0"/>
                <a:cs typeface="Calibri" pitchFamily="34" charset="0"/>
              </a:rPr>
              <a:t>EBRD &amp; EIB </a:t>
            </a:r>
            <a:r>
              <a:rPr lang="en-US" sz="1800" b="1" dirty="0">
                <a:solidFill>
                  <a:schemeClr val="accent4">
                    <a:lumMod val="75000"/>
                  </a:schemeClr>
                </a:solidFill>
                <a:latin typeface="Calibri" pitchFamily="34" charset="0"/>
                <a:cs typeface="Calibri" pitchFamily="34" charset="0"/>
              </a:rPr>
              <a:t>–</a:t>
            </a:r>
            <a:r>
              <a:rPr lang="en-US" sz="1800" b="1" dirty="0" smtClean="0">
                <a:solidFill>
                  <a:srgbClr val="FF0000"/>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€1.2 billion </a:t>
            </a:r>
            <a:r>
              <a:rPr lang="en-US" sz="1800" dirty="0" smtClean="0">
                <a:solidFill>
                  <a:schemeClr val="accent4">
                    <a:lumMod val="75000"/>
                  </a:schemeClr>
                </a:solidFill>
                <a:latin typeface="Calibri" pitchFamily="34" charset="0"/>
                <a:cs typeface="Calibri" pitchFamily="34" charset="0"/>
              </a:rPr>
              <a:t>in</a:t>
            </a:r>
            <a:r>
              <a:rPr lang="en-US" sz="1800" b="1" dirty="0" smtClean="0">
                <a:solidFill>
                  <a:schemeClr val="accent4">
                    <a:lumMod val="75000"/>
                  </a:schemeClr>
                </a:solidFill>
                <a:latin typeface="Calibri" pitchFamily="34" charset="0"/>
                <a:cs typeface="Calibri" pitchFamily="34" charset="0"/>
              </a:rPr>
              <a:t> </a:t>
            </a:r>
            <a:r>
              <a:rPr lang="en-US" sz="1800" b="1" dirty="0" smtClean="0">
                <a:solidFill>
                  <a:srgbClr val="FD992B"/>
                </a:solidFill>
                <a:latin typeface="Calibri" pitchFamily="34" charset="0"/>
                <a:cs typeface="Calibri" pitchFamily="34" charset="0"/>
              </a:rPr>
              <a:t>2014</a:t>
            </a:r>
            <a:r>
              <a:rPr lang="en-US" sz="1800" dirty="0" smtClean="0">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about </a:t>
            </a:r>
            <a:r>
              <a:rPr lang="en-US" sz="1800" dirty="0">
                <a:solidFill>
                  <a:schemeClr val="accent4">
                    <a:lumMod val="75000"/>
                  </a:schemeClr>
                </a:solidFill>
                <a:latin typeface="Calibri" pitchFamily="34" charset="0"/>
                <a:cs typeface="Calibri" pitchFamily="34" charset="0"/>
              </a:rPr>
              <a:t>same expected in</a:t>
            </a:r>
            <a:r>
              <a:rPr lang="en-US" sz="1800" b="1" dirty="0">
                <a:solidFill>
                  <a:schemeClr val="accent4">
                    <a:lumMod val="75000"/>
                  </a:schemeClr>
                </a:solidFill>
                <a:latin typeface="Calibri" pitchFamily="34" charset="0"/>
                <a:cs typeface="Calibri" pitchFamily="34" charset="0"/>
              </a:rPr>
              <a:t> </a:t>
            </a:r>
            <a:r>
              <a:rPr lang="en-US" sz="1800" b="1" dirty="0" smtClean="0">
                <a:solidFill>
                  <a:srgbClr val="FD992B"/>
                </a:solidFill>
                <a:latin typeface="Calibri" pitchFamily="34" charset="0"/>
                <a:cs typeface="Calibri" pitchFamily="34" charset="0"/>
              </a:rPr>
              <a:t>2015; </a:t>
            </a:r>
            <a:r>
              <a:rPr lang="en-US" sz="1800" b="1" dirty="0" smtClean="0">
                <a:solidFill>
                  <a:schemeClr val="accent4">
                    <a:lumMod val="75000"/>
                  </a:schemeClr>
                </a:solidFill>
                <a:latin typeface="Calibri" pitchFamily="34" charset="0"/>
                <a:cs typeface="Calibri" pitchFamily="34" charset="0"/>
              </a:rPr>
              <a:t>EBRD </a:t>
            </a:r>
            <a:r>
              <a:rPr lang="uk-UA" sz="1800" dirty="0" err="1" smtClean="0">
                <a:solidFill>
                  <a:schemeClr val="accent4">
                    <a:lumMod val="75000"/>
                  </a:schemeClr>
                </a:solidFill>
                <a:latin typeface="Calibri" pitchFamily="34" charset="0"/>
                <a:cs typeface="Calibri" pitchFamily="34" charset="0"/>
              </a:rPr>
              <a:t>total</a:t>
            </a:r>
            <a:r>
              <a:rPr lang="uk-UA" sz="1800" dirty="0" smtClean="0">
                <a:solidFill>
                  <a:schemeClr val="accent4">
                    <a:lumMod val="75000"/>
                  </a:schemeClr>
                </a:solidFill>
                <a:latin typeface="Calibri" pitchFamily="34" charset="0"/>
                <a:cs typeface="Calibri" pitchFamily="34" charset="0"/>
              </a:rPr>
              <a:t> </a:t>
            </a:r>
            <a:r>
              <a:rPr lang="uk-UA" sz="1800" dirty="0" err="1" smtClean="0">
                <a:solidFill>
                  <a:schemeClr val="accent4">
                    <a:lumMod val="75000"/>
                  </a:schemeClr>
                </a:solidFill>
                <a:latin typeface="Calibri" pitchFamily="34" charset="0"/>
                <a:cs typeface="Calibri" pitchFamily="34" charset="0"/>
              </a:rPr>
              <a:t>commitment</a:t>
            </a:r>
            <a:r>
              <a:rPr lang="uk-UA" sz="1800" dirty="0" smtClean="0">
                <a:solidFill>
                  <a:schemeClr val="accent4">
                    <a:lumMod val="75000"/>
                  </a:schemeClr>
                </a:solidFill>
                <a:latin typeface="Calibri" pitchFamily="34" charset="0"/>
                <a:cs typeface="Calibri" pitchFamily="34" charset="0"/>
              </a:rPr>
              <a:t> </a:t>
            </a:r>
            <a:r>
              <a:rPr lang="uk-UA" sz="1800" dirty="0" err="1">
                <a:solidFill>
                  <a:schemeClr val="accent4">
                    <a:lumMod val="75000"/>
                  </a:schemeClr>
                </a:solidFill>
                <a:latin typeface="Calibri" pitchFamily="34" charset="0"/>
                <a:cs typeface="Calibri" pitchFamily="34" charset="0"/>
              </a:rPr>
              <a:t>of</a:t>
            </a:r>
            <a:r>
              <a:rPr lang="uk-UA" sz="1800" dirty="0">
                <a:solidFill>
                  <a:schemeClr val="accent4">
                    <a:lumMod val="75000"/>
                  </a:schemeClr>
                </a:solidFill>
                <a:latin typeface="Calibri" pitchFamily="34" charset="0"/>
                <a:cs typeface="Calibri" pitchFamily="34" charset="0"/>
              </a:rPr>
              <a:t> €11 </a:t>
            </a:r>
            <a:r>
              <a:rPr lang="uk-UA" sz="1800" dirty="0" err="1">
                <a:solidFill>
                  <a:schemeClr val="accent4">
                    <a:lumMod val="75000"/>
                  </a:schemeClr>
                </a:solidFill>
                <a:latin typeface="Calibri" pitchFamily="34" charset="0"/>
                <a:cs typeface="Calibri" pitchFamily="34" charset="0"/>
              </a:rPr>
              <a:t>billion</a:t>
            </a:r>
            <a:r>
              <a:rPr lang="uk-UA" sz="1800" dirty="0">
                <a:solidFill>
                  <a:schemeClr val="accent4">
                    <a:lumMod val="75000"/>
                  </a:schemeClr>
                </a:solidFill>
                <a:latin typeface="Calibri" pitchFamily="34" charset="0"/>
                <a:cs typeface="Calibri" pitchFamily="34" charset="0"/>
              </a:rPr>
              <a:t> </a:t>
            </a:r>
            <a:r>
              <a:rPr lang="uk-UA" sz="1800" dirty="0" err="1">
                <a:solidFill>
                  <a:schemeClr val="accent4">
                    <a:lumMod val="75000"/>
                  </a:schemeClr>
                </a:solidFill>
                <a:latin typeface="Calibri" pitchFamily="34" charset="0"/>
                <a:cs typeface="Calibri" pitchFamily="34" charset="0"/>
              </a:rPr>
              <a:t>in</a:t>
            </a:r>
            <a:r>
              <a:rPr lang="uk-UA" sz="1800" dirty="0">
                <a:solidFill>
                  <a:schemeClr val="accent4">
                    <a:lumMod val="75000"/>
                  </a:schemeClr>
                </a:solidFill>
                <a:latin typeface="Calibri" pitchFamily="34" charset="0"/>
                <a:cs typeface="Calibri" pitchFamily="34" charset="0"/>
              </a:rPr>
              <a:t> 345 </a:t>
            </a:r>
            <a:r>
              <a:rPr lang="uk-UA" sz="1800" dirty="0" err="1" smtClean="0">
                <a:solidFill>
                  <a:schemeClr val="accent4">
                    <a:lumMod val="75000"/>
                  </a:schemeClr>
                </a:solidFill>
                <a:latin typeface="Calibri" pitchFamily="34" charset="0"/>
                <a:cs typeface="Calibri" pitchFamily="34" charset="0"/>
              </a:rPr>
              <a:t>projects</a:t>
            </a:r>
            <a:r>
              <a:rPr lang="en-US" sz="1800" dirty="0" smtClean="0">
                <a:solidFill>
                  <a:schemeClr val="accent4">
                    <a:lumMod val="75000"/>
                  </a:schemeClr>
                </a:solidFill>
                <a:latin typeface="Calibri" pitchFamily="34" charset="0"/>
                <a:cs typeface="Calibri" pitchFamily="34" charset="0"/>
              </a:rPr>
              <a:t>, </a:t>
            </a:r>
            <a:r>
              <a:rPr lang="uk-UA" sz="18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5</a:t>
            </a:r>
            <a:r>
              <a:rPr lang="uk-UA" sz="1800" dirty="0" smtClean="0">
                <a:solidFill>
                  <a:schemeClr val="accent4">
                    <a:lumMod val="75000"/>
                  </a:schemeClr>
                </a:solidFill>
                <a:latin typeface="Calibri" pitchFamily="34" charset="0"/>
                <a:cs typeface="Calibri" pitchFamily="34" charset="0"/>
              </a:rPr>
              <a:t> </a:t>
            </a:r>
            <a:r>
              <a:rPr lang="uk-UA" sz="1800" dirty="0" err="1">
                <a:solidFill>
                  <a:schemeClr val="accent4">
                    <a:lumMod val="75000"/>
                  </a:schemeClr>
                </a:solidFill>
                <a:latin typeface="Calibri" pitchFamily="34" charset="0"/>
                <a:cs typeface="Calibri" pitchFamily="34" charset="0"/>
              </a:rPr>
              <a:t>billion</a:t>
            </a:r>
            <a:r>
              <a:rPr lang="uk-UA" sz="1800" dirty="0">
                <a:solidFill>
                  <a:schemeClr val="accent4">
                    <a:lumMod val="75000"/>
                  </a:schemeClr>
                </a:solidFill>
                <a:latin typeface="Calibri" pitchFamily="34" charset="0"/>
                <a:cs typeface="Calibri" pitchFamily="34" charset="0"/>
              </a:rPr>
              <a:t> </a:t>
            </a:r>
            <a:r>
              <a:rPr lang="en-US" sz="1800" dirty="0">
                <a:solidFill>
                  <a:schemeClr val="accent4">
                    <a:lumMod val="75000"/>
                  </a:schemeClr>
                </a:solidFill>
                <a:latin typeface="Calibri" pitchFamily="34" charset="0"/>
                <a:cs typeface="Calibri" pitchFamily="34" charset="0"/>
              </a:rPr>
              <a:t>in current portfolio)</a:t>
            </a:r>
          </a:p>
          <a:p>
            <a:pPr>
              <a:lnSpc>
                <a:spcPct val="150000"/>
              </a:lnSpc>
            </a:pPr>
            <a:r>
              <a:rPr lang="en-US" sz="1600" b="1" dirty="0">
                <a:solidFill>
                  <a:srgbClr val="FD992B"/>
                </a:solidFill>
                <a:latin typeface="Calibri" pitchFamily="34" charset="0"/>
                <a:cs typeface="Calibri" pitchFamily="34" charset="0"/>
              </a:rPr>
              <a:t>USA</a:t>
            </a:r>
            <a:r>
              <a:rPr lang="en-US" sz="1600" b="1" dirty="0">
                <a:solidFill>
                  <a:schemeClr val="accent4">
                    <a:lumMod val="75000"/>
                  </a:schemeClr>
                </a:solidFill>
                <a:latin typeface="Calibri" pitchFamily="34" charset="0"/>
                <a:cs typeface="Calibri" pitchFamily="34" charset="0"/>
              </a:rPr>
              <a:t> – $1 billion </a:t>
            </a:r>
            <a:r>
              <a:rPr lang="en-US" sz="1600" dirty="0">
                <a:solidFill>
                  <a:schemeClr val="accent4">
                    <a:lumMod val="75000"/>
                  </a:schemeClr>
                </a:solidFill>
                <a:latin typeface="Calibri" pitchFamily="34" charset="0"/>
                <a:cs typeface="Calibri" pitchFamily="34" charset="0"/>
              </a:rPr>
              <a:t>of</a:t>
            </a:r>
            <a:r>
              <a:rPr lang="en-US" sz="1600" b="1" dirty="0">
                <a:solidFill>
                  <a:schemeClr val="accent4">
                    <a:lumMod val="75000"/>
                  </a:schemeClr>
                </a:solidFill>
                <a:latin typeface="Calibri" pitchFamily="34" charset="0"/>
                <a:cs typeface="Calibri" pitchFamily="34" charset="0"/>
              </a:rPr>
              <a:t> </a:t>
            </a:r>
            <a:r>
              <a:rPr lang="en-US" sz="1600" dirty="0">
                <a:solidFill>
                  <a:schemeClr val="accent4">
                    <a:lumMod val="75000"/>
                  </a:schemeClr>
                </a:solidFill>
                <a:latin typeface="Calibri" pitchFamily="34" charset="0"/>
                <a:cs typeface="Calibri" pitchFamily="34" charset="0"/>
              </a:rPr>
              <a:t>approved guarantees – </a:t>
            </a:r>
            <a:r>
              <a:rPr lang="en-US" sz="1600" b="1" dirty="0">
                <a:solidFill>
                  <a:srgbClr val="FD992B"/>
                </a:solidFill>
                <a:latin typeface="Calibri" pitchFamily="34" charset="0"/>
                <a:cs typeface="Calibri" pitchFamily="34" charset="0"/>
              </a:rPr>
              <a:t>expected</a:t>
            </a:r>
            <a:r>
              <a:rPr lang="en-US" sz="1600" dirty="0">
                <a:solidFill>
                  <a:schemeClr val="accent4">
                    <a:lumMod val="75000"/>
                  </a:schemeClr>
                </a:solidFill>
                <a:latin typeface="Calibri" pitchFamily="34" charset="0"/>
                <a:cs typeface="Calibri" pitchFamily="34" charset="0"/>
              </a:rPr>
              <a:t> in</a:t>
            </a:r>
            <a:r>
              <a:rPr lang="en-US" sz="1600" b="1" dirty="0">
                <a:solidFill>
                  <a:schemeClr val="accent4">
                    <a:lumMod val="75000"/>
                  </a:schemeClr>
                </a:solidFill>
                <a:latin typeface="Calibri" pitchFamily="34" charset="0"/>
                <a:cs typeface="Calibri" pitchFamily="34" charset="0"/>
              </a:rPr>
              <a:t> </a:t>
            </a:r>
            <a:r>
              <a:rPr lang="en-US" sz="1600" b="1" dirty="0">
                <a:solidFill>
                  <a:srgbClr val="FD992B"/>
                </a:solidFill>
                <a:latin typeface="Calibri" pitchFamily="34" charset="0"/>
                <a:cs typeface="Calibri" pitchFamily="34" charset="0"/>
              </a:rPr>
              <a:t>autumn 2015</a:t>
            </a:r>
          </a:p>
          <a:p>
            <a:r>
              <a:rPr lang="en-US" sz="1600" b="1" dirty="0" smtClean="0">
                <a:solidFill>
                  <a:srgbClr val="FD992B"/>
                </a:solidFill>
                <a:latin typeface="Calibri" pitchFamily="34" charset="0"/>
                <a:cs typeface="Calibri" pitchFamily="34" charset="0"/>
              </a:rPr>
              <a:t>Japan</a:t>
            </a:r>
            <a:r>
              <a:rPr lang="en-US" sz="1600" dirty="0" smtClean="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 $</a:t>
            </a:r>
            <a:r>
              <a:rPr lang="en-US" sz="1600" b="1" dirty="0">
                <a:solidFill>
                  <a:schemeClr val="accent4">
                    <a:lumMod val="75000"/>
                  </a:schemeClr>
                </a:solidFill>
                <a:latin typeface="Calibri" pitchFamily="34" charset="0"/>
                <a:cs typeface="Calibri" pitchFamily="34" charset="0"/>
              </a:rPr>
              <a:t>300</a:t>
            </a:r>
            <a:r>
              <a:rPr lang="ru-RU" sz="1600" b="1" dirty="0">
                <a:solidFill>
                  <a:schemeClr val="accent4">
                    <a:lumMod val="75000"/>
                  </a:schemeClr>
                </a:solidFill>
                <a:latin typeface="Calibri" pitchFamily="34" charset="0"/>
                <a:cs typeface="Calibri" pitchFamily="34" charset="0"/>
              </a:rPr>
              <a:t> </a:t>
            </a:r>
            <a:r>
              <a:rPr lang="en-US" sz="1600" b="1" dirty="0">
                <a:solidFill>
                  <a:schemeClr val="accent4">
                    <a:lumMod val="75000"/>
                  </a:schemeClr>
                </a:solidFill>
                <a:latin typeface="Calibri" pitchFamily="34" charset="0"/>
                <a:cs typeface="Calibri" pitchFamily="34" charset="0"/>
              </a:rPr>
              <a:t>million </a:t>
            </a:r>
            <a:r>
              <a:rPr lang="en-US" sz="1600" b="1" dirty="0" smtClean="0">
                <a:solidFill>
                  <a:srgbClr val="FD992B"/>
                </a:solidFill>
                <a:latin typeface="Calibri" pitchFamily="34" charset="0"/>
                <a:cs typeface="Calibri" pitchFamily="34" charset="0"/>
              </a:rPr>
              <a:t>expected</a:t>
            </a:r>
            <a:endParaRPr lang="en-US" sz="1600" dirty="0">
              <a:solidFill>
                <a:schemeClr val="accent4">
                  <a:lumMod val="75000"/>
                </a:schemeClr>
              </a:solidFill>
              <a:latin typeface="Calibri" pitchFamily="34" charset="0"/>
              <a:cs typeface="Calibri" pitchFamily="34" charset="0"/>
            </a:endParaRPr>
          </a:p>
          <a:p>
            <a:r>
              <a:rPr lang="en-US" sz="1600" b="1" dirty="0" smtClean="0">
                <a:solidFill>
                  <a:srgbClr val="FD992B"/>
                </a:solidFill>
                <a:latin typeface="Calibri" pitchFamily="34" charset="0"/>
                <a:cs typeface="Calibri" pitchFamily="34" charset="0"/>
              </a:rPr>
              <a:t>Norway</a:t>
            </a:r>
            <a:r>
              <a:rPr lang="en-US" sz="1600" dirty="0" smtClean="0">
                <a:solidFill>
                  <a:schemeClr val="accent4">
                    <a:lumMod val="75000"/>
                  </a:schemeClr>
                </a:solidFill>
                <a:latin typeface="Calibri" pitchFamily="34" charset="0"/>
                <a:cs typeface="Calibri" pitchFamily="34" charset="0"/>
              </a:rPr>
              <a:t> </a:t>
            </a:r>
            <a:r>
              <a:rPr lang="en-US" sz="1600" b="1" dirty="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a:t>
            </a:r>
            <a:r>
              <a:rPr lang="ru-RU" sz="1600" b="1" dirty="0">
                <a:solidFill>
                  <a:schemeClr val="accent4">
                    <a:lumMod val="75000"/>
                  </a:schemeClr>
                </a:solidFill>
                <a:latin typeface="Calibri" pitchFamily="34" charset="0"/>
                <a:cs typeface="Calibri" pitchFamily="34" charset="0"/>
              </a:rPr>
              <a:t>2</a:t>
            </a:r>
            <a:r>
              <a:rPr lang="en-US" sz="1600" b="1" dirty="0">
                <a:solidFill>
                  <a:schemeClr val="accent4">
                    <a:lumMod val="75000"/>
                  </a:schemeClr>
                </a:solidFill>
                <a:latin typeface="Calibri" pitchFamily="34" charset="0"/>
                <a:cs typeface="Calibri" pitchFamily="34" charset="0"/>
              </a:rPr>
              <a:t>4</a:t>
            </a:r>
            <a:r>
              <a:rPr lang="ru-RU" sz="1600" b="1" dirty="0">
                <a:solidFill>
                  <a:schemeClr val="accent4">
                    <a:lumMod val="75000"/>
                  </a:schemeClr>
                </a:solidFill>
                <a:latin typeface="Calibri" pitchFamily="34" charset="0"/>
                <a:cs typeface="Calibri" pitchFamily="34" charset="0"/>
              </a:rPr>
              <a:t> </a:t>
            </a:r>
            <a:r>
              <a:rPr lang="en-US" sz="1600" b="1" dirty="0">
                <a:solidFill>
                  <a:schemeClr val="accent4">
                    <a:lumMod val="75000"/>
                  </a:schemeClr>
                </a:solidFill>
                <a:latin typeface="Calibri" pitchFamily="34" charset="0"/>
                <a:cs typeface="Calibri" pitchFamily="34" charset="0"/>
              </a:rPr>
              <a:t>million </a:t>
            </a:r>
            <a:r>
              <a:rPr lang="en-US" sz="1600" b="1" dirty="0" smtClean="0">
                <a:solidFill>
                  <a:srgbClr val="FD992B"/>
                </a:solidFill>
                <a:latin typeface="Calibri" pitchFamily="34" charset="0"/>
                <a:cs typeface="Calibri" pitchFamily="34" charset="0"/>
              </a:rPr>
              <a:t>expected</a:t>
            </a:r>
          </a:p>
          <a:p>
            <a:pPr marL="0" indent="0">
              <a:buNone/>
            </a:pPr>
            <a:r>
              <a:rPr lang="en-US" sz="1600" b="1" dirty="0" smtClean="0">
                <a:solidFill>
                  <a:srgbClr val="FD992B"/>
                </a:solidFill>
                <a:latin typeface="Calibri" pitchFamily="34" charset="0"/>
                <a:cs typeface="Calibri" pitchFamily="34" charset="0"/>
              </a:rPr>
              <a:t>(!)</a:t>
            </a:r>
            <a:r>
              <a:rPr lang="en-US" sz="1600" b="1" dirty="0" smtClean="0">
                <a:solidFill>
                  <a:schemeClr val="accent4">
                    <a:lumMod val="75000"/>
                  </a:schemeClr>
                </a:solidFill>
                <a:latin typeface="Calibri" pitchFamily="34" charset="0"/>
                <a:cs typeface="Calibri" pitchFamily="34" charset="0"/>
              </a:rPr>
              <a:t> On </a:t>
            </a:r>
            <a:r>
              <a:rPr lang="en-US" sz="1600" b="1" dirty="0" smtClean="0">
                <a:solidFill>
                  <a:srgbClr val="FD992B"/>
                </a:solidFill>
                <a:latin typeface="Calibri" pitchFamily="34" charset="0"/>
                <a:cs typeface="Calibri" pitchFamily="34" charset="0"/>
              </a:rPr>
              <a:t>27th Aug 2015 </a:t>
            </a:r>
            <a:r>
              <a:rPr lang="ru-RU" sz="1600" b="1" dirty="0" err="1" smtClean="0">
                <a:solidFill>
                  <a:schemeClr val="accent4">
                    <a:lumMod val="75000"/>
                  </a:schemeClr>
                </a:solidFill>
                <a:latin typeface="Calibri" pitchFamily="34" charset="0"/>
                <a:cs typeface="Calibri" pitchFamily="34" charset="0"/>
              </a:rPr>
              <a:t>Ukraine</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has</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negotiated</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writing</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off</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of</a:t>
            </a:r>
            <a:r>
              <a:rPr lang="ru-RU" sz="1600" b="1" dirty="0" smtClean="0">
                <a:solidFill>
                  <a:schemeClr val="accent4">
                    <a:lumMod val="75000"/>
                  </a:schemeClr>
                </a:solidFill>
                <a:latin typeface="Calibri" pitchFamily="34" charset="0"/>
                <a:cs typeface="Calibri" pitchFamily="34" charset="0"/>
              </a:rPr>
              <a:t> $3.8 </a:t>
            </a:r>
            <a:r>
              <a:rPr lang="ru-RU" sz="1600" b="1" dirty="0" err="1" smtClean="0">
                <a:solidFill>
                  <a:schemeClr val="accent4">
                    <a:lumMod val="75000"/>
                  </a:schemeClr>
                </a:solidFill>
                <a:latin typeface="Calibri" pitchFamily="34" charset="0"/>
                <a:cs typeface="Calibri" pitchFamily="34" charset="0"/>
              </a:rPr>
              <a:t>billion</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out</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of</a:t>
            </a:r>
            <a:r>
              <a:rPr lang="ru-RU" sz="1600" b="1" dirty="0" smtClean="0">
                <a:solidFill>
                  <a:schemeClr val="accent4">
                    <a:lumMod val="75000"/>
                  </a:schemeClr>
                </a:solidFill>
                <a:latin typeface="Calibri" pitchFamily="34" charset="0"/>
                <a:cs typeface="Calibri" pitchFamily="34" charset="0"/>
              </a:rPr>
              <a:t> $19.3 </a:t>
            </a:r>
            <a:r>
              <a:rPr lang="ru-RU" sz="1600" b="1" dirty="0" err="1" smtClean="0">
                <a:solidFill>
                  <a:schemeClr val="accent4">
                    <a:lumMod val="75000"/>
                  </a:schemeClr>
                </a:solidFill>
                <a:latin typeface="Calibri" pitchFamily="34" charset="0"/>
                <a:cs typeface="Calibri" pitchFamily="34" charset="0"/>
              </a:rPr>
              <a:t>billion</a:t>
            </a:r>
            <a:r>
              <a:rPr lang="en-US" sz="1600" b="1" dirty="0" smtClean="0">
                <a:solidFill>
                  <a:schemeClr val="accent4">
                    <a:lumMod val="75000"/>
                  </a:schemeClr>
                </a:solidFill>
                <a:latin typeface="Calibri" pitchFamily="34" charset="0"/>
                <a:cs typeface="Calibri" pitchFamily="34" charset="0"/>
              </a:rPr>
              <a:t> (20%)</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of</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government</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debt</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and</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on</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restructuring</a:t>
            </a:r>
            <a:r>
              <a:rPr lang="ru-RU" sz="1600" b="1" dirty="0" smtClean="0">
                <a:solidFill>
                  <a:schemeClr val="accent4">
                    <a:lumMod val="75000"/>
                  </a:schemeClr>
                </a:solidFill>
                <a:latin typeface="Calibri" pitchFamily="34" charset="0"/>
                <a:cs typeface="Calibri" pitchFamily="34" charset="0"/>
              </a:rPr>
              <a:t> </a:t>
            </a:r>
            <a:r>
              <a:rPr lang="en-US" sz="1600" b="1" dirty="0" smtClean="0">
                <a:solidFill>
                  <a:schemeClr val="accent4">
                    <a:lumMod val="75000"/>
                  </a:schemeClr>
                </a:solidFill>
                <a:latin typeface="Calibri" pitchFamily="34" charset="0"/>
                <a:cs typeface="Calibri" pitchFamily="34" charset="0"/>
              </a:rPr>
              <a:t>of </a:t>
            </a:r>
            <a:r>
              <a:rPr lang="ru-RU" sz="1600" b="1" dirty="0" err="1" smtClean="0">
                <a:solidFill>
                  <a:schemeClr val="accent4">
                    <a:lumMod val="75000"/>
                  </a:schemeClr>
                </a:solidFill>
                <a:latin typeface="Calibri" pitchFamily="34" charset="0"/>
                <a:cs typeface="Calibri" pitchFamily="34" charset="0"/>
              </a:rPr>
              <a:t>the</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rest</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of</a:t>
            </a:r>
            <a:r>
              <a:rPr lang="ru-RU" sz="1600" b="1" dirty="0" smtClean="0">
                <a:solidFill>
                  <a:schemeClr val="accent4">
                    <a:lumMod val="75000"/>
                  </a:schemeClr>
                </a:solidFill>
                <a:latin typeface="Calibri" pitchFamily="34" charset="0"/>
                <a:cs typeface="Calibri" pitchFamily="34" charset="0"/>
              </a:rPr>
              <a:t> </a:t>
            </a:r>
            <a:r>
              <a:rPr lang="ru-RU" sz="1600" b="1" dirty="0" err="1" smtClean="0">
                <a:solidFill>
                  <a:schemeClr val="accent4">
                    <a:lumMod val="75000"/>
                  </a:schemeClr>
                </a:solidFill>
                <a:latin typeface="Calibri" pitchFamily="34" charset="0"/>
                <a:cs typeface="Calibri" pitchFamily="34" charset="0"/>
              </a:rPr>
              <a:t>it</a:t>
            </a:r>
            <a:r>
              <a:rPr lang="en-US" sz="1600" b="1" dirty="0" smtClean="0">
                <a:solidFill>
                  <a:schemeClr val="accent4">
                    <a:lumMod val="75000"/>
                  </a:schemeClr>
                </a:solidFill>
                <a:latin typeface="Calibri" pitchFamily="34" charset="0"/>
                <a:cs typeface="Calibri" pitchFamily="34" charset="0"/>
              </a:rPr>
              <a:t> </a:t>
            </a:r>
            <a:r>
              <a:rPr lang="en-US" sz="1600" dirty="0" smtClean="0">
                <a:solidFill>
                  <a:schemeClr val="accent4">
                    <a:lumMod val="75000"/>
                  </a:schemeClr>
                </a:solidFill>
                <a:latin typeface="Calibri" pitchFamily="34" charset="0"/>
                <a:cs typeface="Calibri" pitchFamily="34" charset="0"/>
              </a:rPr>
              <a:t>(with repayment in 2019-21 through new </a:t>
            </a:r>
            <a:r>
              <a:rPr lang="en-US" sz="1600" dirty="0" err="1" smtClean="0">
                <a:solidFill>
                  <a:schemeClr val="accent4">
                    <a:lumMod val="75000"/>
                  </a:schemeClr>
                </a:solidFill>
                <a:latin typeface="Calibri" pitchFamily="34" charset="0"/>
                <a:cs typeface="Calibri" pitchFamily="34" charset="0"/>
              </a:rPr>
              <a:t>eurobonds</a:t>
            </a:r>
            <a:r>
              <a:rPr lang="en-US" sz="1600" dirty="0" smtClean="0">
                <a:solidFill>
                  <a:schemeClr val="accent4">
                    <a:lumMod val="75000"/>
                  </a:schemeClr>
                </a:solidFill>
                <a:latin typeface="Calibri" pitchFamily="34" charset="0"/>
                <a:cs typeface="Calibri" pitchFamily="34" charset="0"/>
              </a:rPr>
              <a:t>, derivatives)</a:t>
            </a:r>
          </a:p>
          <a:p>
            <a:pPr marL="0" indent="0">
              <a:buNone/>
            </a:pPr>
            <a:endParaRPr lang="en-US" sz="1000" b="1" dirty="0" smtClean="0">
              <a:solidFill>
                <a:schemeClr val="accent4">
                  <a:lumMod val="75000"/>
                </a:schemeClr>
              </a:solidFill>
              <a:latin typeface="Calibri" pitchFamily="34" charset="0"/>
              <a:cs typeface="Calibri" pitchFamily="34" charset="0"/>
            </a:endParaRPr>
          </a:p>
          <a:p>
            <a:pPr marL="0" indent="0">
              <a:buNone/>
            </a:pPr>
            <a:r>
              <a:rPr lang="en-US" sz="1200" b="1" dirty="0" smtClean="0">
                <a:solidFill>
                  <a:schemeClr val="accent4">
                    <a:lumMod val="75000"/>
                  </a:schemeClr>
                </a:solidFill>
                <a:latin typeface="Calibri" pitchFamily="34" charset="0"/>
                <a:cs typeface="Calibri" pitchFamily="34" charset="0"/>
              </a:rPr>
              <a:t>On 9th Jul 2015 Ministry </a:t>
            </a:r>
            <a:r>
              <a:rPr lang="en-US" sz="1200" b="1" dirty="0">
                <a:solidFill>
                  <a:schemeClr val="accent4">
                    <a:lumMod val="75000"/>
                  </a:schemeClr>
                </a:solidFill>
                <a:latin typeface="Calibri" pitchFamily="34" charset="0"/>
                <a:cs typeface="Calibri" pitchFamily="34" charset="0"/>
              </a:rPr>
              <a:t>of Economic Development and Trade of Ukraine launched a </a:t>
            </a:r>
            <a:r>
              <a:rPr lang="en-US" sz="1200" b="1" dirty="0" smtClean="0">
                <a:solidFill>
                  <a:schemeClr val="accent4">
                    <a:lumMod val="75000"/>
                  </a:schemeClr>
                </a:solidFill>
                <a:latin typeface="Calibri" pitchFamily="34" charset="0"/>
                <a:cs typeface="Calibri" pitchFamily="34" charset="0"/>
              </a:rPr>
              <a:t>commercial about </a:t>
            </a:r>
            <a:r>
              <a:rPr lang="en-US" sz="1200" b="1" dirty="0">
                <a:solidFill>
                  <a:schemeClr val="accent4">
                    <a:lumMod val="75000"/>
                  </a:schemeClr>
                </a:solidFill>
                <a:latin typeface="Calibri" pitchFamily="34" charset="0"/>
                <a:cs typeface="Calibri" pitchFamily="34" charset="0"/>
              </a:rPr>
              <a:t>the investment potential of the </a:t>
            </a:r>
            <a:r>
              <a:rPr lang="en-US" sz="1200" b="1" dirty="0" smtClean="0">
                <a:solidFill>
                  <a:schemeClr val="accent4">
                    <a:lumMod val="75000"/>
                  </a:schemeClr>
                </a:solidFill>
                <a:latin typeface="Calibri" pitchFamily="34" charset="0"/>
                <a:cs typeface="Calibri" pitchFamily="34" charset="0"/>
              </a:rPr>
              <a:t>country (see </a:t>
            </a:r>
            <a:r>
              <a:rPr lang="en-US" sz="1200" b="1" dirty="0">
                <a:solidFill>
                  <a:schemeClr val="accent4">
                    <a:lumMod val="75000"/>
                  </a:schemeClr>
                </a:solidFill>
                <a:latin typeface="Calibri" pitchFamily="34" charset="0"/>
                <a:cs typeface="Calibri" pitchFamily="34" charset="0"/>
              </a:rPr>
              <a:t>“</a:t>
            </a:r>
            <a:r>
              <a:rPr lang="en-US" sz="1200" b="1" dirty="0">
                <a:solidFill>
                  <a:srgbClr val="0070C0"/>
                </a:solidFill>
                <a:latin typeface="Calibri" pitchFamily="34" charset="0"/>
                <a:cs typeface="Calibri" pitchFamily="34" charset="0"/>
                <a:hlinkClick r:id="rId2"/>
              </a:rPr>
              <a:t>Ukraine. Open for U</a:t>
            </a:r>
            <a:r>
              <a:rPr lang="en-US" sz="1200" b="1" dirty="0" smtClean="0">
                <a:solidFill>
                  <a:schemeClr val="accent4">
                    <a:lumMod val="75000"/>
                  </a:schemeClr>
                </a:solidFill>
                <a:latin typeface="Calibri" pitchFamily="34" charset="0"/>
                <a:cs typeface="Calibri" pitchFamily="34" charset="0"/>
              </a:rPr>
              <a:t>”) – before the </a:t>
            </a:r>
            <a:r>
              <a:rPr lang="en-US" sz="1200" b="1" u="sng" dirty="0" smtClean="0">
                <a:solidFill>
                  <a:schemeClr val="accent4">
                    <a:lumMod val="75000"/>
                  </a:schemeClr>
                </a:solidFill>
                <a:latin typeface="Calibri" pitchFamily="34" charset="0"/>
                <a:cs typeface="Calibri" pitchFamily="34" charset="0"/>
              </a:rPr>
              <a:t>1</a:t>
            </a:r>
            <a:r>
              <a:rPr lang="en-US" sz="1200" b="1" u="sng" baseline="30000" dirty="0" smtClean="0">
                <a:solidFill>
                  <a:schemeClr val="accent4">
                    <a:lumMod val="75000"/>
                  </a:schemeClr>
                </a:solidFill>
                <a:latin typeface="Calibri" pitchFamily="34" charset="0"/>
                <a:cs typeface="Calibri" pitchFamily="34" charset="0"/>
              </a:rPr>
              <a:t>st</a:t>
            </a:r>
            <a:r>
              <a:rPr lang="en-US" sz="1200" b="1" u="sng" dirty="0" smtClean="0">
                <a:solidFill>
                  <a:schemeClr val="accent4">
                    <a:lumMod val="75000"/>
                  </a:schemeClr>
                </a:solidFill>
                <a:latin typeface="Calibri" pitchFamily="34" charset="0"/>
                <a:cs typeface="Calibri" pitchFamily="34" charset="0"/>
              </a:rPr>
              <a:t> US-Ukraine Business Forum </a:t>
            </a:r>
            <a:r>
              <a:rPr lang="en-US" sz="1200" b="1" dirty="0" smtClean="0">
                <a:solidFill>
                  <a:schemeClr val="accent4">
                    <a:lumMod val="75000"/>
                  </a:schemeClr>
                </a:solidFill>
                <a:latin typeface="Calibri" pitchFamily="34" charset="0"/>
                <a:cs typeface="Calibri" pitchFamily="34" charset="0"/>
              </a:rPr>
              <a:t>(13</a:t>
            </a:r>
            <a:r>
              <a:rPr lang="en-US" sz="1200" b="1" baseline="30000" dirty="0" smtClean="0">
                <a:solidFill>
                  <a:schemeClr val="accent4">
                    <a:lumMod val="75000"/>
                  </a:schemeClr>
                </a:solidFill>
                <a:latin typeface="Calibri" pitchFamily="34" charset="0"/>
                <a:cs typeface="Calibri" pitchFamily="34" charset="0"/>
              </a:rPr>
              <a:t>th</a:t>
            </a:r>
            <a:r>
              <a:rPr lang="en-US" sz="1200" b="1" dirty="0" smtClean="0">
                <a:solidFill>
                  <a:schemeClr val="accent4">
                    <a:lumMod val="75000"/>
                  </a:schemeClr>
                </a:solidFill>
                <a:latin typeface="Calibri" pitchFamily="34" charset="0"/>
                <a:cs typeface="Calibri" pitchFamily="34" charset="0"/>
              </a:rPr>
              <a:t> Jul 2015). </a:t>
            </a:r>
            <a:endParaRPr lang="en-US" sz="1200" b="1" dirty="0">
              <a:solidFill>
                <a:schemeClr val="accent4">
                  <a:lumMod val="75000"/>
                </a:schemeClr>
              </a:solidFill>
              <a:latin typeface="Calibri" pitchFamily="34" charset="0"/>
              <a:cs typeface="Calibri" pitchFamily="34" charset="0"/>
            </a:endParaRPr>
          </a:p>
          <a:p>
            <a:pPr>
              <a:lnSpc>
                <a:spcPct val="150000"/>
              </a:lnSpc>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7059642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24408"/>
            <a:ext cx="7956376" cy="900336"/>
          </a:xfrm>
        </p:spPr>
        <p:txBody>
          <a:bodyPr>
            <a:noAutofit/>
          </a:bodyPr>
          <a:lstStyle/>
          <a:p>
            <a:r>
              <a:rPr lang="ru-RU" sz="2800" b="1" dirty="0" err="1">
                <a:solidFill>
                  <a:schemeClr val="accent4">
                    <a:lumMod val="75000"/>
                  </a:schemeClr>
                </a:solidFill>
                <a:latin typeface="Calibri" pitchFamily="34" charset="0"/>
                <a:cs typeface="Calibri" pitchFamily="34" charset="0"/>
              </a:rPr>
              <a:t>Ukrain</a:t>
            </a:r>
            <a:r>
              <a:rPr lang="en-US" sz="2800" b="1" dirty="0" err="1">
                <a:solidFill>
                  <a:schemeClr val="accent4">
                    <a:lumMod val="75000"/>
                  </a:schemeClr>
                </a:solidFill>
                <a:latin typeface="Calibri" pitchFamily="34" charset="0"/>
                <a:cs typeface="Calibri" pitchFamily="34" charset="0"/>
              </a:rPr>
              <a:t>ian</a:t>
            </a:r>
            <a:r>
              <a:rPr lang="en-US" sz="2800" b="1" dirty="0">
                <a:solidFill>
                  <a:schemeClr val="accent4">
                    <a:lumMod val="75000"/>
                  </a:schemeClr>
                </a:solidFill>
                <a:latin typeface="Calibri" pitchFamily="34" charset="0"/>
                <a:cs typeface="Calibri" pitchFamily="34" charset="0"/>
              </a:rPr>
              <a:t> Reforms: trying hard</a:t>
            </a:r>
            <a:r>
              <a:rPr lang="en-US" sz="2800" b="1" dirty="0" smtClean="0">
                <a:solidFill>
                  <a:schemeClr val="accent4">
                    <a:lumMod val="75000"/>
                  </a:schemeClr>
                </a:solidFill>
                <a:latin typeface="Calibri" pitchFamily="34" charset="0"/>
                <a:cs typeface="Calibri" pitchFamily="34" charset="0"/>
              </a:rPr>
              <a:t>… </a:t>
            </a:r>
            <a:br>
              <a:rPr lang="en-US" sz="2800" b="1" dirty="0" smtClean="0">
                <a:solidFill>
                  <a:schemeClr val="accent4">
                    <a:lumMod val="75000"/>
                  </a:schemeClr>
                </a:solidFill>
                <a:latin typeface="Calibri" pitchFamily="34" charset="0"/>
                <a:cs typeface="Calibri" pitchFamily="34" charset="0"/>
              </a:rPr>
            </a:br>
            <a:r>
              <a:rPr lang="en-US" sz="2800" b="1" dirty="0" smtClean="0">
                <a:solidFill>
                  <a:schemeClr val="accent4">
                    <a:lumMod val="75000"/>
                  </a:schemeClr>
                </a:solidFill>
                <a:latin typeface="Calibri" pitchFamily="34" charset="0"/>
                <a:cs typeface="Calibri" pitchFamily="34" charset="0"/>
              </a:rPr>
              <a:t>(</a:t>
            </a:r>
            <a:r>
              <a:rPr lang="en-US" sz="2800" b="1" dirty="0">
                <a:solidFill>
                  <a:schemeClr val="accent4">
                    <a:lumMod val="75000"/>
                  </a:schemeClr>
                </a:solidFill>
                <a:latin typeface="Calibri" pitchFamily="34" charset="0"/>
                <a:cs typeface="Calibri" pitchFamily="34" charset="0"/>
              </a:rPr>
              <a:t>EBRD </a:t>
            </a:r>
            <a:r>
              <a:rPr lang="en-US" sz="2800" b="1" dirty="0" smtClean="0">
                <a:solidFill>
                  <a:schemeClr val="accent4">
                    <a:lumMod val="75000"/>
                  </a:schemeClr>
                </a:solidFill>
                <a:latin typeface="Calibri" pitchFamily="34" charset="0"/>
                <a:cs typeface="Calibri" pitchFamily="34" charset="0"/>
              </a:rPr>
              <a:t>Support on fighting </a:t>
            </a:r>
            <a:r>
              <a:rPr lang="en-US" sz="2800" b="1" dirty="0" err="1" smtClean="0">
                <a:solidFill>
                  <a:schemeClr val="accent4">
                    <a:lumMod val="75000"/>
                  </a:schemeClr>
                </a:solidFill>
                <a:latin typeface="Calibri" pitchFamily="34" charset="0"/>
                <a:cs typeface="Calibri" pitchFamily="34" charset="0"/>
              </a:rPr>
              <a:t>Curruption</a:t>
            </a:r>
            <a:r>
              <a:rPr lang="en-US" sz="2800" b="1" dirty="0" smtClean="0">
                <a:solidFill>
                  <a:schemeClr val="accent4">
                    <a:lumMod val="75000"/>
                  </a:schemeClr>
                </a:solidFill>
                <a:latin typeface="Calibri" pitchFamily="34" charset="0"/>
                <a:cs typeface="Calibri" pitchFamily="34" charset="0"/>
              </a:rPr>
              <a:t>)  </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17</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560840" cy="5256584"/>
          </a:xfrm>
        </p:spPr>
        <p:txBody>
          <a:bodyPr>
            <a:noAutofit/>
          </a:bodyPr>
          <a:lstStyle/>
          <a:p>
            <a:pPr marL="0" indent="0">
              <a:lnSpc>
                <a:spcPct val="150000"/>
              </a:lnSpc>
              <a:buNone/>
            </a:pPr>
            <a:r>
              <a:rPr lang="en-US" sz="2000" b="1" dirty="0" smtClean="0">
                <a:solidFill>
                  <a:srgbClr val="FD992B"/>
                </a:solidFill>
                <a:latin typeface="Calibri" pitchFamily="34" charset="0"/>
                <a:cs typeface="Calibri" pitchFamily="34" charset="0"/>
              </a:rPr>
              <a:t>Business Ombudsman Council:</a:t>
            </a:r>
          </a:p>
          <a:p>
            <a:pPr>
              <a:lnSpc>
                <a:spcPct val="150000"/>
              </a:lnSpc>
            </a:pPr>
            <a:r>
              <a:rPr lang="en-US" sz="1800" b="1" dirty="0" smtClean="0">
                <a:solidFill>
                  <a:schemeClr val="accent4">
                    <a:lumMod val="75000"/>
                  </a:schemeClr>
                </a:solidFill>
                <a:latin typeface="Calibri" pitchFamily="34" charset="0"/>
                <a:cs typeface="Calibri" pitchFamily="34" charset="0"/>
              </a:rPr>
              <a:t>become operational on </a:t>
            </a:r>
            <a:r>
              <a:rPr lang="en-US" sz="1800" b="1" dirty="0" smtClean="0">
                <a:solidFill>
                  <a:srgbClr val="FD992B"/>
                </a:solidFill>
                <a:latin typeface="Calibri" pitchFamily="34" charset="0"/>
                <a:cs typeface="Calibri" pitchFamily="34" charset="0"/>
              </a:rPr>
              <a:t>20 May 2015</a:t>
            </a:r>
          </a:p>
          <a:p>
            <a:pPr>
              <a:lnSpc>
                <a:spcPct val="150000"/>
              </a:lnSpc>
            </a:pPr>
            <a:r>
              <a:rPr lang="en-US" sz="1800" b="1" dirty="0" smtClean="0">
                <a:solidFill>
                  <a:schemeClr val="accent4">
                    <a:lumMod val="75000"/>
                  </a:schemeClr>
                </a:solidFill>
                <a:latin typeface="Calibri" pitchFamily="34" charset="0"/>
                <a:cs typeface="Calibri" pitchFamily="34" charset="0"/>
              </a:rPr>
              <a:t>key element in an </a:t>
            </a:r>
            <a:r>
              <a:rPr lang="en-US" sz="1800" b="1" dirty="0" smtClean="0">
                <a:solidFill>
                  <a:srgbClr val="FD992B"/>
                </a:solidFill>
                <a:latin typeface="Calibri" pitchFamily="34" charset="0"/>
                <a:cs typeface="Calibri" pitchFamily="34" charset="0"/>
              </a:rPr>
              <a:t>Anti-Corruption Initiative </a:t>
            </a:r>
            <a:r>
              <a:rPr lang="en-US" sz="1800" dirty="0" smtClean="0">
                <a:solidFill>
                  <a:schemeClr val="accent4">
                    <a:lumMod val="75000"/>
                  </a:schemeClr>
                </a:solidFill>
                <a:latin typeface="Calibri" pitchFamily="34" charset="0"/>
                <a:cs typeface="Calibri" pitchFamily="34" charset="0"/>
              </a:rPr>
              <a:t>(launched by the </a:t>
            </a:r>
            <a:r>
              <a:rPr lang="en-US" sz="1800" b="1" dirty="0" smtClean="0">
                <a:solidFill>
                  <a:schemeClr val="accent4">
                    <a:lumMod val="75000"/>
                  </a:schemeClr>
                </a:solidFill>
                <a:latin typeface="Calibri" pitchFamily="34" charset="0"/>
                <a:cs typeface="Calibri" pitchFamily="34" charset="0"/>
              </a:rPr>
              <a:t>EBRD</a:t>
            </a:r>
            <a:r>
              <a:rPr lang="en-US" sz="1800" dirty="0" smtClean="0">
                <a:solidFill>
                  <a:schemeClr val="accent4">
                    <a:lumMod val="75000"/>
                  </a:schemeClr>
                </a:solidFill>
                <a:latin typeface="Calibri" pitchFamily="34" charset="0"/>
                <a:cs typeface="Calibri" pitchFamily="34" charset="0"/>
              </a:rPr>
              <a:t>; agreed under </a:t>
            </a:r>
            <a:r>
              <a:rPr lang="en-US" sz="1800" b="1" dirty="0" err="1" smtClean="0">
                <a:solidFill>
                  <a:schemeClr val="accent4">
                    <a:lumMod val="75000"/>
                  </a:schemeClr>
                </a:solidFill>
                <a:latin typeface="Calibri" pitchFamily="34" charset="0"/>
                <a:cs typeface="Calibri" pitchFamily="34" charset="0"/>
              </a:rPr>
              <a:t>MoU</a:t>
            </a:r>
            <a:r>
              <a:rPr lang="en-US" sz="1800" b="1" dirty="0" smtClean="0">
                <a:solidFill>
                  <a:schemeClr val="accent4">
                    <a:lumMod val="75000"/>
                  </a:schemeClr>
                </a:solidFill>
                <a:latin typeface="Calibri" pitchFamily="34" charset="0"/>
                <a:cs typeface="Calibri" pitchFamily="34" charset="0"/>
              </a:rPr>
              <a:t> of </a:t>
            </a:r>
            <a:r>
              <a:rPr lang="en-US" sz="1800" b="1" dirty="0" smtClean="0">
                <a:solidFill>
                  <a:srgbClr val="FD992B"/>
                </a:solidFill>
                <a:latin typeface="Calibri" pitchFamily="34" charset="0"/>
                <a:cs typeface="Calibri" pitchFamily="34" charset="0"/>
              </a:rPr>
              <a:t>May 2014 </a:t>
            </a:r>
            <a:r>
              <a:rPr lang="en-US" sz="1800" dirty="0" smtClean="0">
                <a:solidFill>
                  <a:schemeClr val="accent4">
                    <a:lumMod val="75000"/>
                  </a:schemeClr>
                </a:solidFill>
                <a:latin typeface="Calibri" pitchFamily="34" charset="0"/>
                <a:cs typeface="Calibri" pitchFamily="34" charset="0"/>
              </a:rPr>
              <a:t>with the EBRD, OECD, EBA Am. CC</a:t>
            </a:r>
            <a:r>
              <a:rPr lang="ru-RU" sz="1800" dirty="0" smtClean="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in Ukraine) </a:t>
            </a:r>
          </a:p>
          <a:p>
            <a:pPr>
              <a:lnSpc>
                <a:spcPct val="150000"/>
              </a:lnSpc>
            </a:pPr>
            <a:r>
              <a:rPr lang="en-US" sz="1800" b="1" dirty="0" err="1" smtClean="0">
                <a:solidFill>
                  <a:srgbClr val="FD992B"/>
                </a:solidFill>
                <a:latin typeface="Calibri" pitchFamily="34" charset="0"/>
                <a:cs typeface="Calibri" pitchFamily="34" charset="0"/>
              </a:rPr>
              <a:t>Algirdas</a:t>
            </a:r>
            <a:r>
              <a:rPr lang="en-US" sz="1800" b="1" dirty="0" smtClean="0">
                <a:solidFill>
                  <a:srgbClr val="FD992B"/>
                </a:solidFill>
                <a:latin typeface="Calibri" pitchFamily="34" charset="0"/>
                <a:cs typeface="Calibri" pitchFamily="34" charset="0"/>
              </a:rPr>
              <a:t> </a:t>
            </a:r>
            <a:r>
              <a:rPr lang="en-US" sz="1800" b="1" dirty="0" err="1" smtClean="0">
                <a:solidFill>
                  <a:srgbClr val="FD992B"/>
                </a:solidFill>
                <a:latin typeface="Calibri" pitchFamily="34" charset="0"/>
                <a:cs typeface="Calibri" pitchFamily="34" charset="0"/>
              </a:rPr>
              <a:t>Šemeta</a:t>
            </a:r>
            <a:r>
              <a:rPr lang="en-US" sz="1800" b="1" dirty="0" smtClean="0">
                <a:solidFill>
                  <a:srgbClr val="FD992B"/>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(former Lithuanian Finance Minister, former EU Commissioner for Taxation and Customs Union, Audit and Anti-Fraud) </a:t>
            </a:r>
          </a:p>
          <a:p>
            <a:pPr>
              <a:lnSpc>
                <a:spcPct val="150000"/>
              </a:lnSpc>
            </a:pPr>
            <a:r>
              <a:rPr lang="en-US" sz="1800" b="1" dirty="0" smtClean="0">
                <a:solidFill>
                  <a:schemeClr val="accent4">
                    <a:lumMod val="75000"/>
                  </a:schemeClr>
                </a:solidFill>
                <a:latin typeface="Calibri" pitchFamily="34" charset="0"/>
                <a:cs typeface="Calibri" pitchFamily="34" charset="0"/>
              </a:rPr>
              <a:t>will </a:t>
            </a:r>
            <a:r>
              <a:rPr lang="en-US" sz="1800" b="1" dirty="0" smtClean="0">
                <a:solidFill>
                  <a:srgbClr val="FD992B"/>
                </a:solidFill>
                <a:latin typeface="Calibri" pitchFamily="34" charset="0"/>
                <a:cs typeface="Calibri" pitchFamily="34" charset="0"/>
              </a:rPr>
              <a:t>regularly report </a:t>
            </a:r>
            <a:r>
              <a:rPr lang="en-US" sz="1800" b="1" dirty="0" smtClean="0">
                <a:solidFill>
                  <a:schemeClr val="accent4">
                    <a:lumMod val="75000"/>
                  </a:schemeClr>
                </a:solidFill>
                <a:latin typeface="Calibri" pitchFamily="34" charset="0"/>
                <a:cs typeface="Calibri" pitchFamily="34" charset="0"/>
              </a:rPr>
              <a:t>to the general public </a:t>
            </a:r>
            <a:r>
              <a:rPr lang="en-US" sz="1800" dirty="0" smtClean="0">
                <a:solidFill>
                  <a:schemeClr val="accent4">
                    <a:lumMod val="75000"/>
                  </a:schemeClr>
                </a:solidFill>
                <a:latin typeface="Calibri" pitchFamily="34" charset="0"/>
                <a:cs typeface="Calibri" pitchFamily="34" charset="0"/>
              </a:rPr>
              <a:t>about the progress made</a:t>
            </a:r>
            <a:endParaRPr lang="ru-RU" sz="1800" b="1" dirty="0" smtClean="0">
              <a:solidFill>
                <a:schemeClr val="accent4">
                  <a:lumMod val="75000"/>
                </a:schemeClr>
              </a:solidFill>
              <a:latin typeface="Calibri" pitchFamily="34" charset="0"/>
              <a:cs typeface="Calibri" pitchFamily="34" charset="0"/>
            </a:endParaRPr>
          </a:p>
          <a:p>
            <a:pPr>
              <a:lnSpc>
                <a:spcPct val="150000"/>
              </a:lnSpc>
            </a:pPr>
            <a:r>
              <a:rPr lang="en-US" sz="1800" b="1" dirty="0" smtClean="0">
                <a:solidFill>
                  <a:schemeClr val="accent4">
                    <a:lumMod val="75000"/>
                  </a:schemeClr>
                </a:solidFill>
                <a:latin typeface="Calibri" pitchFamily="34" charset="0"/>
                <a:cs typeface="Calibri" pitchFamily="34" charset="0"/>
              </a:rPr>
              <a:t>1st quarterly report on </a:t>
            </a:r>
            <a:r>
              <a:rPr lang="en-US" sz="1800" b="1" dirty="0" smtClean="0">
                <a:solidFill>
                  <a:srgbClr val="FD992B"/>
                </a:solidFill>
                <a:latin typeface="Calibri" pitchFamily="34" charset="0"/>
                <a:cs typeface="Calibri" pitchFamily="34" charset="0"/>
              </a:rPr>
              <a:t>28 Jul 2015 </a:t>
            </a:r>
            <a:r>
              <a:rPr lang="en-US" sz="1800" b="1" dirty="0" smtClean="0">
                <a:solidFill>
                  <a:schemeClr val="accent4">
                    <a:lumMod val="75000"/>
                  </a:schemeClr>
                </a:solidFill>
                <a:latin typeface="Calibri" pitchFamily="34" charset="0"/>
                <a:cs typeface="Calibri" pitchFamily="34" charset="0"/>
              </a:rPr>
              <a:t>(172 complaints</a:t>
            </a:r>
            <a:r>
              <a:rPr lang="ru-RU" sz="1800" b="1" dirty="0" smtClean="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processed</a:t>
            </a:r>
            <a:r>
              <a:rPr lang="en-US" sz="1800" b="1" dirty="0" smtClean="0">
                <a:solidFill>
                  <a:schemeClr val="accent4">
                    <a:lumMod val="75000"/>
                  </a:schemeClr>
                </a:solidFill>
                <a:latin typeface="Calibri" pitchFamily="34" charset="0"/>
                <a:cs typeface="Calibri" pitchFamily="34" charset="0"/>
              </a:rPr>
              <a:t>)</a:t>
            </a:r>
          </a:p>
          <a:p>
            <a:pPr>
              <a:lnSpc>
                <a:spcPct val="150000"/>
              </a:lnSpc>
            </a:pPr>
            <a:r>
              <a:rPr lang="en-US" sz="1800" b="1" dirty="0" smtClean="0">
                <a:solidFill>
                  <a:srgbClr val="FD992B"/>
                </a:solidFill>
                <a:latin typeface="Calibri" pitchFamily="34" charset="0"/>
                <a:cs typeface="Calibri" pitchFamily="34" charset="0"/>
              </a:rPr>
              <a:t>funded</a:t>
            </a:r>
            <a:r>
              <a:rPr lang="en-US" sz="1800" b="1" dirty="0" smtClean="0">
                <a:solidFill>
                  <a:schemeClr val="accent4">
                    <a:lumMod val="75000"/>
                  </a:schemeClr>
                </a:solidFill>
                <a:latin typeface="Calibri" pitchFamily="34" charset="0"/>
                <a:cs typeface="Calibri" pitchFamily="34" charset="0"/>
              </a:rPr>
              <a:t> by the EBRD-Ukraine </a:t>
            </a:r>
            <a:r>
              <a:rPr lang="en-US" sz="1800" b="1" dirty="0" err="1" smtClean="0">
                <a:solidFill>
                  <a:schemeClr val="accent4">
                    <a:lumMod val="75000"/>
                  </a:schemeClr>
                </a:solidFill>
                <a:latin typeface="Calibri" pitchFamily="34" charset="0"/>
                <a:cs typeface="Calibri" pitchFamily="34" charset="0"/>
              </a:rPr>
              <a:t>Stabilisation</a:t>
            </a:r>
            <a:r>
              <a:rPr lang="en-US" sz="1800" b="1" dirty="0" smtClean="0">
                <a:solidFill>
                  <a:schemeClr val="accent4">
                    <a:lumMod val="75000"/>
                  </a:schemeClr>
                </a:solidFill>
                <a:latin typeface="Calibri" pitchFamily="34" charset="0"/>
                <a:cs typeface="Calibri" pitchFamily="34" charset="0"/>
              </a:rPr>
              <a:t> and Sustainable Growth Multi-Donor Account</a:t>
            </a:r>
            <a:r>
              <a:rPr lang="en-US" sz="1800" dirty="0" smtClean="0">
                <a:solidFill>
                  <a:schemeClr val="accent4">
                    <a:lumMod val="75000"/>
                  </a:schemeClr>
                </a:solidFill>
                <a:latin typeface="Calibri" pitchFamily="34" charset="0"/>
                <a:cs typeface="Calibri" pitchFamily="34" charset="0"/>
              </a:rPr>
              <a:t> </a:t>
            </a:r>
            <a:r>
              <a:rPr lang="ru-RU" sz="1600" dirty="0" smtClean="0">
                <a:solidFill>
                  <a:schemeClr val="accent4">
                    <a:lumMod val="75000"/>
                  </a:schemeClr>
                </a:solidFill>
                <a:latin typeface="Calibri" pitchFamily="34" charset="0"/>
                <a:cs typeface="Calibri" pitchFamily="34" charset="0"/>
              </a:rPr>
              <a:t>(</a:t>
            </a:r>
            <a:r>
              <a:rPr lang="en-US" sz="1600" dirty="0" smtClean="0">
                <a:solidFill>
                  <a:schemeClr val="accent4">
                    <a:lumMod val="75000"/>
                  </a:schemeClr>
                </a:solidFill>
                <a:latin typeface="Calibri" pitchFamily="34" charset="0"/>
                <a:cs typeface="Calibri" pitchFamily="34" charset="0"/>
              </a:rPr>
              <a:t>supported by Denmark, Finland, France, Germany, Japan, the Netherlands, Poland, Sweden, Switzerland, the UK</a:t>
            </a:r>
            <a:r>
              <a:rPr lang="ru-RU" sz="1600" dirty="0" smtClean="0">
                <a:solidFill>
                  <a:schemeClr val="accent4">
                    <a:lumMod val="75000"/>
                  </a:schemeClr>
                </a:solidFill>
                <a:latin typeface="Calibri" pitchFamily="34" charset="0"/>
                <a:cs typeface="Calibri" pitchFamily="34" charset="0"/>
              </a:rPr>
              <a:t> </a:t>
            </a:r>
            <a:r>
              <a:rPr lang="en-US" sz="1600" dirty="0" smtClean="0">
                <a:solidFill>
                  <a:schemeClr val="accent4">
                    <a:lumMod val="75000"/>
                  </a:schemeClr>
                </a:solidFill>
                <a:latin typeface="Calibri" pitchFamily="34" charset="0"/>
                <a:cs typeface="Calibri" pitchFamily="34" charset="0"/>
              </a:rPr>
              <a:t>and the US</a:t>
            </a:r>
            <a:r>
              <a:rPr lang="ru-RU" sz="1600" dirty="0" smtClean="0">
                <a:solidFill>
                  <a:schemeClr val="accent4">
                    <a:lumMod val="75000"/>
                  </a:schemeClr>
                </a:solidFill>
                <a:latin typeface="Calibri" pitchFamily="34" charset="0"/>
                <a:cs typeface="Calibri" pitchFamily="34" charset="0"/>
              </a:rPr>
              <a:t>)</a:t>
            </a:r>
            <a:r>
              <a:rPr lang="en-US" sz="1600" dirty="0" smtClean="0">
                <a:solidFill>
                  <a:schemeClr val="accent4">
                    <a:lumMod val="75000"/>
                  </a:schemeClr>
                </a:solidFill>
                <a:latin typeface="Calibri" pitchFamily="34" charset="0"/>
                <a:cs typeface="Calibri" pitchFamily="34" charset="0"/>
              </a:rPr>
              <a:t>.</a:t>
            </a:r>
            <a:endParaRPr lang="en-US" sz="1600" b="1" dirty="0" smtClean="0">
              <a:solidFill>
                <a:srgbClr val="FF0000"/>
              </a:solidFill>
              <a:latin typeface="Calibri" pitchFamily="34" charset="0"/>
              <a:cs typeface="Calibri" pitchFamily="34" charset="0"/>
            </a:endParaRPr>
          </a:p>
          <a:p>
            <a:pPr marL="0" indent="0">
              <a:lnSpc>
                <a:spcPct val="150000"/>
              </a:lnSpc>
              <a:buNone/>
            </a:pPr>
            <a:endParaRPr lang="en-US" sz="2000" b="1" dirty="0" smtClean="0">
              <a:solidFill>
                <a:srgbClr val="FF0000"/>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457200" indent="-457200">
              <a:lnSpc>
                <a:spcPct val="150000"/>
              </a:lnSpc>
              <a:buFont typeface="+mj-lt"/>
              <a:buAutoNum type="arabicPeriod"/>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3005055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443831" y="1412776"/>
            <a:ext cx="6296521" cy="2520280"/>
          </a:xfrm>
        </p:spPr>
        <p:txBody>
          <a:bodyPr>
            <a:normAutofit/>
          </a:bodyPr>
          <a:lstStyle/>
          <a:p>
            <a:pPr marL="0" indent="0" algn="ctr">
              <a:lnSpc>
                <a:spcPct val="150000"/>
              </a:lnSpc>
              <a:buNone/>
            </a:pPr>
            <a:r>
              <a:rPr lang="en-US" sz="3200" b="1" dirty="0">
                <a:solidFill>
                  <a:srgbClr val="FD992B"/>
                </a:solidFill>
                <a:latin typeface="Calibri" pitchFamily="34" charset="0"/>
                <a:cs typeface="Calibri" pitchFamily="34" charset="0"/>
              </a:rPr>
              <a:t>(</a:t>
            </a:r>
            <a:r>
              <a:rPr lang="en-US" sz="3200" b="1" dirty="0" smtClean="0">
                <a:solidFill>
                  <a:srgbClr val="FD992B"/>
                </a:solidFill>
                <a:latin typeface="Calibri" pitchFamily="34" charset="0"/>
                <a:cs typeface="Calibri" pitchFamily="34" charset="0"/>
              </a:rPr>
              <a:t>III) </a:t>
            </a:r>
          </a:p>
          <a:p>
            <a:pPr marL="0" indent="0" algn="ctr">
              <a:lnSpc>
                <a:spcPct val="150000"/>
              </a:lnSpc>
              <a:buNone/>
            </a:pPr>
            <a:r>
              <a:rPr lang="en-US" sz="3200" b="1" dirty="0" smtClean="0">
                <a:solidFill>
                  <a:srgbClr val="FD992B"/>
                </a:solidFill>
                <a:latin typeface="Calibri" pitchFamily="34" charset="0"/>
                <a:cs typeface="Calibri" pitchFamily="34" charset="0"/>
              </a:rPr>
              <a:t>The Stock Market &amp; Fund </a:t>
            </a:r>
            <a:r>
              <a:rPr lang="en-US" sz="3200" b="1" dirty="0">
                <a:solidFill>
                  <a:srgbClr val="FD992B"/>
                </a:solidFill>
                <a:latin typeface="Calibri" pitchFamily="34" charset="0"/>
                <a:cs typeface="Calibri" pitchFamily="34" charset="0"/>
              </a:rPr>
              <a:t>Industry Legal F</a:t>
            </a:r>
            <a:r>
              <a:rPr lang="uk-UA" sz="3200" b="1" dirty="0" err="1">
                <a:solidFill>
                  <a:srgbClr val="FD992B"/>
                </a:solidFill>
                <a:latin typeface="Calibri" pitchFamily="34" charset="0"/>
                <a:cs typeface="Calibri" pitchFamily="34" charset="0"/>
              </a:rPr>
              <a:t>ramework</a:t>
            </a:r>
            <a:r>
              <a:rPr lang="en-US" sz="3200" b="1" dirty="0">
                <a:solidFill>
                  <a:srgbClr val="FD992B"/>
                </a:solidFill>
                <a:latin typeface="Calibri" pitchFamily="34" charset="0"/>
                <a:cs typeface="Calibri" pitchFamily="34" charset="0"/>
              </a:rPr>
              <a:t> </a:t>
            </a:r>
            <a:r>
              <a:rPr lang="ru-RU" sz="3200" b="1" dirty="0" err="1">
                <a:solidFill>
                  <a:srgbClr val="FD992B"/>
                </a:solidFill>
                <a:latin typeface="Calibri" pitchFamily="34" charset="0"/>
                <a:cs typeface="Calibri" pitchFamily="34" charset="0"/>
              </a:rPr>
              <a:t>Developments</a:t>
            </a:r>
            <a:endParaRPr lang="en-US" sz="3200" b="1" dirty="0">
              <a:solidFill>
                <a:srgbClr val="FD992B"/>
              </a:solidFill>
              <a:latin typeface="Calibri" pitchFamily="34" charset="0"/>
              <a:cs typeface="Calibri" pitchFamily="34" charset="0"/>
            </a:endParaRPr>
          </a:p>
          <a:p>
            <a:pPr marL="0" indent="0" algn="ctr">
              <a:lnSpc>
                <a:spcPct val="150000"/>
              </a:lnSpc>
              <a:buNone/>
            </a:pPr>
            <a:endParaRPr lang="uk-UA" sz="3200" b="1" dirty="0">
              <a:solidFill>
                <a:srgbClr val="FD992B"/>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18</a:t>
            </a:fld>
            <a:endParaRPr lang="uk-UA" sz="1200" dirty="0">
              <a:latin typeface="Calibri" pitchFamily="34" charset="0"/>
              <a:cs typeface="Calibri" pitchFamily="34" charset="0"/>
            </a:endParaRPr>
          </a:p>
        </p:txBody>
      </p:sp>
    </p:spTree>
    <p:extLst>
      <p:ext uri="{BB962C8B-B14F-4D97-AF65-F5344CB8AC3E}">
        <p14:creationId xmlns:p14="http://schemas.microsoft.com/office/powerpoint/2010/main" val="3301102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52400"/>
            <a:ext cx="7128792" cy="990600"/>
          </a:xfrm>
        </p:spPr>
        <p:txBody>
          <a:bodyPr>
            <a:normAutofit/>
          </a:bodyPr>
          <a:lstStyle/>
          <a:p>
            <a:r>
              <a:rPr lang="en-US" sz="2800" b="1" dirty="0" smtClean="0">
                <a:solidFill>
                  <a:schemeClr val="accent4">
                    <a:lumMod val="75000"/>
                  </a:schemeClr>
                </a:solidFill>
                <a:latin typeface="Calibri" pitchFamily="34" charset="0"/>
                <a:cs typeface="Calibri" pitchFamily="34" charset="0"/>
              </a:rPr>
              <a:t>The EU Legislation (on Financial Services) to be Implemented According to the AA with the EU </a:t>
            </a:r>
            <a:endParaRPr lang="en-US" sz="2800" dirty="0">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19</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488832" cy="5172960"/>
          </a:xfrm>
        </p:spPr>
        <p:txBody>
          <a:bodyPr>
            <a:noAutofit/>
          </a:bodyPr>
          <a:lstStyle/>
          <a:p>
            <a:pPr marL="0" indent="0">
              <a:lnSpc>
                <a:spcPct val="150000"/>
              </a:lnSpc>
              <a:buNone/>
            </a:pPr>
            <a:r>
              <a:rPr lang="en-US" sz="2000" b="1" dirty="0">
                <a:solidFill>
                  <a:srgbClr val="FD992B"/>
                </a:solidFill>
                <a:latin typeface="Calibri" pitchFamily="34" charset="0"/>
                <a:cs typeface="Calibri" pitchFamily="34" charset="0"/>
              </a:rPr>
              <a:t>During </a:t>
            </a:r>
            <a:r>
              <a:rPr lang="en-US" sz="2200" b="1" dirty="0">
                <a:solidFill>
                  <a:srgbClr val="FD992B"/>
                </a:solidFill>
                <a:latin typeface="Calibri" pitchFamily="34" charset="0"/>
                <a:cs typeface="Calibri" pitchFamily="34" charset="0"/>
              </a:rPr>
              <a:t>4</a:t>
            </a:r>
            <a:r>
              <a:rPr lang="en-US" sz="2000" b="1" dirty="0">
                <a:solidFill>
                  <a:srgbClr val="FD992B"/>
                </a:solidFill>
                <a:latin typeface="Calibri" pitchFamily="34" charset="0"/>
                <a:cs typeface="Calibri" pitchFamily="34" charset="0"/>
              </a:rPr>
              <a:t> years since the AA </a:t>
            </a:r>
            <a:r>
              <a:rPr lang="en-US" sz="2000" b="1" dirty="0" smtClean="0">
                <a:solidFill>
                  <a:srgbClr val="FD992B"/>
                </a:solidFill>
                <a:latin typeface="Calibri" pitchFamily="34" charset="0"/>
                <a:cs typeface="Calibri" pitchFamily="34" charset="0"/>
              </a:rPr>
              <a:t>entry into force (i.e. full </a:t>
            </a:r>
            <a:r>
              <a:rPr lang="en-US" sz="2000" b="1" dirty="0">
                <a:solidFill>
                  <a:srgbClr val="FD992B"/>
                </a:solidFill>
                <a:latin typeface="Calibri" pitchFamily="34" charset="0"/>
                <a:cs typeface="Calibri" pitchFamily="34" charset="0"/>
              </a:rPr>
              <a:t>ratification)</a:t>
            </a:r>
            <a:endParaRPr lang="en-US" sz="2000" b="1" dirty="0" smtClean="0">
              <a:solidFill>
                <a:srgbClr val="FD992B"/>
              </a:solidFill>
              <a:latin typeface="Calibri" pitchFamily="34" charset="0"/>
              <a:cs typeface="Calibri" pitchFamily="34" charset="0"/>
            </a:endParaRPr>
          </a:p>
          <a:p>
            <a:pPr marL="0" indent="0">
              <a:buNone/>
            </a:pPr>
            <a:r>
              <a:rPr lang="en-US" sz="2000" b="1" dirty="0" smtClean="0">
                <a:solidFill>
                  <a:schemeClr val="accent4">
                    <a:lumMod val="75000"/>
                  </a:schemeClr>
                </a:solidFill>
                <a:latin typeface="Calibri" pitchFamily="34" charset="0"/>
                <a:cs typeface="Calibri" pitchFamily="34" charset="0"/>
              </a:rPr>
              <a:t>the EU law to </a:t>
            </a:r>
            <a:r>
              <a:rPr lang="en-US" sz="2000" b="1" dirty="0">
                <a:solidFill>
                  <a:schemeClr val="accent4">
                    <a:lumMod val="75000"/>
                  </a:schemeClr>
                </a:solidFill>
                <a:latin typeface="Calibri" pitchFamily="34" charset="0"/>
                <a:cs typeface="Calibri" pitchFamily="34" charset="0"/>
              </a:rPr>
              <a:t>be implemented</a:t>
            </a:r>
            <a:r>
              <a:rPr lang="en-US" sz="2000" b="1" dirty="0" smtClean="0">
                <a:solidFill>
                  <a:schemeClr val="accent4">
                    <a:lumMod val="75000"/>
                  </a:schemeClr>
                </a:solidFill>
                <a:latin typeface="Calibri" pitchFamily="34" charset="0"/>
                <a:cs typeface="Calibri" pitchFamily="34" charset="0"/>
              </a:rPr>
              <a:t>:</a:t>
            </a:r>
            <a:endParaRPr lang="en-US" sz="2000" b="1" u="sng" dirty="0" smtClean="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r>
              <a:rPr lang="en-US" sz="2000" b="1" dirty="0">
                <a:solidFill>
                  <a:schemeClr val="accent4">
                    <a:lumMod val="75000"/>
                  </a:schemeClr>
                </a:solidFill>
                <a:latin typeface="Calibri" pitchFamily="34" charset="0"/>
                <a:cs typeface="Calibri" pitchFamily="34" charset="0"/>
              </a:rPr>
              <a:t>UCITS </a:t>
            </a:r>
            <a:r>
              <a:rPr lang="en-US" sz="2000" dirty="0" smtClean="0">
                <a:solidFill>
                  <a:schemeClr val="accent4">
                    <a:lumMod val="75000"/>
                  </a:schemeClr>
                </a:solidFill>
                <a:latin typeface="Calibri" pitchFamily="34" charset="0"/>
                <a:cs typeface="Calibri" pitchFamily="34" charset="0"/>
              </a:rPr>
              <a:t>(</a:t>
            </a:r>
            <a:r>
              <a:rPr lang="en-US" sz="2000" dirty="0">
                <a:solidFill>
                  <a:schemeClr val="accent4">
                    <a:lumMod val="75000"/>
                  </a:schemeClr>
                </a:solidFill>
                <a:latin typeface="Calibri" pitchFamily="34" charset="0"/>
                <a:cs typeface="Calibri" pitchFamily="34" charset="0"/>
              </a:rPr>
              <a:t>2009/65/EC) – </a:t>
            </a:r>
            <a:r>
              <a:rPr lang="en-US" sz="2000" b="1" dirty="0">
                <a:solidFill>
                  <a:srgbClr val="FD992B"/>
                </a:solidFill>
                <a:latin typeface="Calibri" pitchFamily="34" charset="0"/>
                <a:cs typeface="Calibri" pitchFamily="34" charset="0"/>
              </a:rPr>
              <a:t>6</a:t>
            </a:r>
            <a:r>
              <a:rPr lang="en-US" sz="2000" b="1" dirty="0">
                <a:solidFill>
                  <a:schemeClr val="accent4">
                    <a:lumMod val="75000"/>
                  </a:schemeClr>
                </a:solidFill>
                <a:latin typeface="Calibri" pitchFamily="34" charset="0"/>
                <a:cs typeface="Calibri" pitchFamily="34" charset="0"/>
              </a:rPr>
              <a:t> Directives &amp; Regulations</a:t>
            </a:r>
          </a:p>
          <a:p>
            <a:pPr marL="457200" indent="-457200">
              <a:lnSpc>
                <a:spcPct val="150000"/>
              </a:lnSpc>
              <a:buFont typeface="+mj-lt"/>
              <a:buAutoNum type="arabicPeriod"/>
            </a:pPr>
            <a:r>
              <a:rPr lang="en-US" sz="2000" b="1" dirty="0" err="1" smtClean="0">
                <a:solidFill>
                  <a:schemeClr val="accent4">
                    <a:lumMod val="75000"/>
                  </a:schemeClr>
                </a:solidFill>
                <a:latin typeface="Calibri" pitchFamily="34" charset="0"/>
                <a:cs typeface="Calibri" pitchFamily="34" charset="0"/>
              </a:rPr>
              <a:t>MiFID</a:t>
            </a:r>
            <a:r>
              <a:rPr lang="en-US" sz="2000" b="1" dirty="0" smtClean="0">
                <a:solidFill>
                  <a:schemeClr val="accent4">
                    <a:lumMod val="75000"/>
                  </a:schemeClr>
                </a:solidFill>
                <a:latin typeface="Calibri" pitchFamily="34" charset="0"/>
                <a:cs typeface="Calibri" pitchFamily="34" charset="0"/>
              </a:rPr>
              <a:t> </a:t>
            </a:r>
            <a:r>
              <a:rPr lang="en-US" sz="2000" dirty="0" smtClean="0">
                <a:solidFill>
                  <a:schemeClr val="accent4">
                    <a:lumMod val="75000"/>
                  </a:schemeClr>
                </a:solidFill>
                <a:latin typeface="Calibri" pitchFamily="34" charset="0"/>
                <a:cs typeface="Calibri" pitchFamily="34" charset="0"/>
              </a:rPr>
              <a:t>(2004/39/EC</a:t>
            </a:r>
            <a:r>
              <a:rPr lang="en-US" sz="2000" dirty="0">
                <a:solidFill>
                  <a:schemeClr val="accent4">
                    <a:lumMod val="75000"/>
                  </a:schemeClr>
                </a:solidFill>
                <a:latin typeface="Calibri" pitchFamily="34" charset="0"/>
                <a:cs typeface="Calibri" pitchFamily="34" charset="0"/>
              </a:rPr>
              <a:t>) </a:t>
            </a:r>
            <a:endParaRPr lang="en-US" sz="2000" dirty="0" smtClean="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r>
              <a:rPr lang="en-US" sz="2000" b="1" dirty="0" smtClean="0">
                <a:solidFill>
                  <a:schemeClr val="accent4">
                    <a:lumMod val="75000"/>
                  </a:schemeClr>
                </a:solidFill>
                <a:latin typeface="Calibri" pitchFamily="34" charset="0"/>
                <a:cs typeface="Calibri" pitchFamily="34" charset="0"/>
              </a:rPr>
              <a:t>Prospectus Directive </a:t>
            </a:r>
            <a:r>
              <a:rPr lang="en-US" sz="2000" dirty="0">
                <a:solidFill>
                  <a:schemeClr val="accent4">
                    <a:lumMod val="75000"/>
                  </a:schemeClr>
                </a:solidFill>
                <a:latin typeface="Calibri" pitchFamily="34" charset="0"/>
                <a:cs typeface="Calibri" pitchFamily="34" charset="0"/>
              </a:rPr>
              <a:t>(</a:t>
            </a:r>
            <a:r>
              <a:rPr lang="en-US" sz="2000" dirty="0" smtClean="0">
                <a:solidFill>
                  <a:schemeClr val="accent4">
                    <a:lumMod val="75000"/>
                  </a:schemeClr>
                </a:solidFill>
                <a:latin typeface="Calibri" pitchFamily="34" charset="0"/>
                <a:cs typeface="Calibri" pitchFamily="34" charset="0"/>
              </a:rPr>
              <a:t>2003/71/EC</a:t>
            </a:r>
            <a:r>
              <a:rPr lang="en-US" sz="2000" dirty="0">
                <a:solidFill>
                  <a:schemeClr val="accent4">
                    <a:lumMod val="75000"/>
                  </a:schemeClr>
                </a:solidFill>
                <a:latin typeface="Calibri" pitchFamily="34" charset="0"/>
                <a:cs typeface="Calibri" pitchFamily="34" charset="0"/>
              </a:rPr>
              <a:t>) </a:t>
            </a:r>
            <a:endParaRPr lang="en-US" sz="2000" dirty="0" smtClean="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r>
              <a:rPr lang="en-US" sz="2000" b="1" dirty="0">
                <a:solidFill>
                  <a:schemeClr val="accent4">
                    <a:lumMod val="75000"/>
                  </a:schemeClr>
                </a:solidFill>
                <a:latin typeface="Calibri" pitchFamily="34" charset="0"/>
                <a:cs typeface="Calibri" pitchFamily="34" charset="0"/>
              </a:rPr>
              <a:t>Transparency Directive </a:t>
            </a:r>
            <a:r>
              <a:rPr lang="en-US" sz="2000" dirty="0">
                <a:solidFill>
                  <a:schemeClr val="accent4">
                    <a:lumMod val="75000"/>
                  </a:schemeClr>
                </a:solidFill>
                <a:latin typeface="Calibri" pitchFamily="34" charset="0"/>
                <a:cs typeface="Calibri" pitchFamily="34" charset="0"/>
              </a:rPr>
              <a:t>(2004/109/EC) </a:t>
            </a:r>
          </a:p>
          <a:p>
            <a:pPr marL="457200" indent="-457200">
              <a:lnSpc>
                <a:spcPct val="150000"/>
              </a:lnSpc>
              <a:buFont typeface="+mj-lt"/>
              <a:buAutoNum type="arabicPeriod"/>
            </a:pPr>
            <a:r>
              <a:rPr lang="en-US" sz="2000" b="1" dirty="0" smtClean="0">
                <a:solidFill>
                  <a:schemeClr val="accent4">
                    <a:lumMod val="75000"/>
                  </a:schemeClr>
                </a:solidFill>
                <a:latin typeface="Calibri" pitchFamily="34" charset="0"/>
                <a:cs typeface="Calibri" pitchFamily="34" charset="0"/>
              </a:rPr>
              <a:t>ICSD </a:t>
            </a:r>
            <a:r>
              <a:rPr lang="en-US" sz="2000" dirty="0" smtClean="0">
                <a:solidFill>
                  <a:schemeClr val="accent4">
                    <a:lumMod val="75000"/>
                  </a:schemeClr>
                </a:solidFill>
                <a:latin typeface="Calibri" pitchFamily="34" charset="0"/>
                <a:cs typeface="Calibri" pitchFamily="34" charset="0"/>
              </a:rPr>
              <a:t>(1997/9/EC</a:t>
            </a:r>
            <a:r>
              <a:rPr lang="en-US" sz="2000" dirty="0">
                <a:solidFill>
                  <a:schemeClr val="accent4">
                    <a:lumMod val="75000"/>
                  </a:schemeClr>
                </a:solidFill>
                <a:latin typeface="Calibri" pitchFamily="34" charset="0"/>
                <a:cs typeface="Calibri" pitchFamily="34" charset="0"/>
              </a:rPr>
              <a:t>) </a:t>
            </a:r>
            <a:endParaRPr lang="en-US" sz="2000" dirty="0" smtClean="0">
              <a:solidFill>
                <a:schemeClr val="accent4">
                  <a:lumMod val="75000"/>
                </a:schemeClr>
              </a:solidFill>
              <a:latin typeface="Calibri" pitchFamily="34" charset="0"/>
              <a:cs typeface="Calibri" pitchFamily="34" charset="0"/>
            </a:endParaRPr>
          </a:p>
          <a:p>
            <a:pPr marL="0" indent="0">
              <a:lnSpc>
                <a:spcPct val="150000"/>
              </a:lnSpc>
              <a:buNone/>
            </a:pPr>
            <a:r>
              <a:rPr lang="en-US" sz="2000"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Implementing Directives </a:t>
            </a:r>
            <a:r>
              <a:rPr lang="en-US" sz="1800" b="1" dirty="0">
                <a:solidFill>
                  <a:schemeClr val="accent4">
                    <a:lumMod val="75000"/>
                  </a:schemeClr>
                </a:solidFill>
                <a:latin typeface="Calibri" pitchFamily="34" charset="0"/>
                <a:cs typeface="Calibri" pitchFamily="34" charset="0"/>
              </a:rPr>
              <a:t>&amp; </a:t>
            </a:r>
            <a:r>
              <a:rPr lang="en-US" sz="1800" b="1" dirty="0" smtClean="0">
                <a:solidFill>
                  <a:schemeClr val="accent4">
                    <a:lumMod val="75000"/>
                  </a:schemeClr>
                </a:solidFill>
                <a:latin typeface="Calibri" pitchFamily="34" charset="0"/>
                <a:cs typeface="Calibri" pitchFamily="34" charset="0"/>
              </a:rPr>
              <a:t>Regulations</a:t>
            </a:r>
            <a:r>
              <a:rPr lang="en-US" sz="1800" dirty="0" smtClean="0">
                <a:solidFill>
                  <a:schemeClr val="accent4">
                    <a:lumMod val="75000"/>
                  </a:schemeClr>
                </a:solidFill>
                <a:latin typeface="Calibri" pitchFamily="34" charset="0"/>
                <a:cs typeface="Calibri" pitchFamily="34" charset="0"/>
              </a:rPr>
              <a:t> </a:t>
            </a:r>
            <a:r>
              <a:rPr lang="en-US" sz="1800" dirty="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overall </a:t>
            </a:r>
            <a:r>
              <a:rPr lang="en-US" sz="2000" b="1" dirty="0" smtClean="0">
                <a:solidFill>
                  <a:srgbClr val="FD992B"/>
                </a:solidFill>
                <a:latin typeface="Calibri" pitchFamily="34" charset="0"/>
                <a:cs typeface="Calibri" pitchFamily="34" charset="0"/>
              </a:rPr>
              <a:t>24</a:t>
            </a:r>
            <a:r>
              <a:rPr lang="en-US" sz="2000" b="1" dirty="0" smtClean="0">
                <a:solidFill>
                  <a:schemeClr val="accent4">
                    <a:lumMod val="75000"/>
                  </a:schemeClr>
                </a:solidFill>
                <a:latin typeface="Calibri" pitchFamily="34" charset="0"/>
                <a:cs typeface="Calibri" pitchFamily="34" charset="0"/>
              </a:rPr>
              <a:t> legal </a:t>
            </a:r>
            <a:r>
              <a:rPr lang="en-US" sz="2000" b="1" dirty="0">
                <a:solidFill>
                  <a:schemeClr val="accent4">
                    <a:lumMod val="75000"/>
                  </a:schemeClr>
                </a:solidFill>
                <a:latin typeface="Calibri" pitchFamily="34" charset="0"/>
                <a:cs typeface="Calibri" pitchFamily="34" charset="0"/>
              </a:rPr>
              <a:t>acts concerning investment funds &amp; securities</a:t>
            </a:r>
            <a:r>
              <a:rPr lang="en-US" sz="1800" b="1" dirty="0" smtClean="0">
                <a:solidFill>
                  <a:srgbClr val="FD992B"/>
                </a:solidFill>
                <a:latin typeface="Calibri" pitchFamily="34" charset="0"/>
                <a:cs typeface="Calibri" pitchFamily="34" charset="0"/>
              </a:rPr>
              <a:t>*</a:t>
            </a:r>
            <a:endParaRPr lang="en-US" sz="2000" dirty="0" smtClean="0">
              <a:solidFill>
                <a:srgbClr val="FD992B"/>
              </a:solidFill>
              <a:latin typeface="Calibri" pitchFamily="34" charset="0"/>
              <a:cs typeface="Calibri" pitchFamily="34" charset="0"/>
            </a:endParaRPr>
          </a:p>
          <a:p>
            <a:pPr marL="0" indent="0">
              <a:buNone/>
            </a:pPr>
            <a:endParaRPr lang="en-US" sz="1000" b="1" i="1" dirty="0">
              <a:solidFill>
                <a:schemeClr val="accent4">
                  <a:lumMod val="75000"/>
                </a:schemeClr>
              </a:solidFill>
              <a:latin typeface="Calibri" pitchFamily="34" charset="0"/>
              <a:cs typeface="Calibri" pitchFamily="34" charset="0"/>
            </a:endParaRPr>
          </a:p>
          <a:p>
            <a:pPr marL="0" indent="0">
              <a:lnSpc>
                <a:spcPct val="150000"/>
              </a:lnSpc>
              <a:buNone/>
            </a:pPr>
            <a:r>
              <a:rPr lang="en-US" sz="1600" b="1" dirty="0">
                <a:solidFill>
                  <a:srgbClr val="FD992B"/>
                </a:solidFill>
                <a:latin typeface="Calibri" pitchFamily="34" charset="0"/>
                <a:cs typeface="Calibri" pitchFamily="34" charset="0"/>
              </a:rPr>
              <a:t>* </a:t>
            </a:r>
            <a:r>
              <a:rPr lang="en-US" sz="1600" b="1" dirty="0">
                <a:solidFill>
                  <a:schemeClr val="accent4">
                    <a:lumMod val="75000"/>
                  </a:schemeClr>
                </a:solidFill>
                <a:latin typeface="Calibri" pitchFamily="34" charset="0"/>
                <a:cs typeface="Calibri" pitchFamily="34" charset="0"/>
              </a:rPr>
              <a:t>Also 13 Directives on banking and 5 ones on insurance and </a:t>
            </a:r>
            <a:r>
              <a:rPr lang="en-US" sz="1600" b="1" dirty="0" smtClean="0">
                <a:solidFill>
                  <a:schemeClr val="accent4">
                    <a:lumMod val="75000"/>
                  </a:schemeClr>
                </a:solidFill>
                <a:latin typeface="Calibri" pitchFamily="34" charset="0"/>
                <a:cs typeface="Calibri" pitchFamily="34" charset="0"/>
              </a:rPr>
              <a:t>pensions</a:t>
            </a:r>
            <a:endParaRPr lang="en-US" sz="1600" dirty="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645392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224408"/>
            <a:ext cx="7272808" cy="828328"/>
          </a:xfrm>
        </p:spPr>
        <p:txBody>
          <a:bodyPr>
            <a:normAutofit/>
          </a:bodyPr>
          <a:lstStyle/>
          <a:p>
            <a:pPr algn="ctr"/>
            <a:r>
              <a:rPr lang="nl-BE" b="1" dirty="0">
                <a:solidFill>
                  <a:srgbClr val="FD992B"/>
                </a:solidFill>
                <a:latin typeface="Calibri" pitchFamily="34" charset="0"/>
                <a:cs typeface="Calibri" pitchFamily="34" charset="0"/>
              </a:rPr>
              <a:t>Agenda</a:t>
            </a:r>
            <a:endParaRPr lang="uk-UA" b="1" dirty="0">
              <a:solidFill>
                <a:srgbClr val="FD992B"/>
              </a:solidFill>
              <a:latin typeface="Calibri" pitchFamily="34" charset="0"/>
              <a:cs typeface="Calibri" pitchFamily="34" charset="0"/>
            </a:endParaRPr>
          </a:p>
        </p:txBody>
      </p:sp>
      <p:sp>
        <p:nvSpPr>
          <p:cNvPr id="3" name="Объект 2"/>
          <p:cNvSpPr>
            <a:spLocks noGrp="1"/>
          </p:cNvSpPr>
          <p:nvPr>
            <p:ph sz="quarter" idx="1"/>
          </p:nvPr>
        </p:nvSpPr>
        <p:spPr>
          <a:xfrm>
            <a:off x="971600" y="1268760"/>
            <a:ext cx="7488832" cy="4096421"/>
          </a:xfrm>
        </p:spPr>
        <p:txBody>
          <a:bodyPr>
            <a:noAutofit/>
          </a:bodyPr>
          <a:lstStyle/>
          <a:p>
            <a:pPr marL="0" indent="0">
              <a:lnSpc>
                <a:spcPct val="150000"/>
              </a:lnSpc>
              <a:buNone/>
            </a:pPr>
            <a:r>
              <a:rPr lang="en-US" sz="2400" b="1" dirty="0" smtClean="0">
                <a:solidFill>
                  <a:srgbClr val="FD992B"/>
                </a:solidFill>
                <a:latin typeface="Calibri" pitchFamily="34" charset="0"/>
                <a:cs typeface="Calibri" pitchFamily="34" charset="0"/>
              </a:rPr>
              <a:t>(I) </a:t>
            </a:r>
            <a:r>
              <a:rPr lang="en-US" sz="2400" b="1" dirty="0" smtClean="0">
                <a:solidFill>
                  <a:schemeClr val="accent4">
                    <a:lumMod val="75000"/>
                  </a:schemeClr>
                </a:solidFill>
                <a:latin typeface="Calibri" pitchFamily="34" charset="0"/>
                <a:cs typeface="Calibri" pitchFamily="34" charset="0"/>
              </a:rPr>
              <a:t>Ukraine </a:t>
            </a:r>
            <a:r>
              <a:rPr lang="en-US" sz="2400" b="1" dirty="0">
                <a:solidFill>
                  <a:schemeClr val="accent4">
                    <a:lumMod val="75000"/>
                  </a:schemeClr>
                </a:solidFill>
                <a:latin typeface="Calibri" pitchFamily="34" charset="0"/>
                <a:cs typeface="Calibri" pitchFamily="34" charset="0"/>
              </a:rPr>
              <a:t>and the </a:t>
            </a:r>
            <a:r>
              <a:rPr lang="en-US" sz="2400" b="1" dirty="0" smtClean="0">
                <a:solidFill>
                  <a:schemeClr val="accent4">
                    <a:lumMod val="75000"/>
                  </a:schemeClr>
                </a:solidFill>
                <a:latin typeface="Calibri" pitchFamily="34" charset="0"/>
                <a:cs typeface="Calibri" pitchFamily="34" charset="0"/>
              </a:rPr>
              <a:t>World </a:t>
            </a:r>
            <a:r>
              <a:rPr lang="en-US" sz="2400" b="1" dirty="0">
                <a:solidFill>
                  <a:schemeClr val="accent4">
                    <a:lumMod val="75000"/>
                  </a:schemeClr>
                </a:solidFill>
                <a:latin typeface="Calibri" pitchFamily="34" charset="0"/>
                <a:cs typeface="Calibri" pitchFamily="34" charset="0"/>
              </a:rPr>
              <a:t>– </a:t>
            </a:r>
            <a:r>
              <a:rPr lang="en-US" sz="2400" b="1" dirty="0" smtClean="0">
                <a:solidFill>
                  <a:schemeClr val="accent4">
                    <a:lumMod val="75000"/>
                  </a:schemeClr>
                </a:solidFill>
                <a:latin typeface="Calibri" pitchFamily="34" charset="0"/>
                <a:cs typeface="Calibri" pitchFamily="34" charset="0"/>
              </a:rPr>
              <a:t>Continuing (geo)Political </a:t>
            </a:r>
            <a:r>
              <a:rPr lang="en-US" sz="2400" b="1" dirty="0" err="1" smtClean="0">
                <a:solidFill>
                  <a:schemeClr val="accent4">
                    <a:lumMod val="75000"/>
                  </a:schemeClr>
                </a:solidFill>
                <a:latin typeface="Calibri" pitchFamily="34" charset="0"/>
                <a:cs typeface="Calibri" pitchFamily="34" charset="0"/>
              </a:rPr>
              <a:t>Turbulance</a:t>
            </a:r>
            <a:r>
              <a:rPr lang="en-US" sz="2400" b="1" dirty="0" smtClean="0">
                <a:solidFill>
                  <a:schemeClr val="accent4">
                    <a:lumMod val="75000"/>
                  </a:schemeClr>
                </a:solidFill>
                <a:latin typeface="Calibri" pitchFamily="34" charset="0"/>
                <a:cs typeface="Calibri" pitchFamily="34" charset="0"/>
              </a:rPr>
              <a:t> </a:t>
            </a:r>
          </a:p>
          <a:p>
            <a:pPr marL="0" indent="0">
              <a:lnSpc>
                <a:spcPct val="150000"/>
              </a:lnSpc>
              <a:buNone/>
            </a:pPr>
            <a:r>
              <a:rPr lang="en-US" sz="2400" b="1" dirty="0" smtClean="0">
                <a:solidFill>
                  <a:srgbClr val="FD992B"/>
                </a:solidFill>
                <a:latin typeface="Calibri" pitchFamily="34" charset="0"/>
                <a:cs typeface="Calibri" pitchFamily="34" charset="0"/>
              </a:rPr>
              <a:t>(II) </a:t>
            </a:r>
            <a:r>
              <a:rPr lang="en-US" sz="2400" b="1" dirty="0">
                <a:solidFill>
                  <a:schemeClr val="accent4">
                    <a:lumMod val="75000"/>
                  </a:schemeClr>
                </a:solidFill>
                <a:latin typeface="Calibri" pitchFamily="34" charset="0"/>
                <a:cs typeface="Calibri" pitchFamily="34" charset="0"/>
              </a:rPr>
              <a:t>Reforming of the </a:t>
            </a:r>
            <a:r>
              <a:rPr lang="ru-RU" sz="2400" b="1" dirty="0" err="1" smtClean="0">
                <a:solidFill>
                  <a:schemeClr val="accent4">
                    <a:lumMod val="75000"/>
                  </a:schemeClr>
                </a:solidFill>
                <a:latin typeface="Calibri" pitchFamily="34" charset="0"/>
                <a:cs typeface="Calibri" pitchFamily="34" charset="0"/>
              </a:rPr>
              <a:t>Ukrain</a:t>
            </a:r>
            <a:r>
              <a:rPr lang="en-US" sz="2400" b="1" dirty="0" err="1">
                <a:solidFill>
                  <a:schemeClr val="accent4">
                    <a:lumMod val="75000"/>
                  </a:schemeClr>
                </a:solidFill>
                <a:latin typeface="Calibri" pitchFamily="34" charset="0"/>
                <a:cs typeface="Calibri" pitchFamily="34" charset="0"/>
              </a:rPr>
              <a:t>ian</a:t>
            </a:r>
            <a:r>
              <a:rPr lang="en-US" sz="2400" b="1" dirty="0">
                <a:solidFill>
                  <a:schemeClr val="accent4">
                    <a:lumMod val="75000"/>
                  </a:schemeClr>
                </a:solidFill>
                <a:latin typeface="Calibri" pitchFamily="34" charset="0"/>
                <a:cs typeface="Calibri" pitchFamily="34" charset="0"/>
              </a:rPr>
              <a:t> Economy </a:t>
            </a:r>
            <a:r>
              <a:rPr lang="en-US" sz="2400" b="1" dirty="0" smtClean="0">
                <a:solidFill>
                  <a:schemeClr val="accent4">
                    <a:lumMod val="75000"/>
                  </a:schemeClr>
                </a:solidFill>
                <a:latin typeface="Calibri" pitchFamily="34" charset="0"/>
                <a:cs typeface="Calibri" pitchFamily="34" charset="0"/>
              </a:rPr>
              <a:t>&amp; International Support for </a:t>
            </a:r>
            <a:r>
              <a:rPr lang="ru-RU" sz="2400" b="1" dirty="0" err="1" smtClean="0">
                <a:solidFill>
                  <a:schemeClr val="accent4">
                    <a:lumMod val="75000"/>
                  </a:schemeClr>
                </a:solidFill>
                <a:latin typeface="Calibri" pitchFamily="34" charset="0"/>
                <a:cs typeface="Calibri" pitchFamily="34" charset="0"/>
              </a:rPr>
              <a:t>Ukrain</a:t>
            </a:r>
            <a:r>
              <a:rPr lang="en-US" sz="2400" b="1" dirty="0" smtClean="0">
                <a:solidFill>
                  <a:schemeClr val="accent4">
                    <a:lumMod val="75000"/>
                  </a:schemeClr>
                </a:solidFill>
                <a:latin typeface="Calibri" pitchFamily="34" charset="0"/>
                <a:cs typeface="Calibri" pitchFamily="34" charset="0"/>
              </a:rPr>
              <a:t>e</a:t>
            </a:r>
          </a:p>
          <a:p>
            <a:pPr marL="0" indent="0">
              <a:lnSpc>
                <a:spcPct val="150000"/>
              </a:lnSpc>
              <a:buNone/>
            </a:pPr>
            <a:r>
              <a:rPr lang="en-US" sz="2400" b="1" dirty="0" smtClean="0">
                <a:solidFill>
                  <a:srgbClr val="FD992B"/>
                </a:solidFill>
                <a:latin typeface="Calibri" pitchFamily="34" charset="0"/>
                <a:cs typeface="Calibri" pitchFamily="34" charset="0"/>
              </a:rPr>
              <a:t>(</a:t>
            </a:r>
            <a:r>
              <a:rPr lang="en-US" sz="2400" b="1" dirty="0">
                <a:solidFill>
                  <a:srgbClr val="FD992B"/>
                </a:solidFill>
                <a:latin typeface="Calibri" pitchFamily="34" charset="0"/>
                <a:cs typeface="Calibri" pitchFamily="34" charset="0"/>
              </a:rPr>
              <a:t>III</a:t>
            </a:r>
            <a:r>
              <a:rPr lang="en-US" sz="2400" b="1" dirty="0" smtClean="0">
                <a:solidFill>
                  <a:srgbClr val="FD992B"/>
                </a:solidFill>
                <a:latin typeface="Calibri" pitchFamily="34" charset="0"/>
                <a:cs typeface="Calibri" pitchFamily="34" charset="0"/>
              </a:rPr>
              <a:t>) </a:t>
            </a:r>
            <a:r>
              <a:rPr lang="en-US" sz="2400" b="1" dirty="0">
                <a:solidFill>
                  <a:schemeClr val="accent4">
                    <a:lumMod val="75000"/>
                  </a:schemeClr>
                </a:solidFill>
                <a:latin typeface="Calibri" pitchFamily="34" charset="0"/>
                <a:cs typeface="Calibri" pitchFamily="34" charset="0"/>
              </a:rPr>
              <a:t>The Stock Market &amp; Fund Industry Legal F</a:t>
            </a:r>
            <a:r>
              <a:rPr lang="uk-UA" sz="2400" b="1" dirty="0" err="1">
                <a:solidFill>
                  <a:schemeClr val="accent4">
                    <a:lumMod val="75000"/>
                  </a:schemeClr>
                </a:solidFill>
                <a:latin typeface="Calibri" pitchFamily="34" charset="0"/>
                <a:cs typeface="Calibri" pitchFamily="34" charset="0"/>
              </a:rPr>
              <a:t>ramework</a:t>
            </a:r>
            <a:r>
              <a:rPr lang="en-US" sz="2400" b="1" dirty="0">
                <a:solidFill>
                  <a:schemeClr val="accent4">
                    <a:lumMod val="75000"/>
                  </a:schemeClr>
                </a:solidFill>
                <a:latin typeface="Calibri" pitchFamily="34" charset="0"/>
                <a:cs typeface="Calibri" pitchFamily="34" charset="0"/>
              </a:rPr>
              <a:t> </a:t>
            </a:r>
            <a:r>
              <a:rPr lang="ru-RU" sz="2400" b="1" dirty="0" err="1">
                <a:solidFill>
                  <a:schemeClr val="accent4">
                    <a:lumMod val="75000"/>
                  </a:schemeClr>
                </a:solidFill>
                <a:latin typeface="Calibri" pitchFamily="34" charset="0"/>
                <a:cs typeface="Calibri" pitchFamily="34" charset="0"/>
              </a:rPr>
              <a:t>Developments</a:t>
            </a:r>
            <a:endParaRPr lang="en-US" sz="2400" b="1" dirty="0">
              <a:solidFill>
                <a:schemeClr val="accent4">
                  <a:lumMod val="75000"/>
                </a:schemeClr>
              </a:solidFill>
              <a:latin typeface="Calibri" pitchFamily="34" charset="0"/>
              <a:cs typeface="Calibri" pitchFamily="34" charset="0"/>
            </a:endParaRPr>
          </a:p>
          <a:p>
            <a:pPr marL="0" indent="0">
              <a:lnSpc>
                <a:spcPct val="150000"/>
              </a:lnSpc>
              <a:buNone/>
            </a:pPr>
            <a:r>
              <a:rPr lang="en-US" sz="2400" b="1" dirty="0">
                <a:solidFill>
                  <a:srgbClr val="FD992B"/>
                </a:solidFill>
                <a:latin typeface="Calibri" pitchFamily="34" charset="0"/>
                <a:cs typeface="Calibri" pitchFamily="34" charset="0"/>
              </a:rPr>
              <a:t>(IV</a:t>
            </a:r>
            <a:r>
              <a:rPr lang="en-US" sz="2400" b="1" dirty="0" smtClean="0">
                <a:solidFill>
                  <a:srgbClr val="FD992B"/>
                </a:solidFill>
                <a:latin typeface="Calibri" pitchFamily="34" charset="0"/>
                <a:cs typeface="Calibri" pitchFamily="34" charset="0"/>
              </a:rPr>
              <a:t>) </a:t>
            </a:r>
            <a:r>
              <a:rPr lang="en-US" sz="2400" b="1" dirty="0" smtClean="0">
                <a:solidFill>
                  <a:schemeClr val="accent4">
                    <a:lumMod val="75000"/>
                  </a:schemeClr>
                </a:solidFill>
                <a:latin typeface="Calibri" pitchFamily="34" charset="0"/>
                <a:cs typeface="Calibri" pitchFamily="34" charset="0"/>
              </a:rPr>
              <a:t>T</a:t>
            </a:r>
            <a:r>
              <a:rPr lang="ru-RU" sz="2400" b="1" dirty="0" err="1">
                <a:solidFill>
                  <a:schemeClr val="accent4">
                    <a:lumMod val="75000"/>
                  </a:schemeClr>
                </a:solidFill>
                <a:latin typeface="Calibri" pitchFamily="34" charset="0"/>
                <a:cs typeface="Calibri" pitchFamily="34" charset="0"/>
              </a:rPr>
              <a:t>he</a:t>
            </a:r>
            <a:r>
              <a:rPr lang="ru-RU" sz="2400" b="1" dirty="0">
                <a:solidFill>
                  <a:schemeClr val="accent4">
                    <a:lumMod val="75000"/>
                  </a:schemeClr>
                </a:solidFill>
                <a:latin typeface="Calibri" pitchFamily="34" charset="0"/>
                <a:cs typeface="Calibri" pitchFamily="34" charset="0"/>
              </a:rPr>
              <a:t> </a:t>
            </a:r>
            <a:r>
              <a:rPr lang="ru-RU" sz="2400" b="1" dirty="0" err="1">
                <a:solidFill>
                  <a:schemeClr val="accent4">
                    <a:lumMod val="75000"/>
                  </a:schemeClr>
                </a:solidFill>
                <a:latin typeface="Calibri" pitchFamily="34" charset="0"/>
                <a:cs typeface="Calibri" pitchFamily="34" charset="0"/>
              </a:rPr>
              <a:t>Ukrain</a:t>
            </a:r>
            <a:r>
              <a:rPr lang="en-US" sz="2400" b="1" dirty="0" err="1">
                <a:solidFill>
                  <a:schemeClr val="accent4">
                    <a:lumMod val="75000"/>
                  </a:schemeClr>
                </a:solidFill>
                <a:latin typeface="Calibri" pitchFamily="34" charset="0"/>
                <a:cs typeface="Calibri" pitchFamily="34" charset="0"/>
              </a:rPr>
              <a:t>ian</a:t>
            </a:r>
            <a:r>
              <a:rPr lang="en-US" sz="2400" b="1" dirty="0">
                <a:solidFill>
                  <a:schemeClr val="accent4">
                    <a:lumMod val="75000"/>
                  </a:schemeClr>
                </a:solidFill>
                <a:latin typeface="Calibri" pitchFamily="34" charset="0"/>
                <a:cs typeface="Calibri" pitchFamily="34" charset="0"/>
              </a:rPr>
              <a:t> Economy and the Fund </a:t>
            </a:r>
            <a:r>
              <a:rPr lang="ru-RU" sz="2400" b="1" dirty="0" err="1">
                <a:solidFill>
                  <a:schemeClr val="accent4">
                    <a:lumMod val="75000"/>
                  </a:schemeClr>
                </a:solidFill>
                <a:latin typeface="Calibri" pitchFamily="34" charset="0"/>
                <a:cs typeface="Calibri" pitchFamily="34" charset="0"/>
              </a:rPr>
              <a:t>Industry</a:t>
            </a:r>
            <a:r>
              <a:rPr lang="en-US" sz="2400" b="1" dirty="0">
                <a:solidFill>
                  <a:schemeClr val="accent4">
                    <a:lumMod val="75000"/>
                  </a:schemeClr>
                </a:solidFill>
                <a:latin typeface="Calibri" pitchFamily="34" charset="0"/>
                <a:cs typeface="Calibri" pitchFamily="34" charset="0"/>
              </a:rPr>
              <a:t> T</a:t>
            </a:r>
            <a:r>
              <a:rPr lang="ru-RU" sz="2400" b="1" dirty="0" err="1">
                <a:solidFill>
                  <a:schemeClr val="accent4">
                    <a:lumMod val="75000"/>
                  </a:schemeClr>
                </a:solidFill>
                <a:latin typeface="Calibri" pitchFamily="34" charset="0"/>
                <a:cs typeface="Calibri" pitchFamily="34" charset="0"/>
              </a:rPr>
              <a:t>rends</a:t>
            </a:r>
            <a:r>
              <a:rPr lang="ru-RU" sz="2400" b="1" dirty="0">
                <a:solidFill>
                  <a:schemeClr val="accent4">
                    <a:lumMod val="75000"/>
                  </a:schemeClr>
                </a:solidFill>
                <a:latin typeface="Calibri" pitchFamily="34" charset="0"/>
                <a:cs typeface="Calibri" pitchFamily="34" charset="0"/>
              </a:rPr>
              <a:t> </a:t>
            </a:r>
            <a:endParaRPr lang="en-US" sz="2400" b="1" dirty="0">
              <a:solidFill>
                <a:schemeClr val="accent4">
                  <a:lumMod val="75000"/>
                </a:schemeClr>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a:t>
            </a:r>
            <a:r>
              <a:rPr lang="en-US" sz="1200" dirty="0" smtClean="0">
                <a:solidFill>
                  <a:schemeClr val="accent1">
                    <a:lumMod val="75000"/>
                  </a:schemeClr>
                </a:solidFill>
                <a:latin typeface="Calibri" pitchFamily="34" charset="0"/>
                <a:cs typeface="Calibri" pitchFamily="34" charset="0"/>
              </a:rPr>
              <a:t>th CEE </a:t>
            </a:r>
            <a:r>
              <a:rPr lang="en-US" sz="1200" dirty="0">
                <a:solidFill>
                  <a:schemeClr val="accent1">
                    <a:lumMod val="75000"/>
                  </a:schemeClr>
                </a:solidFill>
                <a:latin typeface="Calibri" pitchFamily="34" charset="0"/>
                <a:cs typeface="Calibri" pitchFamily="34" charset="0"/>
              </a:rPr>
              <a:t>Initiative </a:t>
            </a:r>
            <a:r>
              <a:rPr lang="en-US" sz="1200" dirty="0" smtClean="0">
                <a:solidFill>
                  <a:schemeClr val="accent1">
                    <a:lumMod val="75000"/>
                  </a:schemeClr>
                </a:solidFill>
                <a:latin typeface="Calibri" pitchFamily="34" charset="0"/>
                <a:cs typeface="Calibri" pitchFamily="34" charset="0"/>
              </a:rPr>
              <a:t>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smtClean="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a:t>
            </a:fld>
            <a:endParaRPr lang="uk-UA" sz="1200" dirty="0">
              <a:latin typeface="Calibri" pitchFamily="34" charset="0"/>
              <a:cs typeface="Calibri" pitchFamily="34" charset="0"/>
            </a:endParaRPr>
          </a:p>
        </p:txBody>
      </p:sp>
    </p:spTree>
    <p:extLst>
      <p:ext uri="{BB962C8B-B14F-4D97-AF65-F5344CB8AC3E}">
        <p14:creationId xmlns:p14="http://schemas.microsoft.com/office/powerpoint/2010/main" val="55123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683568" y="1124744"/>
            <a:ext cx="7848872" cy="5256584"/>
          </a:xfrm>
        </p:spPr>
        <p:txBody>
          <a:bodyPr>
            <a:noAutofit/>
          </a:bodyPr>
          <a:lstStyle/>
          <a:p>
            <a:pPr algn="just"/>
            <a:r>
              <a:rPr lang="en-US" sz="2000" b="1" dirty="0" smtClean="0">
                <a:solidFill>
                  <a:srgbClr val="FD992B"/>
                </a:solidFill>
                <a:latin typeface="Calibri" pitchFamily="34" charset="0"/>
                <a:cs typeface="Calibri" pitchFamily="34" charset="0"/>
              </a:rPr>
              <a:t>Tax Code </a:t>
            </a:r>
            <a:r>
              <a:rPr lang="en-US" sz="2000" b="1" dirty="0" smtClean="0">
                <a:solidFill>
                  <a:schemeClr val="accent4">
                    <a:lumMod val="75000"/>
                  </a:schemeClr>
                </a:solidFill>
                <a:latin typeface="Calibri" pitchFamily="34" charset="0"/>
                <a:cs typeface="Calibri" pitchFamily="34" charset="0"/>
              </a:rPr>
              <a:t>amendment </a:t>
            </a:r>
            <a:r>
              <a:rPr lang="en-US" sz="2000" b="1" dirty="0" smtClean="0">
                <a:solidFill>
                  <a:srgbClr val="FD992B"/>
                </a:solidFill>
                <a:latin typeface="Calibri" pitchFamily="34" charset="0"/>
                <a:cs typeface="Calibri" pitchFamily="34" charset="0"/>
              </a:rPr>
              <a:t>abolishing the excise tax </a:t>
            </a:r>
            <a:r>
              <a:rPr lang="en-US" sz="2000" b="1" dirty="0">
                <a:solidFill>
                  <a:srgbClr val="FD992B"/>
                </a:solidFill>
                <a:latin typeface="Calibri" pitchFamily="34" charset="0"/>
                <a:cs typeface="Calibri" pitchFamily="34" charset="0"/>
              </a:rPr>
              <a:t>on transactions </a:t>
            </a:r>
            <a:r>
              <a:rPr lang="en-US" sz="2000" b="1" dirty="0" smtClean="0">
                <a:solidFill>
                  <a:srgbClr val="FD992B"/>
                </a:solidFill>
                <a:latin typeface="Calibri" pitchFamily="34" charset="0"/>
                <a:cs typeface="Calibri" pitchFamily="34" charset="0"/>
              </a:rPr>
              <a:t>in securities </a:t>
            </a:r>
            <a:r>
              <a:rPr lang="en-US" sz="1800" b="1" dirty="0" smtClean="0">
                <a:solidFill>
                  <a:schemeClr val="accent4">
                    <a:lumMod val="75000"/>
                  </a:schemeClr>
                </a:solidFill>
                <a:latin typeface="Calibri" pitchFamily="34" charset="0"/>
                <a:cs typeface="Calibri" pitchFamily="34" charset="0"/>
              </a:rPr>
              <a:t>– in force as from </a:t>
            </a:r>
            <a:r>
              <a:rPr lang="en-US" sz="1800" b="1" dirty="0" smtClean="0">
                <a:solidFill>
                  <a:srgbClr val="FD992B"/>
                </a:solidFill>
                <a:latin typeface="Calibri" pitchFamily="34" charset="0"/>
                <a:cs typeface="Calibri" pitchFamily="34" charset="0"/>
              </a:rPr>
              <a:t>1</a:t>
            </a:r>
            <a:r>
              <a:rPr lang="en-US" sz="1800" b="1" baseline="30000" dirty="0" smtClean="0">
                <a:solidFill>
                  <a:srgbClr val="FD992B"/>
                </a:solidFill>
                <a:latin typeface="Calibri" pitchFamily="34" charset="0"/>
                <a:cs typeface="Calibri" pitchFamily="34" charset="0"/>
              </a:rPr>
              <a:t>st</a:t>
            </a:r>
            <a:r>
              <a:rPr lang="en-US" sz="1800" b="1" dirty="0" smtClean="0">
                <a:solidFill>
                  <a:srgbClr val="FD992B"/>
                </a:solidFill>
                <a:latin typeface="Calibri" pitchFamily="34" charset="0"/>
                <a:cs typeface="Calibri" pitchFamily="34" charset="0"/>
              </a:rPr>
              <a:t> Jan 2015 </a:t>
            </a:r>
            <a:r>
              <a:rPr lang="en-US" sz="1800" dirty="0" smtClean="0">
                <a:solidFill>
                  <a:schemeClr val="accent4">
                    <a:lumMod val="75000"/>
                  </a:schemeClr>
                </a:solidFill>
                <a:latin typeface="Calibri" pitchFamily="34" charset="0"/>
                <a:cs typeface="Calibri" pitchFamily="34" charset="0"/>
              </a:rPr>
              <a:t>(the tax was in force for 2 years)</a:t>
            </a:r>
          </a:p>
          <a:p>
            <a:pPr algn="just"/>
            <a:r>
              <a:rPr lang="en-US" sz="2000" b="1" dirty="0" smtClean="0">
                <a:solidFill>
                  <a:srgbClr val="FD992B"/>
                </a:solidFill>
                <a:latin typeface="Calibri" pitchFamily="34" charset="0"/>
                <a:cs typeface="Calibri" pitchFamily="34" charset="0"/>
              </a:rPr>
              <a:t>Law on Financial Monitoring </a:t>
            </a:r>
            <a:r>
              <a:rPr lang="en-US" sz="2000" b="1" dirty="0" smtClean="0">
                <a:solidFill>
                  <a:schemeClr val="accent4">
                    <a:lumMod val="75000"/>
                  </a:schemeClr>
                </a:solidFill>
                <a:latin typeface="Calibri" pitchFamily="34" charset="0"/>
                <a:cs typeface="Calibri" pitchFamily="34" charset="0"/>
              </a:rPr>
              <a:t>amendments </a:t>
            </a:r>
            <a:r>
              <a:rPr lang="en-US" sz="1800" b="1" dirty="0" smtClean="0">
                <a:solidFill>
                  <a:schemeClr val="accent4">
                    <a:lumMod val="75000"/>
                  </a:schemeClr>
                </a:solidFill>
                <a:latin typeface="Calibri" pitchFamily="34" charset="0"/>
                <a:cs typeface="Calibri" pitchFamily="34" charset="0"/>
              </a:rPr>
              <a:t>– new Law version </a:t>
            </a:r>
            <a:r>
              <a:rPr lang="en-US" sz="1800" b="1" dirty="0">
                <a:solidFill>
                  <a:schemeClr val="accent4">
                    <a:lumMod val="75000"/>
                  </a:schemeClr>
                </a:solidFill>
                <a:latin typeface="Calibri" pitchFamily="34" charset="0"/>
                <a:cs typeface="Calibri" pitchFamily="34" charset="0"/>
              </a:rPr>
              <a:t>of </a:t>
            </a:r>
            <a:r>
              <a:rPr lang="uk-UA" sz="1800" b="1" dirty="0" smtClean="0">
                <a:solidFill>
                  <a:srgbClr val="FD992B"/>
                </a:solidFill>
                <a:latin typeface="Calibri" pitchFamily="34" charset="0"/>
                <a:cs typeface="Calibri" pitchFamily="34" charset="0"/>
              </a:rPr>
              <a:t>14</a:t>
            </a:r>
            <a:r>
              <a:rPr lang="en-US" sz="1800" b="1" baseline="30000" dirty="0" err="1"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Oct </a:t>
            </a:r>
            <a:r>
              <a:rPr lang="uk-UA" sz="1800" b="1" dirty="0">
                <a:solidFill>
                  <a:srgbClr val="FD992B"/>
                </a:solidFill>
                <a:latin typeface="Calibri" pitchFamily="34" charset="0"/>
                <a:cs typeface="Calibri" pitchFamily="34" charset="0"/>
              </a:rPr>
              <a:t>2014 </a:t>
            </a:r>
            <a:r>
              <a:rPr lang="uk-UA" sz="1800" b="1" dirty="0">
                <a:solidFill>
                  <a:schemeClr val="accent4">
                    <a:lumMod val="75000"/>
                  </a:schemeClr>
                </a:solidFill>
                <a:latin typeface="Calibri" pitchFamily="34" charset="0"/>
                <a:cs typeface="Calibri" pitchFamily="34" charset="0"/>
              </a:rPr>
              <a:t>№1702-</a:t>
            </a:r>
            <a:r>
              <a:rPr lang="en-US" sz="1800" b="1" dirty="0">
                <a:solidFill>
                  <a:schemeClr val="accent4">
                    <a:lumMod val="75000"/>
                  </a:schemeClr>
                </a:solidFill>
                <a:latin typeface="Calibri" pitchFamily="34" charset="0"/>
                <a:cs typeface="Calibri" pitchFamily="34" charset="0"/>
              </a:rPr>
              <a:t>VII (as </a:t>
            </a:r>
            <a:r>
              <a:rPr lang="en-US" sz="1800" b="1" dirty="0" smtClean="0">
                <a:solidFill>
                  <a:schemeClr val="accent4">
                    <a:lumMod val="75000"/>
                  </a:schemeClr>
                </a:solidFill>
                <a:latin typeface="Calibri" pitchFamily="34" charset="0"/>
                <a:cs typeface="Calibri" pitchFamily="34" charset="0"/>
              </a:rPr>
              <a:t>amended)</a:t>
            </a:r>
            <a:r>
              <a:rPr lang="en-US" sz="1800" b="1" dirty="0" smtClean="0">
                <a:solidFill>
                  <a:srgbClr val="FD992B"/>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determining the </a:t>
            </a:r>
            <a:r>
              <a:rPr lang="en-US" sz="1800" b="1" u="sng" dirty="0">
                <a:solidFill>
                  <a:schemeClr val="accent4">
                    <a:lumMod val="75000"/>
                  </a:schemeClr>
                </a:solidFill>
                <a:latin typeface="Calibri" pitchFamily="34" charset="0"/>
                <a:cs typeface="Calibri" pitchFamily="34" charset="0"/>
              </a:rPr>
              <a:t>ultimate beneficiary </a:t>
            </a:r>
            <a:r>
              <a:rPr lang="en-US" sz="1800" b="1" u="sng" dirty="0" smtClean="0">
                <a:solidFill>
                  <a:schemeClr val="accent4">
                    <a:lumMod val="75000"/>
                  </a:schemeClr>
                </a:solidFill>
                <a:latin typeface="Calibri" pitchFamily="34" charset="0"/>
                <a:cs typeface="Calibri" pitchFamily="34" charset="0"/>
              </a:rPr>
              <a:t>owners (UBOs)</a:t>
            </a:r>
            <a:r>
              <a:rPr lang="en-US" sz="1800" b="1" dirty="0" smtClean="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of legal entities and public </a:t>
            </a:r>
            <a:r>
              <a:rPr lang="en-US" sz="1800" b="1" dirty="0" smtClean="0">
                <a:solidFill>
                  <a:schemeClr val="accent4">
                    <a:lumMod val="75000"/>
                  </a:schemeClr>
                </a:solidFill>
                <a:latin typeface="Calibri" pitchFamily="34" charset="0"/>
                <a:cs typeface="Calibri" pitchFamily="34" charset="0"/>
              </a:rPr>
              <a:t>figures (</a:t>
            </a:r>
            <a:r>
              <a:rPr lang="en-US" sz="1800" b="1" u="sng" dirty="0" smtClean="0">
                <a:solidFill>
                  <a:schemeClr val="accent4">
                    <a:lumMod val="75000"/>
                  </a:schemeClr>
                </a:solidFill>
                <a:latin typeface="Calibri" pitchFamily="34" charset="0"/>
                <a:cs typeface="Calibri" pitchFamily="34" charset="0"/>
              </a:rPr>
              <a:t>unit CII do not have UBOs – NSSMC</a:t>
            </a:r>
            <a:r>
              <a:rPr lang="en-US" sz="1800" b="1" dirty="0" smtClean="0">
                <a:solidFill>
                  <a:schemeClr val="accent4">
                    <a:lumMod val="75000"/>
                  </a:schemeClr>
                </a:solidFill>
                <a:latin typeface="Calibri" pitchFamily="34" charset="0"/>
                <a:cs typeface="Calibri" pitchFamily="34" charset="0"/>
              </a:rPr>
              <a:t>) – in force as </a:t>
            </a:r>
            <a:r>
              <a:rPr lang="en-US" sz="1800" b="1" dirty="0">
                <a:solidFill>
                  <a:schemeClr val="accent4">
                    <a:lumMod val="75000"/>
                  </a:schemeClr>
                </a:solidFill>
                <a:latin typeface="Calibri" pitchFamily="34" charset="0"/>
                <a:cs typeface="Calibri" pitchFamily="34" charset="0"/>
              </a:rPr>
              <a:t>from </a:t>
            </a:r>
            <a:r>
              <a:rPr lang="en-US" sz="1800" b="1" dirty="0" smtClean="0">
                <a:solidFill>
                  <a:srgbClr val="FD992B"/>
                </a:solidFill>
                <a:latin typeface="Calibri" pitchFamily="34" charset="0"/>
                <a:cs typeface="Calibri" pitchFamily="34" charset="0"/>
              </a:rPr>
              <a:t>Feb 2015</a:t>
            </a:r>
          </a:p>
          <a:p>
            <a:pPr algn="just"/>
            <a:r>
              <a:rPr lang="en-US" sz="2000" b="1" dirty="0">
                <a:solidFill>
                  <a:srgbClr val="FD992B"/>
                </a:solidFill>
                <a:latin typeface="Calibri" pitchFamily="34" charset="0"/>
                <a:cs typeface="Calibri" pitchFamily="34" charset="0"/>
              </a:rPr>
              <a:t>Law On licensing of economic </a:t>
            </a:r>
            <a:r>
              <a:rPr lang="en-US" sz="2000" b="1" dirty="0" smtClean="0">
                <a:solidFill>
                  <a:srgbClr val="FD992B"/>
                </a:solidFill>
                <a:latin typeface="Calibri" pitchFamily="34" charset="0"/>
                <a:cs typeface="Calibri" pitchFamily="34" charset="0"/>
              </a:rPr>
              <a:t>activities </a:t>
            </a:r>
            <a:r>
              <a:rPr lang="en-US" sz="2000" b="1" dirty="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new consolidated Law </a:t>
            </a:r>
            <a:r>
              <a:rPr lang="en-US" sz="1800" b="1" dirty="0">
                <a:solidFill>
                  <a:schemeClr val="accent4">
                    <a:lumMod val="75000"/>
                  </a:schemeClr>
                </a:solidFill>
                <a:latin typeface="Calibri" pitchFamily="34" charset="0"/>
                <a:cs typeface="Calibri" pitchFamily="34" charset="0"/>
              </a:rPr>
              <a:t>of </a:t>
            </a:r>
            <a:r>
              <a:rPr lang="en-US" sz="1800" b="1" dirty="0" smtClean="0">
                <a:solidFill>
                  <a:srgbClr val="FD992B"/>
                </a:solidFill>
                <a:latin typeface="Calibri" pitchFamily="34" charset="0"/>
                <a:cs typeface="Calibri" pitchFamily="34" charset="0"/>
              </a:rPr>
              <a:t>2</a:t>
            </a:r>
            <a:r>
              <a:rPr lang="en-US" sz="1800" b="1" baseline="30000" dirty="0" smtClean="0">
                <a:solidFill>
                  <a:srgbClr val="FD992B"/>
                </a:solidFill>
                <a:latin typeface="Calibri" pitchFamily="34" charset="0"/>
                <a:cs typeface="Calibri" pitchFamily="34" charset="0"/>
              </a:rPr>
              <a:t>nd</a:t>
            </a:r>
            <a:r>
              <a:rPr lang="en-US" sz="1800" b="1" dirty="0" smtClean="0">
                <a:solidFill>
                  <a:srgbClr val="FD992B"/>
                </a:solidFill>
                <a:latin typeface="Calibri" pitchFamily="34" charset="0"/>
                <a:cs typeface="Calibri" pitchFamily="34" charset="0"/>
              </a:rPr>
              <a:t> Mar </a:t>
            </a:r>
            <a:r>
              <a:rPr lang="uk-UA" sz="1800" b="1" dirty="0" smtClean="0">
                <a:solidFill>
                  <a:srgbClr val="FD992B"/>
                </a:solidFill>
                <a:latin typeface="Calibri" pitchFamily="34" charset="0"/>
                <a:cs typeface="Calibri" pitchFamily="34" charset="0"/>
              </a:rPr>
              <a:t>201</a:t>
            </a:r>
            <a:r>
              <a:rPr lang="en-US" sz="1800" b="1" dirty="0" smtClean="0">
                <a:solidFill>
                  <a:srgbClr val="FD992B"/>
                </a:solidFill>
                <a:latin typeface="Calibri" pitchFamily="34" charset="0"/>
                <a:cs typeface="Calibri" pitchFamily="34" charset="0"/>
              </a:rPr>
              <a:t>5</a:t>
            </a:r>
            <a:r>
              <a:rPr lang="uk-UA" sz="1800" b="1" dirty="0" smtClean="0">
                <a:solidFill>
                  <a:srgbClr val="FD992B"/>
                </a:solidFill>
                <a:latin typeface="Calibri" pitchFamily="34" charset="0"/>
                <a:cs typeface="Calibri" pitchFamily="34" charset="0"/>
              </a:rPr>
              <a:t> </a:t>
            </a:r>
            <a:r>
              <a:rPr lang="uk-UA" sz="1800" b="1" dirty="0" smtClean="0">
                <a:solidFill>
                  <a:schemeClr val="accent4">
                    <a:lumMod val="75000"/>
                  </a:schemeClr>
                </a:solidFill>
                <a:latin typeface="Calibri" pitchFamily="34" charset="0"/>
                <a:cs typeface="Calibri" pitchFamily="34" charset="0"/>
              </a:rPr>
              <a:t>№</a:t>
            </a:r>
            <a:r>
              <a:rPr lang="en-US" sz="1800" b="1" dirty="0">
                <a:solidFill>
                  <a:schemeClr val="accent4">
                    <a:lumMod val="75000"/>
                  </a:schemeClr>
                </a:solidFill>
                <a:latin typeface="Calibri" pitchFamily="34" charset="0"/>
                <a:cs typeface="Calibri" pitchFamily="34" charset="0"/>
              </a:rPr>
              <a:t>222-VIII</a:t>
            </a:r>
            <a:r>
              <a:rPr lang="en-US" sz="1800" b="1" dirty="0" smtClean="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requirements as for the control over the professional stock market participants by </a:t>
            </a:r>
            <a:r>
              <a:rPr lang="en-US" sz="1800" b="1" dirty="0">
                <a:solidFill>
                  <a:schemeClr val="accent4">
                    <a:lumMod val="75000"/>
                  </a:schemeClr>
                </a:solidFill>
                <a:latin typeface="Calibri" pitchFamily="34" charset="0"/>
                <a:cs typeface="Calibri" pitchFamily="34" charset="0"/>
              </a:rPr>
              <a:t>the “</a:t>
            </a:r>
            <a:r>
              <a:rPr lang="en-US" sz="1800" b="1" dirty="0">
                <a:solidFill>
                  <a:srgbClr val="FD992B"/>
                </a:solidFill>
                <a:latin typeface="Calibri" pitchFamily="34" charset="0"/>
                <a:cs typeface="Calibri" pitchFamily="34" charset="0"/>
              </a:rPr>
              <a:t>countries engaged in armed aggression against Ukraine</a:t>
            </a:r>
            <a:r>
              <a:rPr lang="en-US" sz="1800" b="1" dirty="0">
                <a:solidFill>
                  <a:schemeClr val="accent4">
                    <a:lumMod val="75000"/>
                  </a:schemeClr>
                </a:solidFill>
                <a:latin typeface="Calibri" pitchFamily="34" charset="0"/>
                <a:cs typeface="Calibri" pitchFamily="34" charset="0"/>
              </a:rPr>
              <a:t>” – in force as from </a:t>
            </a:r>
            <a:r>
              <a:rPr lang="en-US" sz="1800" b="1" dirty="0" smtClean="0">
                <a:solidFill>
                  <a:srgbClr val="FD992B"/>
                </a:solidFill>
                <a:latin typeface="Calibri" pitchFamily="34" charset="0"/>
                <a:cs typeface="Calibri" pitchFamily="34" charset="0"/>
              </a:rPr>
              <a:t>29</a:t>
            </a:r>
            <a:r>
              <a:rPr lang="en-US" sz="1800" b="1" baseline="30000" dirty="0"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Jun </a:t>
            </a:r>
            <a:r>
              <a:rPr lang="en-US" sz="1800" b="1" dirty="0">
                <a:solidFill>
                  <a:srgbClr val="FD992B"/>
                </a:solidFill>
                <a:latin typeface="Calibri" pitchFamily="34" charset="0"/>
                <a:cs typeface="Calibri" pitchFamily="34" charset="0"/>
              </a:rPr>
              <a:t>2015 </a:t>
            </a:r>
          </a:p>
          <a:p>
            <a:pPr marL="0" indent="0" algn="just">
              <a:lnSpc>
                <a:spcPct val="150000"/>
              </a:lnSpc>
              <a:buNone/>
            </a:pPr>
            <a:r>
              <a:rPr lang="en-US" sz="1800" b="1" u="sng" dirty="0" smtClean="0">
                <a:solidFill>
                  <a:schemeClr val="accent4">
                    <a:lumMod val="75000"/>
                  </a:schemeClr>
                </a:solidFill>
                <a:latin typeface="Calibri" pitchFamily="34" charset="0"/>
                <a:cs typeface="Calibri" pitchFamily="34" charset="0"/>
              </a:rPr>
              <a:t>National </a:t>
            </a:r>
            <a:r>
              <a:rPr lang="en-US" sz="1800" b="1" u="sng" dirty="0">
                <a:solidFill>
                  <a:schemeClr val="accent4">
                    <a:lumMod val="75000"/>
                  </a:schemeClr>
                </a:solidFill>
                <a:latin typeface="Calibri" pitchFamily="34" charset="0"/>
                <a:cs typeface="Calibri" pitchFamily="34" charset="0"/>
              </a:rPr>
              <a:t>Securities and Stock Market Commission </a:t>
            </a:r>
            <a:r>
              <a:rPr lang="en-US" sz="1800" b="1" u="sng" dirty="0" smtClean="0">
                <a:solidFill>
                  <a:schemeClr val="accent4">
                    <a:lumMod val="75000"/>
                  </a:schemeClr>
                </a:solidFill>
                <a:latin typeface="Calibri" pitchFamily="34" charset="0"/>
                <a:cs typeface="Calibri" pitchFamily="34" charset="0"/>
              </a:rPr>
              <a:t>(NSSMC) Regulations:</a:t>
            </a:r>
          </a:p>
          <a:p>
            <a:pPr algn="just"/>
            <a:r>
              <a:rPr lang="uk-UA" sz="1800" b="1" dirty="0">
                <a:solidFill>
                  <a:srgbClr val="FD992B"/>
                </a:solidFill>
                <a:latin typeface="Calibri" pitchFamily="34" charset="0"/>
                <a:cs typeface="Calibri" pitchFamily="34" charset="0"/>
              </a:rPr>
              <a:t>10</a:t>
            </a:r>
            <a:r>
              <a:rPr lang="en-US" sz="1800" b="1" dirty="0" err="1">
                <a:solidFill>
                  <a:srgbClr val="FD992B"/>
                </a:solidFill>
                <a:latin typeface="Calibri" pitchFamily="34" charset="0"/>
                <a:cs typeface="Calibri" pitchFamily="34" charset="0"/>
              </a:rPr>
              <a:t>th</a:t>
            </a:r>
            <a:r>
              <a:rPr lang="en-US" sz="1800" b="1" dirty="0">
                <a:solidFill>
                  <a:srgbClr val="FD992B"/>
                </a:solidFill>
                <a:latin typeface="Calibri" pitchFamily="34" charset="0"/>
                <a:cs typeface="Calibri" pitchFamily="34" charset="0"/>
              </a:rPr>
              <a:t> Jul </a:t>
            </a:r>
            <a:r>
              <a:rPr lang="uk-UA" sz="1800" b="1" dirty="0">
                <a:solidFill>
                  <a:srgbClr val="FD992B"/>
                </a:solidFill>
                <a:latin typeface="Calibri" pitchFamily="34" charset="0"/>
                <a:cs typeface="Calibri" pitchFamily="34" charset="0"/>
              </a:rPr>
              <a:t>2015</a:t>
            </a:r>
            <a:r>
              <a:rPr lang="en-US" sz="1800" b="1" dirty="0">
                <a:solidFill>
                  <a:srgbClr val="FD992B"/>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 Regulation </a:t>
            </a:r>
            <a:r>
              <a:rPr lang="uk-UA" sz="1800" b="1" dirty="0">
                <a:solidFill>
                  <a:schemeClr val="accent4">
                    <a:lumMod val="75000"/>
                  </a:schemeClr>
                </a:solidFill>
                <a:latin typeface="Calibri" pitchFamily="34" charset="0"/>
                <a:cs typeface="Calibri" pitchFamily="34" charset="0"/>
              </a:rPr>
              <a:t> </a:t>
            </a:r>
            <a:r>
              <a:rPr lang="uk-UA" sz="1800" b="1" dirty="0" smtClean="0">
                <a:solidFill>
                  <a:schemeClr val="accent4">
                    <a:lumMod val="75000"/>
                  </a:schemeClr>
                </a:solidFill>
                <a:latin typeface="Calibri" pitchFamily="34" charset="0"/>
                <a:cs typeface="Calibri" pitchFamily="34" charset="0"/>
              </a:rPr>
              <a:t>№980 </a:t>
            </a:r>
            <a:r>
              <a:rPr lang="en-US" sz="1800" b="1" dirty="0">
                <a:solidFill>
                  <a:schemeClr val="accent4">
                    <a:lumMod val="75000"/>
                  </a:schemeClr>
                </a:solidFill>
                <a:latin typeface="Calibri" pitchFamily="34" charset="0"/>
                <a:cs typeface="Calibri" pitchFamily="34" charset="0"/>
              </a:rPr>
              <a:t>on the </a:t>
            </a:r>
            <a:r>
              <a:rPr lang="en-US" sz="1800" b="1" dirty="0" smtClean="0">
                <a:solidFill>
                  <a:schemeClr val="accent4">
                    <a:lumMod val="75000"/>
                  </a:schemeClr>
                </a:solidFill>
                <a:latin typeface="Calibri" pitchFamily="34" charset="0"/>
                <a:cs typeface="Calibri" pitchFamily="34" charset="0"/>
              </a:rPr>
              <a:t>establishing </a:t>
            </a:r>
            <a:r>
              <a:rPr lang="en-US" sz="1800" b="1" dirty="0">
                <a:solidFill>
                  <a:schemeClr val="accent4">
                    <a:lumMod val="75000"/>
                  </a:schemeClr>
                </a:solidFill>
                <a:latin typeface="Calibri" pitchFamily="34" charset="0"/>
                <a:cs typeface="Calibri" pitchFamily="34" charset="0"/>
              </a:rPr>
              <a:t>of </a:t>
            </a:r>
            <a:r>
              <a:rPr lang="en-US" sz="1800" b="1" u="sng" dirty="0">
                <a:solidFill>
                  <a:schemeClr val="accent4">
                    <a:lumMod val="75000"/>
                  </a:schemeClr>
                </a:solidFill>
                <a:latin typeface="Calibri" pitchFamily="34" charset="0"/>
                <a:cs typeface="Calibri" pitchFamily="34" charset="0"/>
              </a:rPr>
              <a:t>signs of fictitiousness of securities </a:t>
            </a:r>
            <a:r>
              <a:rPr lang="en-US" sz="1800" b="1" u="sng" dirty="0" smtClean="0">
                <a:solidFill>
                  <a:schemeClr val="accent4">
                    <a:lumMod val="75000"/>
                  </a:schemeClr>
                </a:solidFill>
                <a:latin typeface="Calibri" pitchFamily="34" charset="0"/>
                <a:cs typeface="Calibri" pitchFamily="34" charset="0"/>
              </a:rPr>
              <a:t>issuers</a:t>
            </a:r>
            <a:r>
              <a:rPr lang="en-US" sz="1800" b="1" dirty="0" smtClean="0">
                <a:solidFill>
                  <a:schemeClr val="accent4">
                    <a:lumMod val="75000"/>
                  </a:schemeClr>
                </a:solidFill>
                <a:latin typeface="Calibri" pitchFamily="34" charset="0"/>
                <a:cs typeface="Calibri" pitchFamily="34" charset="0"/>
              </a:rPr>
              <a:t> and on inclusion of such </a:t>
            </a:r>
            <a:r>
              <a:rPr lang="en-US" sz="1800" b="1" dirty="0">
                <a:solidFill>
                  <a:schemeClr val="accent4">
                    <a:lumMod val="75000"/>
                  </a:schemeClr>
                </a:solidFill>
                <a:latin typeface="Calibri" pitchFamily="34" charset="0"/>
                <a:cs typeface="Calibri" pitchFamily="34" charset="0"/>
              </a:rPr>
              <a:t>issuers</a:t>
            </a:r>
            <a:r>
              <a:rPr lang="en-US" sz="1800" b="1" dirty="0" smtClean="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in the respective </a:t>
            </a:r>
            <a:r>
              <a:rPr lang="en-US" sz="1800" b="1" dirty="0" smtClean="0">
                <a:solidFill>
                  <a:schemeClr val="accent4">
                    <a:lumMod val="75000"/>
                  </a:schemeClr>
                </a:solidFill>
                <a:latin typeface="Calibri" pitchFamily="34" charset="0"/>
                <a:cs typeface="Calibri" pitchFamily="34" charset="0"/>
              </a:rPr>
              <a:t>list</a:t>
            </a:r>
          </a:p>
          <a:p>
            <a:pPr algn="just"/>
            <a:r>
              <a:rPr lang="en-US" sz="1800" b="1" dirty="0" smtClean="0">
                <a:solidFill>
                  <a:srgbClr val="FD992B"/>
                </a:solidFill>
                <a:latin typeface="Calibri" pitchFamily="34" charset="0"/>
                <a:cs typeface="Calibri" pitchFamily="34" charset="0"/>
              </a:rPr>
              <a:t>24</a:t>
            </a:r>
            <a:r>
              <a:rPr lang="en-US" sz="1800" b="1" baseline="30000" dirty="0"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Jul </a:t>
            </a:r>
            <a:r>
              <a:rPr lang="en-US" sz="1800" b="1" dirty="0">
                <a:solidFill>
                  <a:srgbClr val="FD992B"/>
                </a:solidFill>
                <a:latin typeface="Calibri" pitchFamily="34" charset="0"/>
                <a:cs typeface="Calibri" pitchFamily="34" charset="0"/>
              </a:rPr>
              <a:t>2015</a:t>
            </a:r>
            <a:r>
              <a:rPr lang="ru-RU" sz="1800" b="1" dirty="0">
                <a:solidFill>
                  <a:srgbClr val="FD992B"/>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a:t>
            </a:r>
            <a:r>
              <a:rPr lang="en-US" sz="1800" dirty="0">
                <a:solidFill>
                  <a:schemeClr val="accent4">
                    <a:lumMod val="75000"/>
                  </a:schemeClr>
                </a:solidFill>
                <a:latin typeface="Calibri" pitchFamily="34" charset="0"/>
                <a:cs typeface="Calibri" pitchFamily="34" charset="0"/>
              </a:rPr>
              <a:t> </a:t>
            </a:r>
            <a:r>
              <a:rPr lang="en-US" sz="1800" b="1" dirty="0">
                <a:solidFill>
                  <a:schemeClr val="accent4">
                    <a:lumMod val="75000"/>
                  </a:schemeClr>
                </a:solidFill>
                <a:latin typeface="Calibri" pitchFamily="34" charset="0"/>
                <a:cs typeface="Calibri" pitchFamily="34" charset="0"/>
              </a:rPr>
              <a:t>NSSMC</a:t>
            </a:r>
            <a:r>
              <a:rPr lang="en-US" sz="1800" dirty="0">
                <a:solidFill>
                  <a:schemeClr val="accent4">
                    <a:lumMod val="75000"/>
                  </a:schemeClr>
                </a:solidFill>
                <a:latin typeface="Calibri" pitchFamily="34" charset="0"/>
                <a:cs typeface="Calibri" pitchFamily="34" charset="0"/>
              </a:rPr>
              <a:t> accepts </a:t>
            </a:r>
            <a:r>
              <a:rPr lang="en-US" sz="1800" b="1" dirty="0">
                <a:solidFill>
                  <a:schemeClr val="accent4">
                    <a:lumMod val="75000"/>
                  </a:schemeClr>
                </a:solidFill>
                <a:latin typeface="Calibri" pitchFamily="34" charset="0"/>
                <a:cs typeface="Calibri" pitchFamily="34" charset="0"/>
              </a:rPr>
              <a:t>evidence of control by the “countries engaged in armed aggression against Ukraine”</a:t>
            </a:r>
            <a:r>
              <a:rPr lang="en-US" sz="1800" dirty="0">
                <a:solidFill>
                  <a:schemeClr val="accent4">
                    <a:lumMod val="75000"/>
                  </a:schemeClr>
                </a:solidFill>
                <a:latin typeface="Calibri" pitchFamily="34" charset="0"/>
                <a:cs typeface="Calibri" pitchFamily="34" charset="0"/>
              </a:rPr>
              <a:t> (Russia) of </a:t>
            </a:r>
            <a:r>
              <a:rPr lang="en-US" sz="1800" b="1" dirty="0">
                <a:solidFill>
                  <a:schemeClr val="accent4">
                    <a:lumMod val="75000"/>
                  </a:schemeClr>
                </a:solidFill>
                <a:latin typeface="Calibri" pitchFamily="34" charset="0"/>
                <a:cs typeface="Calibri" pitchFamily="34" charset="0"/>
              </a:rPr>
              <a:t>5 banks, </a:t>
            </a:r>
            <a:r>
              <a:rPr lang="en-US" sz="1800" b="1" u="sng" dirty="0">
                <a:solidFill>
                  <a:schemeClr val="accent4">
                    <a:lumMod val="75000"/>
                  </a:schemeClr>
                </a:solidFill>
                <a:latin typeface="Calibri" pitchFamily="34" charset="0"/>
                <a:cs typeface="Calibri" pitchFamily="34" charset="0"/>
              </a:rPr>
              <a:t>recalling their stock market </a:t>
            </a:r>
            <a:r>
              <a:rPr lang="en-US" sz="1800" b="1" u="sng" dirty="0" err="1" smtClean="0">
                <a:solidFill>
                  <a:schemeClr val="accent4">
                    <a:lumMod val="75000"/>
                  </a:schemeClr>
                </a:solidFill>
                <a:latin typeface="Calibri" pitchFamily="34" charset="0"/>
                <a:cs typeface="Calibri" pitchFamily="34" charset="0"/>
              </a:rPr>
              <a:t>licences</a:t>
            </a:r>
            <a:endParaRPr lang="en-US" sz="1800" b="1" u="sng" dirty="0">
              <a:solidFill>
                <a:schemeClr val="accent4">
                  <a:lumMod val="75000"/>
                </a:schemeClr>
              </a:solidFill>
              <a:latin typeface="Calibri" pitchFamily="34" charset="0"/>
              <a:cs typeface="Calibri" pitchFamily="34" charset="0"/>
            </a:endParaRPr>
          </a:p>
          <a:p>
            <a:pPr marL="0" indent="0" algn="ctr">
              <a:lnSpc>
                <a:spcPct val="150000"/>
              </a:lnSpc>
              <a:buNone/>
            </a:pPr>
            <a:endParaRPr lang="uk-UA" sz="1800" dirty="0">
              <a:solidFill>
                <a:schemeClr val="accent4">
                  <a:lumMod val="50000"/>
                </a:schemeClr>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20</a:t>
            </a:fld>
            <a:endParaRPr lang="uk-UA" sz="1200" dirty="0">
              <a:latin typeface="Calibri" pitchFamily="34" charset="0"/>
              <a:cs typeface="Calibri" pitchFamily="34" charset="0"/>
            </a:endParaRPr>
          </a:p>
        </p:txBody>
      </p:sp>
      <p:sp>
        <p:nvSpPr>
          <p:cNvPr id="7" name="Заголовок 1"/>
          <p:cNvSpPr>
            <a:spLocks noGrp="1"/>
          </p:cNvSpPr>
          <p:nvPr>
            <p:ph type="title"/>
          </p:nvPr>
        </p:nvSpPr>
        <p:spPr>
          <a:xfrm>
            <a:off x="1187624" y="188640"/>
            <a:ext cx="6912768" cy="818199"/>
          </a:xfrm>
        </p:spPr>
        <p:txBody>
          <a:bodyPr>
            <a:noAutofit/>
          </a:bodyPr>
          <a:lstStyle/>
          <a:p>
            <a:r>
              <a:rPr lang="en-US" sz="2800" b="1" dirty="0" smtClean="0">
                <a:solidFill>
                  <a:schemeClr val="accent4">
                    <a:lumMod val="75000"/>
                  </a:schemeClr>
                </a:solidFill>
                <a:latin typeface="Calibri" pitchFamily="34" charset="0"/>
                <a:cs typeface="Calibri" pitchFamily="34" charset="0"/>
              </a:rPr>
              <a:t>New Legislation </a:t>
            </a:r>
            <a:r>
              <a:rPr lang="en-US" sz="2800" b="1" dirty="0">
                <a:solidFill>
                  <a:schemeClr val="accent4">
                    <a:lumMod val="75000"/>
                  </a:schemeClr>
                </a:solidFill>
                <a:latin typeface="Calibri" pitchFamily="34" charset="0"/>
                <a:cs typeface="Calibri" pitchFamily="34" charset="0"/>
              </a:rPr>
              <a:t>&amp; R</a:t>
            </a:r>
            <a:r>
              <a:rPr lang="en-US" sz="2800" b="1" dirty="0" smtClean="0">
                <a:solidFill>
                  <a:schemeClr val="accent4">
                    <a:lumMod val="75000"/>
                  </a:schemeClr>
                </a:solidFill>
                <a:latin typeface="Calibri" pitchFamily="34" charset="0"/>
                <a:cs typeface="Calibri" pitchFamily="34" charset="0"/>
              </a:rPr>
              <a:t>egulatory Environment</a:t>
            </a:r>
            <a:endParaRPr lang="uk-UA" sz="2800" b="1" dirty="0">
              <a:solidFill>
                <a:schemeClr val="accent4">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23443509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404664"/>
            <a:ext cx="7632848" cy="612304"/>
          </a:xfrm>
        </p:spPr>
        <p:txBody>
          <a:bodyPr>
            <a:noAutofit/>
          </a:bodyPr>
          <a:lstStyle/>
          <a:p>
            <a:r>
              <a:rPr lang="en-US" sz="2800" b="1" dirty="0" smtClean="0">
                <a:solidFill>
                  <a:schemeClr val="accent4">
                    <a:lumMod val="75000"/>
                  </a:schemeClr>
                </a:solidFill>
                <a:latin typeface="Calibri" pitchFamily="34" charset="0"/>
                <a:cs typeface="Calibri" pitchFamily="34" charset="0"/>
              </a:rPr>
              <a:t>Foreign Securities Trading in </a:t>
            </a:r>
            <a:r>
              <a:rPr lang="en-US" sz="2800" b="1" dirty="0">
                <a:solidFill>
                  <a:schemeClr val="accent4">
                    <a:lumMod val="75000"/>
                  </a:schemeClr>
                </a:solidFill>
                <a:latin typeface="Calibri" pitchFamily="34" charset="0"/>
                <a:cs typeface="Calibri" pitchFamily="34" charset="0"/>
              </a:rPr>
              <a:t>Ukraine </a:t>
            </a:r>
            <a:r>
              <a:rPr lang="en-US" sz="2800" b="1" dirty="0" smtClean="0">
                <a:solidFill>
                  <a:schemeClr val="accent4">
                    <a:lumMod val="75000"/>
                  </a:schemeClr>
                </a:solidFill>
                <a:latin typeface="Calibri" pitchFamily="34" charset="0"/>
                <a:cs typeface="Calibri" pitchFamily="34" charset="0"/>
              </a:rPr>
              <a:t>– Status </a:t>
            </a:r>
            <a:r>
              <a:rPr lang="en-US" sz="2800" b="1" dirty="0">
                <a:solidFill>
                  <a:schemeClr val="accent4">
                    <a:lumMod val="75000"/>
                  </a:schemeClr>
                </a:solidFill>
                <a:latin typeface="Calibri" pitchFamily="34" charset="0"/>
                <a:cs typeface="Calibri" pitchFamily="34" charset="0"/>
              </a:rPr>
              <a:t>Q</a:t>
            </a:r>
            <a:r>
              <a:rPr lang="en-US" sz="2800" b="1" dirty="0" smtClean="0">
                <a:solidFill>
                  <a:schemeClr val="accent4">
                    <a:lumMod val="75000"/>
                  </a:schemeClr>
                </a:solidFill>
                <a:latin typeface="Calibri" pitchFamily="34" charset="0"/>
                <a:cs typeface="Calibri" pitchFamily="34" charset="0"/>
              </a:rPr>
              <a:t>uo</a:t>
            </a:r>
            <a:endParaRPr lang="uk-UA" sz="2800" b="1" dirty="0">
              <a:solidFill>
                <a:schemeClr val="accent4">
                  <a:lumMod val="75000"/>
                </a:schemeClr>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21</a:t>
            </a:fld>
            <a:endParaRPr lang="uk-UA" sz="1200" dirty="0">
              <a:latin typeface="Calibri" pitchFamily="34" charset="0"/>
              <a:cs typeface="Calibri" pitchFamily="34" charset="0"/>
            </a:endParaRPr>
          </a:p>
        </p:txBody>
      </p:sp>
      <p:sp>
        <p:nvSpPr>
          <p:cNvPr id="9" name="Объект 2"/>
          <p:cNvSpPr>
            <a:spLocks noGrp="1"/>
          </p:cNvSpPr>
          <p:nvPr>
            <p:ph sz="quarter" idx="1"/>
          </p:nvPr>
        </p:nvSpPr>
        <p:spPr>
          <a:xfrm>
            <a:off x="629680" y="1124744"/>
            <a:ext cx="8046776" cy="5256584"/>
          </a:xfrm>
        </p:spPr>
        <p:txBody>
          <a:bodyPr>
            <a:noAutofit/>
          </a:bodyPr>
          <a:lstStyle/>
          <a:p>
            <a:pPr>
              <a:lnSpc>
                <a:spcPct val="130000"/>
              </a:lnSpc>
            </a:pPr>
            <a:r>
              <a:rPr lang="en-US" sz="1800" b="1" dirty="0">
                <a:solidFill>
                  <a:schemeClr val="accent4">
                    <a:lumMod val="75000"/>
                  </a:schemeClr>
                </a:solidFill>
                <a:latin typeface="Calibri" pitchFamily="34" charset="0"/>
                <a:cs typeface="Calibri" pitchFamily="34" charset="0"/>
              </a:rPr>
              <a:t>NSSMC Regulation On the </a:t>
            </a:r>
            <a:r>
              <a:rPr lang="en-US" sz="1800" b="1" u="sng" dirty="0" smtClean="0">
                <a:solidFill>
                  <a:schemeClr val="accent4">
                    <a:lumMod val="75000"/>
                  </a:schemeClr>
                </a:solidFill>
                <a:latin typeface="Calibri" pitchFamily="34" charset="0"/>
                <a:cs typeface="Calibri" pitchFamily="34" charset="0"/>
              </a:rPr>
              <a:t>Admission </a:t>
            </a:r>
            <a:r>
              <a:rPr lang="en-US" sz="1800" b="1" u="sng" dirty="0">
                <a:solidFill>
                  <a:schemeClr val="accent4">
                    <a:lumMod val="75000"/>
                  </a:schemeClr>
                </a:solidFill>
                <a:latin typeface="Calibri" pitchFamily="34" charset="0"/>
                <a:cs typeface="Calibri" pitchFamily="34" charset="0"/>
              </a:rPr>
              <a:t>of </a:t>
            </a:r>
            <a:r>
              <a:rPr lang="en-US" sz="1800" b="1" u="sng" dirty="0" smtClean="0">
                <a:solidFill>
                  <a:schemeClr val="accent4">
                    <a:lumMod val="75000"/>
                  </a:schemeClr>
                </a:solidFill>
                <a:latin typeface="Calibri" pitchFamily="34" charset="0"/>
                <a:cs typeface="Calibri" pitchFamily="34" charset="0"/>
              </a:rPr>
              <a:t>Securities </a:t>
            </a:r>
            <a:r>
              <a:rPr lang="en-US" sz="1800" b="1" u="sng" dirty="0">
                <a:solidFill>
                  <a:schemeClr val="accent4">
                    <a:lumMod val="75000"/>
                  </a:schemeClr>
                </a:solidFill>
                <a:latin typeface="Calibri" pitchFamily="34" charset="0"/>
                <a:cs typeface="Calibri" pitchFamily="34" charset="0"/>
              </a:rPr>
              <a:t>of </a:t>
            </a:r>
            <a:r>
              <a:rPr lang="en-US" sz="1800" b="1" u="sng" dirty="0" smtClean="0">
                <a:solidFill>
                  <a:schemeClr val="accent4">
                    <a:lumMod val="75000"/>
                  </a:schemeClr>
                </a:solidFill>
                <a:latin typeface="Calibri" pitchFamily="34" charset="0"/>
                <a:cs typeface="Calibri" pitchFamily="34" charset="0"/>
              </a:rPr>
              <a:t>Foreign Issuers </a:t>
            </a:r>
            <a:r>
              <a:rPr lang="en-US" sz="1800" b="1" dirty="0" smtClean="0">
                <a:solidFill>
                  <a:schemeClr val="accent4">
                    <a:lumMod val="75000"/>
                  </a:schemeClr>
                </a:solidFill>
                <a:latin typeface="Calibri" pitchFamily="34" charset="0"/>
                <a:cs typeface="Calibri" pitchFamily="34" charset="0"/>
              </a:rPr>
              <a:t>to Trading in </a:t>
            </a:r>
            <a:r>
              <a:rPr lang="en-US" sz="1800" b="1" dirty="0">
                <a:solidFill>
                  <a:schemeClr val="accent4">
                    <a:lumMod val="75000"/>
                  </a:schemeClr>
                </a:solidFill>
                <a:latin typeface="Calibri" pitchFamily="34" charset="0"/>
                <a:cs typeface="Calibri" pitchFamily="34" charset="0"/>
              </a:rPr>
              <a:t>Ukraine </a:t>
            </a:r>
            <a:r>
              <a:rPr lang="en-US" sz="1800" dirty="0">
                <a:solidFill>
                  <a:schemeClr val="accent4">
                    <a:lumMod val="75000"/>
                  </a:schemeClr>
                </a:solidFill>
                <a:latin typeface="Calibri" pitchFamily="34" charset="0"/>
                <a:cs typeface="Calibri" pitchFamily="34" charset="0"/>
              </a:rPr>
              <a:t>№ 1692</a:t>
            </a:r>
            <a:r>
              <a:rPr lang="en-US" sz="1800" b="1" dirty="0">
                <a:solidFill>
                  <a:schemeClr val="accent4">
                    <a:lumMod val="75000"/>
                  </a:schemeClr>
                </a:solidFill>
                <a:latin typeface="Calibri" pitchFamily="34" charset="0"/>
                <a:cs typeface="Calibri" pitchFamily="34" charset="0"/>
              </a:rPr>
              <a:t> </a:t>
            </a:r>
            <a:r>
              <a:rPr lang="en-US" sz="1800" b="1" dirty="0" smtClean="0">
                <a:solidFill>
                  <a:srgbClr val="FD992B"/>
                </a:solidFill>
                <a:latin typeface="Calibri" pitchFamily="34" charset="0"/>
                <a:cs typeface="Calibri" pitchFamily="34" charset="0"/>
              </a:rPr>
              <a:t>of 22</a:t>
            </a:r>
            <a:r>
              <a:rPr lang="en-US" sz="1800" b="1" baseline="30000" dirty="0" smtClean="0">
                <a:solidFill>
                  <a:srgbClr val="FD992B"/>
                </a:solidFill>
                <a:latin typeface="Calibri" pitchFamily="34" charset="0"/>
                <a:cs typeface="Calibri" pitchFamily="34" charset="0"/>
              </a:rPr>
              <a:t>nd</a:t>
            </a:r>
            <a:r>
              <a:rPr lang="en-US" sz="1800" b="1" dirty="0" smtClean="0">
                <a:solidFill>
                  <a:srgbClr val="FD992B"/>
                </a:solidFill>
                <a:latin typeface="Calibri" pitchFamily="34" charset="0"/>
                <a:cs typeface="Calibri" pitchFamily="34" charset="0"/>
              </a:rPr>
              <a:t> Nov 2012 </a:t>
            </a:r>
            <a:r>
              <a:rPr lang="en-US" sz="1800" b="1" dirty="0">
                <a:solidFill>
                  <a:schemeClr val="accent4">
                    <a:lumMod val="75000"/>
                  </a:schemeClr>
                </a:solidFill>
                <a:latin typeface="Calibri" pitchFamily="34" charset="0"/>
                <a:cs typeface="Calibri" pitchFamily="34" charset="0"/>
              </a:rPr>
              <a:t>– issuers with assets in Ukraine </a:t>
            </a:r>
            <a:r>
              <a:rPr lang="en-US" sz="1800" b="1" i="1" dirty="0">
                <a:solidFill>
                  <a:schemeClr val="accent4">
                    <a:lumMod val="75000"/>
                  </a:schemeClr>
                </a:solidFill>
                <a:latin typeface="Calibri" pitchFamily="34" charset="0"/>
                <a:cs typeface="Calibri" pitchFamily="34" charset="0"/>
              </a:rPr>
              <a:t>only </a:t>
            </a:r>
          </a:p>
          <a:p>
            <a:pPr>
              <a:lnSpc>
                <a:spcPct val="130000"/>
              </a:lnSpc>
            </a:pPr>
            <a:r>
              <a:rPr lang="en-US" sz="1800" b="1" dirty="0" smtClean="0">
                <a:solidFill>
                  <a:schemeClr val="accent4">
                    <a:lumMod val="75000"/>
                  </a:schemeClr>
                </a:solidFill>
                <a:latin typeface="Calibri" pitchFamily="34" charset="0"/>
                <a:cs typeface="Calibri" pitchFamily="34" charset="0"/>
              </a:rPr>
              <a:t>NSSMC </a:t>
            </a:r>
            <a:r>
              <a:rPr lang="en-US" sz="1800" b="1" dirty="0">
                <a:solidFill>
                  <a:schemeClr val="accent4">
                    <a:lumMod val="75000"/>
                  </a:schemeClr>
                </a:solidFill>
                <a:latin typeface="Calibri" pitchFamily="34" charset="0"/>
                <a:cs typeface="Calibri" pitchFamily="34" charset="0"/>
              </a:rPr>
              <a:t>Regulation </a:t>
            </a:r>
            <a:r>
              <a:rPr lang="en-US" sz="1800" b="1" dirty="0" smtClean="0">
                <a:solidFill>
                  <a:schemeClr val="accent4">
                    <a:lumMod val="75000"/>
                  </a:schemeClr>
                </a:solidFill>
                <a:latin typeface="Calibri" pitchFamily="34" charset="0"/>
                <a:cs typeface="Calibri" pitchFamily="34" charset="0"/>
              </a:rPr>
              <a:t>On Approval of the </a:t>
            </a:r>
            <a:r>
              <a:rPr lang="en-US" sz="1800" b="1" u="sng" dirty="0" smtClean="0">
                <a:solidFill>
                  <a:schemeClr val="accent4">
                    <a:lumMod val="75000"/>
                  </a:schemeClr>
                </a:solidFill>
                <a:latin typeface="Calibri" pitchFamily="34" charset="0"/>
                <a:cs typeface="Calibri" pitchFamily="34" charset="0"/>
              </a:rPr>
              <a:t>List </a:t>
            </a:r>
            <a:r>
              <a:rPr lang="en-US" sz="1800" b="1" u="sng" dirty="0">
                <a:solidFill>
                  <a:schemeClr val="accent4">
                    <a:lumMod val="75000"/>
                  </a:schemeClr>
                </a:solidFill>
                <a:latin typeface="Calibri" pitchFamily="34" charset="0"/>
                <a:cs typeface="Calibri" pitchFamily="34" charset="0"/>
              </a:rPr>
              <a:t>of </a:t>
            </a:r>
            <a:r>
              <a:rPr lang="en-US" sz="1800" b="1" u="sng" dirty="0" smtClean="0">
                <a:solidFill>
                  <a:schemeClr val="accent4">
                    <a:lumMod val="75000"/>
                  </a:schemeClr>
                </a:solidFill>
                <a:latin typeface="Calibri" pitchFamily="34" charset="0"/>
                <a:cs typeface="Calibri" pitchFamily="34" charset="0"/>
              </a:rPr>
              <a:t>Foreign Stock Exchanges</a:t>
            </a:r>
            <a:r>
              <a:rPr lang="en-US" sz="1800" b="1" dirty="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Where Foreign Securities Must Be Listed to Be Admitted </a:t>
            </a:r>
            <a:r>
              <a:rPr lang="en-US" sz="1800" b="1" dirty="0">
                <a:solidFill>
                  <a:schemeClr val="accent4">
                    <a:lumMod val="75000"/>
                  </a:schemeClr>
                </a:solidFill>
                <a:latin typeface="Calibri" pitchFamily="34" charset="0"/>
                <a:cs typeface="Calibri" pitchFamily="34" charset="0"/>
              </a:rPr>
              <a:t>to </a:t>
            </a:r>
            <a:r>
              <a:rPr lang="en-US" sz="1800" b="1" dirty="0" smtClean="0">
                <a:solidFill>
                  <a:schemeClr val="accent4">
                    <a:lumMod val="75000"/>
                  </a:schemeClr>
                </a:solidFill>
                <a:latin typeface="Calibri" pitchFamily="34" charset="0"/>
                <a:cs typeface="Calibri" pitchFamily="34" charset="0"/>
              </a:rPr>
              <a:t>Trading </a:t>
            </a:r>
            <a:r>
              <a:rPr lang="en-US" sz="1800" b="1" dirty="0">
                <a:solidFill>
                  <a:schemeClr val="accent4">
                    <a:lumMod val="75000"/>
                  </a:schemeClr>
                </a:solidFill>
                <a:latin typeface="Calibri" pitchFamily="34" charset="0"/>
                <a:cs typeface="Calibri" pitchFamily="34" charset="0"/>
              </a:rPr>
              <a:t>in Ukraine </a:t>
            </a:r>
            <a:r>
              <a:rPr lang="en-US" sz="1800" dirty="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1754 </a:t>
            </a:r>
            <a:r>
              <a:rPr lang="en-US" sz="1800" b="1" dirty="0" smtClean="0">
                <a:solidFill>
                  <a:srgbClr val="FD992B"/>
                </a:solidFill>
                <a:latin typeface="Calibri" pitchFamily="34" charset="0"/>
                <a:cs typeface="Calibri" pitchFamily="34" charset="0"/>
              </a:rPr>
              <a:t>of 10</a:t>
            </a:r>
            <a:r>
              <a:rPr lang="en-US" sz="1800" b="1" baseline="30000" dirty="0"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Sep 2013 </a:t>
            </a:r>
            <a:r>
              <a:rPr lang="en-US" sz="1800" dirty="0" smtClean="0">
                <a:solidFill>
                  <a:schemeClr val="accent4">
                    <a:lumMod val="75000"/>
                  </a:schemeClr>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 69 </a:t>
            </a:r>
            <a:r>
              <a:rPr lang="en-US" sz="1800" dirty="0" smtClean="0">
                <a:solidFill>
                  <a:schemeClr val="accent4">
                    <a:lumMod val="75000"/>
                  </a:schemeClr>
                </a:solidFill>
                <a:latin typeface="Calibri" pitchFamily="34" charset="0"/>
                <a:cs typeface="Calibri" pitchFamily="34" charset="0"/>
              </a:rPr>
              <a:t>SEs globally</a:t>
            </a:r>
          </a:p>
          <a:p>
            <a:pPr>
              <a:lnSpc>
                <a:spcPct val="130000"/>
              </a:lnSpc>
              <a:buFont typeface="Wingdings" pitchFamily="2" charset="2"/>
              <a:buChar char="ü"/>
            </a:pPr>
            <a:r>
              <a:rPr lang="en-US" sz="1800" b="1" dirty="0">
                <a:solidFill>
                  <a:schemeClr val="accent4">
                    <a:lumMod val="75000"/>
                  </a:schemeClr>
                </a:solidFill>
                <a:latin typeface="Calibri" pitchFamily="34" charset="0"/>
                <a:cs typeface="Calibri" pitchFamily="34" charset="0"/>
              </a:rPr>
              <a:t>First admission on</a:t>
            </a:r>
            <a:r>
              <a:rPr lang="en-US" sz="1800" b="1" dirty="0">
                <a:solidFill>
                  <a:srgbClr val="FD992B"/>
                </a:solidFill>
                <a:latin typeface="Calibri" pitchFamily="34" charset="0"/>
                <a:cs typeface="Calibri" pitchFamily="34" charset="0"/>
              </a:rPr>
              <a:t> </a:t>
            </a:r>
            <a:r>
              <a:rPr lang="en-US" sz="1800" b="1" dirty="0" smtClean="0">
                <a:solidFill>
                  <a:srgbClr val="FD992B"/>
                </a:solidFill>
                <a:latin typeface="Calibri" pitchFamily="34" charset="0"/>
                <a:cs typeface="Calibri" pitchFamily="34" charset="0"/>
              </a:rPr>
              <a:t>14</a:t>
            </a:r>
            <a:r>
              <a:rPr lang="en-US" sz="1800" b="1" baseline="30000" dirty="0"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Jan </a:t>
            </a:r>
            <a:r>
              <a:rPr lang="en-US" sz="1800" b="1" dirty="0">
                <a:solidFill>
                  <a:srgbClr val="FD992B"/>
                </a:solidFill>
                <a:latin typeface="Calibri" pitchFamily="34" charset="0"/>
                <a:cs typeface="Calibri" pitchFamily="34" charset="0"/>
              </a:rPr>
              <a:t>2014 </a:t>
            </a:r>
            <a:r>
              <a:rPr lang="en-US" sz="1800" b="1" dirty="0">
                <a:solidFill>
                  <a:schemeClr val="accent4">
                    <a:lumMod val="75000"/>
                  </a:schemeClr>
                </a:solidFill>
                <a:latin typeface="Calibri" pitchFamily="34" charset="0"/>
                <a:cs typeface="Calibri" pitchFamily="34" charset="0"/>
              </a:rPr>
              <a:t>– equities of </a:t>
            </a:r>
            <a:r>
              <a:rPr lang="en-US" sz="1800" b="1" dirty="0" err="1">
                <a:solidFill>
                  <a:srgbClr val="FD992B"/>
                </a:solidFill>
                <a:latin typeface="Calibri" pitchFamily="34" charset="0"/>
                <a:cs typeface="Calibri" pitchFamily="34" charset="0"/>
              </a:rPr>
              <a:t>Ukrproduct</a:t>
            </a:r>
            <a:r>
              <a:rPr lang="en-US" sz="1800" b="1" dirty="0">
                <a:solidFill>
                  <a:srgbClr val="FD992B"/>
                </a:solidFill>
                <a:latin typeface="Calibri" pitchFamily="34" charset="0"/>
                <a:cs typeface="Calibri" pitchFamily="34" charset="0"/>
              </a:rPr>
              <a:t> Group </a:t>
            </a:r>
            <a:r>
              <a:rPr lang="en-US" sz="1800" dirty="0" smtClean="0">
                <a:solidFill>
                  <a:schemeClr val="accent4">
                    <a:lumMod val="75000"/>
                  </a:schemeClr>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Jersey</a:t>
            </a:r>
            <a:r>
              <a:rPr lang="en-US" sz="1800" dirty="0" smtClean="0">
                <a:solidFill>
                  <a:schemeClr val="accent4">
                    <a:lumMod val="75000"/>
                  </a:schemeClr>
                </a:solidFill>
                <a:latin typeface="Calibri" pitchFamily="34" charset="0"/>
                <a:cs typeface="Calibri" pitchFamily="34" charset="0"/>
              </a:rPr>
              <a:t>)</a:t>
            </a:r>
            <a:endParaRPr lang="en-US" sz="1800" dirty="0">
              <a:solidFill>
                <a:schemeClr val="accent4">
                  <a:lumMod val="75000"/>
                </a:schemeClr>
              </a:solidFill>
              <a:latin typeface="Calibri" pitchFamily="34" charset="0"/>
              <a:cs typeface="Calibri" pitchFamily="34" charset="0"/>
            </a:endParaRPr>
          </a:p>
          <a:p>
            <a:pPr>
              <a:lnSpc>
                <a:spcPct val="130000"/>
              </a:lnSpc>
              <a:buFont typeface="Wingdings" pitchFamily="2" charset="2"/>
              <a:buChar char="ü"/>
            </a:pPr>
            <a:r>
              <a:rPr lang="en-US" sz="1800" b="1" dirty="0" smtClean="0">
                <a:solidFill>
                  <a:schemeClr val="accent4">
                    <a:lumMod val="75000"/>
                  </a:schemeClr>
                </a:solidFill>
                <a:latin typeface="Calibri" pitchFamily="34" charset="0"/>
                <a:cs typeface="Calibri" pitchFamily="34" charset="0"/>
              </a:rPr>
              <a:t>Second </a:t>
            </a:r>
            <a:r>
              <a:rPr lang="en-US" sz="1800" b="1" dirty="0">
                <a:solidFill>
                  <a:schemeClr val="accent4">
                    <a:lumMod val="75000"/>
                  </a:schemeClr>
                </a:solidFill>
                <a:latin typeface="Calibri" pitchFamily="34" charset="0"/>
                <a:cs typeface="Calibri" pitchFamily="34" charset="0"/>
              </a:rPr>
              <a:t>admission on</a:t>
            </a:r>
            <a:r>
              <a:rPr lang="en-US" sz="1800" b="1" dirty="0">
                <a:solidFill>
                  <a:srgbClr val="FD992B"/>
                </a:solidFill>
                <a:latin typeface="Calibri" pitchFamily="34" charset="0"/>
                <a:cs typeface="Calibri" pitchFamily="34" charset="0"/>
              </a:rPr>
              <a:t> </a:t>
            </a:r>
            <a:r>
              <a:rPr lang="en-US" sz="1800" b="1" dirty="0" smtClean="0">
                <a:solidFill>
                  <a:srgbClr val="FD992B"/>
                </a:solidFill>
                <a:latin typeface="Calibri" pitchFamily="34" charset="0"/>
                <a:cs typeface="Calibri" pitchFamily="34" charset="0"/>
              </a:rPr>
              <a:t>7</a:t>
            </a:r>
            <a:r>
              <a:rPr lang="en-US" sz="1800" b="1" baseline="30000" dirty="0"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Oct 2015 </a:t>
            </a:r>
            <a:r>
              <a:rPr lang="en-US" sz="1800" b="1" dirty="0">
                <a:solidFill>
                  <a:schemeClr val="accent4">
                    <a:lumMod val="75000"/>
                  </a:schemeClr>
                </a:solidFill>
                <a:latin typeface="Calibri" pitchFamily="34" charset="0"/>
                <a:cs typeface="Calibri" pitchFamily="34" charset="0"/>
              </a:rPr>
              <a:t>– GDRs </a:t>
            </a:r>
            <a:r>
              <a:rPr lang="en-US" sz="1800" b="1" dirty="0" smtClean="0">
                <a:solidFill>
                  <a:schemeClr val="accent4">
                    <a:lumMod val="75000"/>
                  </a:schemeClr>
                </a:solidFill>
                <a:latin typeface="Calibri" pitchFamily="34" charset="0"/>
                <a:cs typeface="Calibri" pitchFamily="34" charset="0"/>
              </a:rPr>
              <a:t>of </a:t>
            </a:r>
            <a:r>
              <a:rPr lang="en-US" sz="1800" b="1" dirty="0" smtClean="0">
                <a:solidFill>
                  <a:srgbClr val="FD992B"/>
                </a:solidFill>
                <a:latin typeface="Calibri" pitchFamily="34" charset="0"/>
                <a:cs typeface="Calibri" pitchFamily="34" charset="0"/>
              </a:rPr>
              <a:t>MHP SA </a:t>
            </a:r>
            <a:r>
              <a:rPr lang="en-US" sz="1800" dirty="0" smtClean="0">
                <a:solidFill>
                  <a:schemeClr val="accent4">
                    <a:lumMod val="75000"/>
                  </a:schemeClr>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Lux</a:t>
            </a:r>
            <a:r>
              <a:rPr lang="en-US" sz="1800" dirty="0" smtClean="0">
                <a:solidFill>
                  <a:schemeClr val="accent4">
                    <a:lumMod val="75000"/>
                  </a:schemeClr>
                </a:solidFill>
                <a:latin typeface="Calibri" pitchFamily="34" charset="0"/>
                <a:cs typeface="Calibri" pitchFamily="34" charset="0"/>
              </a:rPr>
              <a:t>) </a:t>
            </a:r>
          </a:p>
          <a:p>
            <a:pPr>
              <a:lnSpc>
                <a:spcPct val="130000"/>
              </a:lnSpc>
              <a:buFont typeface="Wingdings" pitchFamily="2" charset="2"/>
              <a:buChar char="ü"/>
            </a:pPr>
            <a:r>
              <a:rPr lang="en-US" sz="1800" dirty="0" smtClean="0">
                <a:solidFill>
                  <a:schemeClr val="accent4">
                    <a:lumMod val="75000"/>
                  </a:schemeClr>
                </a:solidFill>
                <a:latin typeface="Calibri" pitchFamily="34" charset="0"/>
                <a:cs typeface="Calibri" pitchFamily="34" charset="0"/>
              </a:rPr>
              <a:t>Both </a:t>
            </a:r>
            <a:r>
              <a:rPr lang="en-US" sz="1800" dirty="0">
                <a:solidFill>
                  <a:schemeClr val="accent4">
                    <a:lumMod val="75000"/>
                  </a:schemeClr>
                </a:solidFill>
                <a:latin typeface="Calibri" pitchFamily="34" charset="0"/>
                <a:cs typeface="Calibri" pitchFamily="34" charset="0"/>
              </a:rPr>
              <a:t>traded </a:t>
            </a:r>
            <a:r>
              <a:rPr lang="en-US" sz="1800" dirty="0" smtClean="0">
                <a:solidFill>
                  <a:schemeClr val="accent4">
                    <a:lumMod val="75000"/>
                  </a:schemeClr>
                </a:solidFill>
                <a:latin typeface="Calibri" pitchFamily="34" charset="0"/>
                <a:cs typeface="Calibri" pitchFamily="34" charset="0"/>
              </a:rPr>
              <a:t>initially at the LSE, in Ukraine are traded at </a:t>
            </a:r>
            <a:r>
              <a:rPr lang="en-US" sz="1800" dirty="0">
                <a:solidFill>
                  <a:schemeClr val="accent4">
                    <a:lumMod val="75000"/>
                  </a:schemeClr>
                </a:solidFill>
                <a:latin typeface="Calibri" pitchFamily="34" charset="0"/>
                <a:cs typeface="Calibri" pitchFamily="34" charset="0"/>
              </a:rPr>
              <a:t>the </a:t>
            </a:r>
            <a:r>
              <a:rPr lang="en-US" sz="1800" b="1" dirty="0">
                <a:solidFill>
                  <a:schemeClr val="accent4">
                    <a:lumMod val="75000"/>
                  </a:schemeClr>
                </a:solidFill>
                <a:latin typeface="Calibri" pitchFamily="34" charset="0"/>
                <a:cs typeface="Calibri" pitchFamily="34" charset="0"/>
              </a:rPr>
              <a:t>Ukrainian Exchange (</a:t>
            </a:r>
            <a:r>
              <a:rPr lang="en-US" sz="1800" b="1" dirty="0" smtClean="0">
                <a:solidFill>
                  <a:schemeClr val="accent4">
                    <a:lumMod val="75000"/>
                  </a:schemeClr>
                </a:solidFill>
                <a:latin typeface="Calibri" pitchFamily="34" charset="0"/>
                <a:cs typeface="Calibri" pitchFamily="34" charset="0"/>
              </a:rPr>
              <a:t>UX) (</a:t>
            </a:r>
            <a:r>
              <a:rPr lang="en-US" sz="1800" b="1" dirty="0" smtClean="0">
                <a:solidFill>
                  <a:srgbClr val="FD992B"/>
                </a:solidFill>
                <a:latin typeface="Calibri" pitchFamily="34" charset="0"/>
                <a:cs typeface="Calibri" pitchFamily="34" charset="0"/>
              </a:rPr>
              <a:t>2</a:t>
            </a:r>
            <a:r>
              <a:rPr lang="en-US" sz="1800" b="1" baseline="30000" dirty="0" smtClean="0">
                <a:solidFill>
                  <a:srgbClr val="FD992B"/>
                </a:solidFill>
                <a:latin typeface="Calibri" pitchFamily="34" charset="0"/>
                <a:cs typeface="Calibri" pitchFamily="34" charset="0"/>
              </a:rPr>
              <a:t>nd</a:t>
            </a:r>
            <a:r>
              <a:rPr lang="en-US" sz="1800" b="1" dirty="0" smtClean="0">
                <a:solidFill>
                  <a:srgbClr val="FD992B"/>
                </a:solidFill>
                <a:latin typeface="Calibri" pitchFamily="34" charset="0"/>
                <a:cs typeface="Calibri" pitchFamily="34" charset="0"/>
              </a:rPr>
              <a:t> Feb 2015</a:t>
            </a:r>
            <a:r>
              <a:rPr lang="en-US" sz="1800" b="1" dirty="0" smtClean="0">
                <a:solidFill>
                  <a:schemeClr val="accent4">
                    <a:lumMod val="75000"/>
                  </a:schemeClr>
                </a:solidFill>
                <a:latin typeface="Calibri" pitchFamily="34" charset="0"/>
                <a:cs typeface="Calibri" pitchFamily="34" charset="0"/>
              </a:rPr>
              <a:t> – 1</a:t>
            </a:r>
            <a:r>
              <a:rPr lang="en-US" sz="1800" b="1" baseline="30000" dirty="0" smtClean="0">
                <a:solidFill>
                  <a:schemeClr val="accent4">
                    <a:lumMod val="75000"/>
                  </a:schemeClr>
                </a:solidFill>
                <a:latin typeface="Calibri" pitchFamily="34" charset="0"/>
                <a:cs typeface="Calibri" pitchFamily="34" charset="0"/>
              </a:rPr>
              <a:t>st</a:t>
            </a:r>
            <a:r>
              <a:rPr lang="en-US" sz="1800" b="1" dirty="0" smtClean="0">
                <a:solidFill>
                  <a:schemeClr val="accent4">
                    <a:lumMod val="75000"/>
                  </a:schemeClr>
                </a:solidFill>
                <a:latin typeface="Calibri" pitchFamily="34" charset="0"/>
                <a:cs typeface="Calibri" pitchFamily="34" charset="0"/>
              </a:rPr>
              <a:t> trading day)</a:t>
            </a:r>
            <a:endParaRPr lang="en-US" sz="1800" b="1" dirty="0">
              <a:solidFill>
                <a:schemeClr val="accent4">
                  <a:lumMod val="75000"/>
                </a:schemeClr>
              </a:solidFill>
              <a:latin typeface="Calibri" pitchFamily="34" charset="0"/>
              <a:cs typeface="Calibri" pitchFamily="34" charset="0"/>
            </a:endParaRPr>
          </a:p>
          <a:p>
            <a:pPr marL="0" indent="0">
              <a:buNone/>
            </a:pPr>
            <a:r>
              <a:rPr lang="en-US" sz="1600" b="1" u="sng" dirty="0" smtClean="0">
                <a:solidFill>
                  <a:srgbClr val="FD992B"/>
                </a:solidFill>
                <a:latin typeface="Calibri" pitchFamily="34" charset="0"/>
                <a:cs typeface="Calibri" pitchFamily="34" charset="0"/>
              </a:rPr>
              <a:t>BUT – the old issues remain topical:</a:t>
            </a:r>
          </a:p>
          <a:p>
            <a:pPr marL="0" indent="0">
              <a:buNone/>
            </a:pPr>
            <a:r>
              <a:rPr lang="en-US" sz="1600" dirty="0" smtClean="0">
                <a:solidFill>
                  <a:schemeClr val="accent4">
                    <a:lumMod val="75000"/>
                  </a:schemeClr>
                </a:solidFill>
                <a:latin typeface="Calibri" pitchFamily="34" charset="0"/>
                <a:cs typeface="Calibri" pitchFamily="34" charset="0"/>
              </a:rPr>
              <a:t>…the </a:t>
            </a:r>
            <a:r>
              <a:rPr lang="en-US" sz="1600" b="1" dirty="0" smtClean="0">
                <a:solidFill>
                  <a:schemeClr val="accent4">
                    <a:lumMod val="75000"/>
                  </a:schemeClr>
                </a:solidFill>
                <a:latin typeface="Calibri" pitchFamily="34" charset="0"/>
                <a:cs typeface="Calibri" pitchFamily="34" charset="0"/>
              </a:rPr>
              <a:t>currency liberalization</a:t>
            </a:r>
            <a:r>
              <a:rPr lang="en-US" sz="1600" dirty="0" smtClean="0">
                <a:solidFill>
                  <a:schemeClr val="accent4">
                    <a:lumMod val="75000"/>
                  </a:schemeClr>
                </a:solidFill>
                <a:latin typeface="Calibri" pitchFamily="34" charset="0"/>
                <a:cs typeface="Calibri" pitchFamily="34" charset="0"/>
              </a:rPr>
              <a:t> by the NBU is still needed (</a:t>
            </a:r>
            <a:r>
              <a:rPr lang="en-US" sz="1600" dirty="0">
                <a:solidFill>
                  <a:schemeClr val="accent4">
                    <a:lumMod val="75000"/>
                  </a:schemeClr>
                </a:solidFill>
                <a:latin typeface="Calibri" pitchFamily="34" charset="0"/>
                <a:cs typeface="Calibri" pitchFamily="34" charset="0"/>
              </a:rPr>
              <a:t>only brokers with general currency </a:t>
            </a:r>
            <a:r>
              <a:rPr lang="en-US" sz="1600" dirty="0" err="1" smtClean="0">
                <a:solidFill>
                  <a:schemeClr val="accent4">
                    <a:lumMod val="75000"/>
                  </a:schemeClr>
                </a:solidFill>
                <a:latin typeface="Calibri" pitchFamily="34" charset="0"/>
                <a:cs typeface="Calibri" pitchFamily="34" charset="0"/>
              </a:rPr>
              <a:t>licence</a:t>
            </a:r>
            <a:r>
              <a:rPr lang="en-US" sz="1600" dirty="0" smtClean="0">
                <a:solidFill>
                  <a:schemeClr val="accent4">
                    <a:lumMod val="75000"/>
                  </a:schemeClr>
                </a:solidFill>
                <a:latin typeface="Calibri" pitchFamily="34" charset="0"/>
                <a:cs typeface="Calibri" pitchFamily="34" charset="0"/>
              </a:rPr>
              <a:t> </a:t>
            </a:r>
            <a:r>
              <a:rPr lang="en-US" sz="1600" dirty="0">
                <a:solidFill>
                  <a:schemeClr val="accent4">
                    <a:lumMod val="75000"/>
                  </a:schemeClr>
                </a:solidFill>
                <a:latin typeface="Calibri" pitchFamily="34" charset="0"/>
                <a:cs typeface="Calibri" pitchFamily="34" charset="0"/>
              </a:rPr>
              <a:t>of the NBU are allowed);</a:t>
            </a:r>
          </a:p>
          <a:p>
            <a:pPr marL="0" indent="0">
              <a:buNone/>
            </a:pPr>
            <a:r>
              <a:rPr lang="en-US" sz="1600" dirty="0" smtClean="0">
                <a:solidFill>
                  <a:schemeClr val="accent4">
                    <a:lumMod val="75000"/>
                  </a:schemeClr>
                </a:solidFill>
                <a:latin typeface="Calibri" pitchFamily="34" charset="0"/>
                <a:cs typeface="Calibri" pitchFamily="34" charset="0"/>
              </a:rPr>
              <a:t>… the National (Central) depositary needs to establish </a:t>
            </a:r>
            <a:r>
              <a:rPr lang="en-US" sz="1600" b="1" dirty="0" smtClean="0">
                <a:solidFill>
                  <a:schemeClr val="accent4">
                    <a:lumMod val="75000"/>
                  </a:schemeClr>
                </a:solidFill>
                <a:latin typeface="Calibri" pitchFamily="34" charset="0"/>
                <a:cs typeface="Calibri" pitchFamily="34" charset="0"/>
              </a:rPr>
              <a:t>correspondent relations with foreign depositaries</a:t>
            </a:r>
            <a:r>
              <a:rPr lang="en-US" sz="1600" dirty="0" smtClean="0">
                <a:solidFill>
                  <a:schemeClr val="accent4">
                    <a:lumMod val="75000"/>
                  </a:schemeClr>
                </a:solidFill>
                <a:latin typeface="Calibri" pitchFamily="34" charset="0"/>
                <a:cs typeface="Calibri" pitchFamily="34" charset="0"/>
              </a:rPr>
              <a:t>, in particular with </a:t>
            </a:r>
            <a:r>
              <a:rPr lang="en-US" sz="1600" dirty="0" err="1" smtClean="0">
                <a:solidFill>
                  <a:schemeClr val="accent4">
                    <a:lumMod val="75000"/>
                  </a:schemeClr>
                </a:solidFill>
                <a:latin typeface="Calibri" pitchFamily="34" charset="0"/>
                <a:cs typeface="Calibri" pitchFamily="34" charset="0"/>
              </a:rPr>
              <a:t>Euroclear</a:t>
            </a:r>
            <a:r>
              <a:rPr lang="en-US" sz="1600" dirty="0" smtClean="0">
                <a:solidFill>
                  <a:schemeClr val="accent4">
                    <a:lumMod val="75000"/>
                  </a:schemeClr>
                </a:solidFill>
                <a:latin typeface="Calibri" pitchFamily="34" charset="0"/>
                <a:cs typeface="Calibri" pitchFamily="34" charset="0"/>
              </a:rPr>
              <a:t> </a:t>
            </a:r>
            <a:r>
              <a:rPr lang="en-US" sz="1400" dirty="0" smtClean="0">
                <a:solidFill>
                  <a:schemeClr val="accent4">
                    <a:lumMod val="75000"/>
                  </a:schemeClr>
                </a:solidFill>
                <a:latin typeface="Calibri" pitchFamily="34" charset="0"/>
                <a:cs typeface="Calibri" pitchFamily="34" charset="0"/>
              </a:rPr>
              <a:t>(</a:t>
            </a:r>
            <a:r>
              <a:rPr lang="en-US" sz="1400" b="1" dirty="0" smtClean="0">
                <a:solidFill>
                  <a:schemeClr val="accent4">
                    <a:lumMod val="75000"/>
                  </a:schemeClr>
                </a:solidFill>
                <a:latin typeface="Calibri" pitchFamily="34" charset="0"/>
                <a:cs typeface="Calibri" pitchFamily="34" charset="0"/>
              </a:rPr>
              <a:t>still established </a:t>
            </a:r>
            <a:r>
              <a:rPr lang="en-US" sz="1400" b="1" dirty="0">
                <a:solidFill>
                  <a:schemeClr val="accent4">
                    <a:lumMod val="75000"/>
                  </a:schemeClr>
                </a:solidFill>
                <a:latin typeface="Calibri" pitchFamily="34" charset="0"/>
                <a:cs typeface="Calibri" pitchFamily="34" charset="0"/>
              </a:rPr>
              <a:t>only with </a:t>
            </a:r>
            <a:r>
              <a:rPr lang="en-US" sz="1400" b="1" dirty="0" err="1">
                <a:solidFill>
                  <a:schemeClr val="accent4">
                    <a:lumMod val="75000"/>
                  </a:schemeClr>
                </a:solidFill>
                <a:latin typeface="Calibri" pitchFamily="34" charset="0"/>
                <a:cs typeface="Calibri" pitchFamily="34" charset="0"/>
              </a:rPr>
              <a:t>Clearstream</a:t>
            </a:r>
            <a:r>
              <a:rPr lang="en-US" sz="1400" b="1" dirty="0">
                <a:solidFill>
                  <a:schemeClr val="accent4">
                    <a:lumMod val="75000"/>
                  </a:schemeClr>
                </a:solidFill>
                <a:latin typeface="Calibri" pitchFamily="34" charset="0"/>
                <a:cs typeface="Calibri" pitchFamily="34" charset="0"/>
              </a:rPr>
              <a:t> </a:t>
            </a:r>
            <a:r>
              <a:rPr lang="en-US" sz="1400" dirty="0">
                <a:solidFill>
                  <a:schemeClr val="accent4">
                    <a:lumMod val="75000"/>
                  </a:schemeClr>
                </a:solidFill>
                <a:latin typeface="Calibri" pitchFamily="34" charset="0"/>
                <a:cs typeface="Calibri" pitchFamily="34" charset="0"/>
              </a:rPr>
              <a:t>(provides indirect access to </a:t>
            </a:r>
            <a:r>
              <a:rPr lang="en-US" sz="1400" dirty="0" err="1">
                <a:solidFill>
                  <a:schemeClr val="accent4">
                    <a:lumMod val="75000"/>
                  </a:schemeClr>
                </a:solidFill>
                <a:latin typeface="Calibri" pitchFamily="34" charset="0"/>
                <a:cs typeface="Calibri" pitchFamily="34" charset="0"/>
              </a:rPr>
              <a:t>Euroclear</a:t>
            </a:r>
            <a:r>
              <a:rPr lang="en-US" sz="1400" dirty="0">
                <a:solidFill>
                  <a:schemeClr val="accent4">
                    <a:lumMod val="75000"/>
                  </a:schemeClr>
                </a:solidFill>
                <a:latin typeface="Calibri" pitchFamily="34" charset="0"/>
                <a:cs typeface="Calibri" pitchFamily="34" charset="0"/>
              </a:rPr>
              <a:t>)</a:t>
            </a:r>
            <a:r>
              <a:rPr lang="en-US" sz="1400" b="1" dirty="0">
                <a:solidFill>
                  <a:schemeClr val="accent4">
                    <a:lumMod val="75000"/>
                  </a:schemeClr>
                </a:solidFill>
                <a:latin typeface="Calibri" pitchFamily="34" charset="0"/>
                <a:cs typeface="Calibri" pitchFamily="34" charset="0"/>
              </a:rPr>
              <a:t>, </a:t>
            </a:r>
            <a:r>
              <a:rPr lang="en-US" sz="1400" b="1" dirty="0" smtClean="0">
                <a:solidFill>
                  <a:schemeClr val="accent4">
                    <a:lumMod val="75000"/>
                  </a:schemeClr>
                </a:solidFill>
                <a:latin typeface="Calibri" pitchFamily="34" charset="0"/>
                <a:cs typeface="Calibri" pitchFamily="34" charset="0"/>
              </a:rPr>
              <a:t>Austrian </a:t>
            </a:r>
            <a:r>
              <a:rPr lang="en-US" sz="1400" b="1" dirty="0" err="1" smtClean="0">
                <a:solidFill>
                  <a:schemeClr val="accent4">
                    <a:lumMod val="75000"/>
                  </a:schemeClr>
                </a:solidFill>
                <a:latin typeface="Calibri" pitchFamily="34" charset="0"/>
                <a:cs typeface="Calibri" pitchFamily="34" charset="0"/>
              </a:rPr>
              <a:t>OeKB</a:t>
            </a:r>
            <a:r>
              <a:rPr lang="en-US" sz="1400" b="1" dirty="0" smtClean="0">
                <a:solidFill>
                  <a:schemeClr val="accent4">
                    <a:lumMod val="75000"/>
                  </a:schemeClr>
                </a:solidFill>
                <a:latin typeface="Calibri" pitchFamily="34" charset="0"/>
                <a:cs typeface="Calibri" pitchFamily="34" charset="0"/>
              </a:rPr>
              <a:t> and a few Russian depositaries</a:t>
            </a:r>
            <a:r>
              <a:rPr lang="en-US" sz="1400" dirty="0" smtClean="0">
                <a:solidFill>
                  <a:schemeClr val="accent4">
                    <a:lumMod val="75000"/>
                  </a:schemeClr>
                </a:solidFill>
                <a:latin typeface="Calibri" pitchFamily="34" charset="0"/>
                <a:cs typeface="Calibri" pitchFamily="34" charset="0"/>
              </a:rPr>
              <a:t>) </a:t>
            </a:r>
            <a:endParaRPr lang="ru-RU" sz="1400" dirty="0">
              <a:solidFill>
                <a:schemeClr val="accent4">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25691996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404664"/>
            <a:ext cx="7128792" cy="720080"/>
          </a:xfrm>
        </p:spPr>
        <p:txBody>
          <a:bodyPr>
            <a:noAutofit/>
          </a:bodyPr>
          <a:lstStyle/>
          <a:p>
            <a:pPr marL="0" indent="0"/>
            <a:r>
              <a:rPr lang="en-US" sz="2800" b="1" dirty="0">
                <a:solidFill>
                  <a:schemeClr val="accent4">
                    <a:lumMod val="75000"/>
                  </a:schemeClr>
                </a:solidFill>
                <a:latin typeface="Calibri" pitchFamily="34" charset="0"/>
                <a:cs typeface="Calibri" pitchFamily="34" charset="0"/>
              </a:rPr>
              <a:t>Drafting </a:t>
            </a:r>
            <a:r>
              <a:rPr lang="en-US" sz="2800" b="1" dirty="0" smtClean="0">
                <a:solidFill>
                  <a:schemeClr val="accent4">
                    <a:lumMod val="75000"/>
                  </a:schemeClr>
                </a:solidFill>
                <a:latin typeface="Calibri" pitchFamily="34" charset="0"/>
                <a:cs typeface="Calibri" pitchFamily="34" charset="0"/>
              </a:rPr>
              <a:t>New/Amended Legislation Concerning Financial Markets</a:t>
            </a:r>
            <a:endParaRPr lang="en-US" sz="2800" b="1"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22</a:t>
            </a:fld>
            <a:endParaRPr lang="uk-UA" sz="1200" dirty="0">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735" y="1186163"/>
            <a:ext cx="8652668" cy="5195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34590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332656"/>
            <a:ext cx="7128792" cy="720080"/>
          </a:xfrm>
        </p:spPr>
        <p:txBody>
          <a:bodyPr>
            <a:noAutofit/>
          </a:bodyPr>
          <a:lstStyle/>
          <a:p>
            <a:pPr>
              <a:lnSpc>
                <a:spcPct val="150000"/>
              </a:lnSpc>
            </a:pPr>
            <a:r>
              <a:rPr lang="en-US" sz="2800" b="1" dirty="0">
                <a:solidFill>
                  <a:schemeClr val="accent4">
                    <a:lumMod val="75000"/>
                  </a:schemeClr>
                </a:solidFill>
                <a:latin typeface="Calibri" pitchFamily="34" charset="0"/>
                <a:cs typeface="Calibri" pitchFamily="34" charset="0"/>
              </a:rPr>
              <a:t>NSSMC </a:t>
            </a:r>
            <a:r>
              <a:rPr lang="en-US" sz="2800" b="1" dirty="0" smtClean="0">
                <a:solidFill>
                  <a:schemeClr val="accent4">
                    <a:lumMod val="75000"/>
                  </a:schemeClr>
                </a:solidFill>
                <a:latin typeface="Calibri" pitchFamily="34" charset="0"/>
                <a:cs typeface="Calibri" pitchFamily="34" charset="0"/>
              </a:rPr>
              <a:t>Key Draft Laws</a:t>
            </a:r>
            <a:endParaRPr lang="en-US" sz="2800" b="1"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23</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971600" y="1208369"/>
            <a:ext cx="7560840" cy="5172959"/>
          </a:xfrm>
        </p:spPr>
        <p:txBody>
          <a:bodyPr>
            <a:noAutofit/>
          </a:bodyPr>
          <a:lstStyle/>
          <a:p>
            <a:pPr>
              <a:lnSpc>
                <a:spcPct val="150000"/>
              </a:lnSpc>
            </a:pPr>
            <a:r>
              <a:rPr lang="uk-UA" sz="2000" b="1" dirty="0" smtClean="0">
                <a:solidFill>
                  <a:srgbClr val="FD992B"/>
                </a:solidFill>
                <a:latin typeface="Calibri" pitchFamily="34" charset="0"/>
                <a:cs typeface="Calibri" pitchFamily="34" charset="0"/>
              </a:rPr>
              <a:t>31</a:t>
            </a:r>
            <a:r>
              <a:rPr lang="en-US" sz="2000" b="1" baseline="30000" dirty="0" err="1" smtClean="0">
                <a:solidFill>
                  <a:srgbClr val="FD992B"/>
                </a:solidFill>
                <a:latin typeface="Calibri" pitchFamily="34" charset="0"/>
                <a:cs typeface="Calibri" pitchFamily="34" charset="0"/>
              </a:rPr>
              <a:t>st</a:t>
            </a:r>
            <a:r>
              <a:rPr lang="en-US" sz="2000" b="1" dirty="0" smtClean="0">
                <a:solidFill>
                  <a:srgbClr val="FD992B"/>
                </a:solidFill>
                <a:latin typeface="Calibri" pitchFamily="34" charset="0"/>
                <a:cs typeface="Calibri" pitchFamily="34" charset="0"/>
              </a:rPr>
              <a:t> Jul </a:t>
            </a:r>
            <a:r>
              <a:rPr lang="uk-UA" sz="2000" b="1" dirty="0">
                <a:solidFill>
                  <a:srgbClr val="FD992B"/>
                </a:solidFill>
                <a:latin typeface="Calibri" pitchFamily="34" charset="0"/>
                <a:cs typeface="Calibri" pitchFamily="34" charset="0"/>
              </a:rPr>
              <a:t>2015</a:t>
            </a:r>
            <a:r>
              <a:rPr lang="en-US" sz="2000" b="1" dirty="0">
                <a:solidFill>
                  <a:srgbClr val="FD992B"/>
                </a:solidFill>
                <a:latin typeface="Calibri" pitchFamily="34" charset="0"/>
                <a:cs typeface="Calibri" pitchFamily="34" charset="0"/>
              </a:rPr>
              <a:t> </a:t>
            </a:r>
            <a:r>
              <a:rPr lang="en-US" sz="2000" b="1" dirty="0" smtClean="0">
                <a:solidFill>
                  <a:srgbClr val="FD992B"/>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NSSMC Draft Law on </a:t>
            </a:r>
            <a:r>
              <a:rPr lang="en-US" sz="2000" b="1" u="sng" dirty="0">
                <a:solidFill>
                  <a:schemeClr val="accent4">
                    <a:lumMod val="75000"/>
                  </a:schemeClr>
                </a:solidFill>
                <a:latin typeface="Calibri" pitchFamily="34" charset="0"/>
                <a:cs typeface="Calibri" pitchFamily="34" charset="0"/>
              </a:rPr>
              <a:t>expanding the </a:t>
            </a:r>
            <a:r>
              <a:rPr lang="en-US" sz="2000" b="1" u="sng" dirty="0" smtClean="0">
                <a:solidFill>
                  <a:schemeClr val="accent4">
                    <a:lumMod val="75000"/>
                  </a:schemeClr>
                </a:solidFill>
                <a:latin typeface="Calibri" pitchFamily="34" charset="0"/>
                <a:cs typeface="Calibri" pitchFamily="34" charset="0"/>
              </a:rPr>
              <a:t>powers of </a:t>
            </a:r>
            <a:r>
              <a:rPr lang="en-US" sz="2000" b="1" u="sng" dirty="0">
                <a:solidFill>
                  <a:schemeClr val="accent4">
                    <a:lumMod val="75000"/>
                  </a:schemeClr>
                </a:solidFill>
                <a:latin typeface="Calibri" pitchFamily="34" charset="0"/>
                <a:cs typeface="Calibri" pitchFamily="34" charset="0"/>
              </a:rPr>
              <a:t>NSSMC </a:t>
            </a:r>
            <a:r>
              <a:rPr lang="en-US" sz="1800" b="1" dirty="0">
                <a:solidFill>
                  <a:schemeClr val="accent4">
                    <a:lumMod val="75000"/>
                  </a:schemeClr>
                </a:solidFill>
                <a:latin typeface="Calibri" pitchFamily="34" charset="0"/>
                <a:cs typeface="Calibri" pitchFamily="34" charset="0"/>
              </a:rPr>
              <a:t>(Draft Law “On amendments to some legislative acts of Ukraine on the implementation of IOSCO standards and implementation of the Association Agreement between Ukraine and the European Union in terms of combating abuses in the stock market”) </a:t>
            </a:r>
            <a:r>
              <a:rPr lang="en-US" sz="1800" b="1" dirty="0" smtClean="0">
                <a:solidFill>
                  <a:schemeClr val="accent4">
                    <a:lumMod val="75000"/>
                  </a:schemeClr>
                </a:solidFill>
                <a:latin typeface="Calibri" pitchFamily="34" charset="0"/>
                <a:cs typeface="Calibri" pitchFamily="34" charset="0"/>
              </a:rPr>
              <a:t>– </a:t>
            </a:r>
            <a:r>
              <a:rPr lang="en-US" sz="2000" b="1" dirty="0">
                <a:solidFill>
                  <a:srgbClr val="FD992B"/>
                </a:solidFill>
                <a:latin typeface="Calibri" pitchFamily="34" charset="0"/>
                <a:cs typeface="Calibri" pitchFamily="34" charset="0"/>
              </a:rPr>
              <a:t>published </a:t>
            </a:r>
            <a:r>
              <a:rPr lang="en-US" sz="2000" b="1" dirty="0">
                <a:solidFill>
                  <a:schemeClr val="accent4">
                    <a:lumMod val="75000"/>
                  </a:schemeClr>
                </a:solidFill>
                <a:latin typeface="Calibri" pitchFamily="34" charset="0"/>
                <a:cs typeface="Calibri" pitchFamily="34" charset="0"/>
              </a:rPr>
              <a:t>but </a:t>
            </a:r>
            <a:r>
              <a:rPr lang="en-US" sz="2000" b="1" dirty="0">
                <a:solidFill>
                  <a:srgbClr val="FD992B"/>
                </a:solidFill>
                <a:latin typeface="Calibri" pitchFamily="34" charset="0"/>
                <a:cs typeface="Calibri" pitchFamily="34" charset="0"/>
              </a:rPr>
              <a:t>not yet registered</a:t>
            </a:r>
            <a:r>
              <a:rPr lang="en-US" sz="2000" b="1" dirty="0">
                <a:solidFill>
                  <a:schemeClr val="accent4">
                    <a:lumMod val="75000"/>
                  </a:schemeClr>
                </a:solidFill>
                <a:latin typeface="Calibri" pitchFamily="34" charset="0"/>
                <a:cs typeface="Calibri" pitchFamily="34" charset="0"/>
              </a:rPr>
              <a:t> with the </a:t>
            </a:r>
            <a:r>
              <a:rPr lang="en-US" sz="2000" b="1" dirty="0" err="1" smtClean="0">
                <a:solidFill>
                  <a:schemeClr val="accent4">
                    <a:lumMod val="75000"/>
                  </a:schemeClr>
                </a:solidFill>
                <a:latin typeface="Calibri" pitchFamily="34" charset="0"/>
                <a:cs typeface="Calibri" pitchFamily="34" charset="0"/>
              </a:rPr>
              <a:t>Rada</a:t>
            </a:r>
            <a:r>
              <a:rPr lang="en-US" sz="2000" b="1" dirty="0" smtClean="0">
                <a:solidFill>
                  <a:schemeClr val="accent4">
                    <a:lumMod val="75000"/>
                  </a:schemeClr>
                </a:solidFill>
                <a:latin typeface="Calibri" pitchFamily="34" charset="0"/>
                <a:cs typeface="Calibri" pitchFamily="34" charset="0"/>
              </a:rPr>
              <a:t> </a:t>
            </a:r>
          </a:p>
          <a:p>
            <a:pPr>
              <a:lnSpc>
                <a:spcPct val="150000"/>
              </a:lnSpc>
            </a:pPr>
            <a:r>
              <a:rPr lang="en-US" sz="2000" b="1" dirty="0" smtClean="0">
                <a:solidFill>
                  <a:schemeClr val="accent4">
                    <a:lumMod val="75000"/>
                  </a:schemeClr>
                </a:solidFill>
                <a:latin typeface="Calibri" pitchFamily="34" charset="0"/>
                <a:cs typeface="Calibri" pitchFamily="34" charset="0"/>
              </a:rPr>
              <a:t>On </a:t>
            </a:r>
            <a:r>
              <a:rPr lang="en-US" sz="2000" b="1" u="sng" dirty="0">
                <a:solidFill>
                  <a:schemeClr val="accent4">
                    <a:lumMod val="75000"/>
                  </a:schemeClr>
                </a:solidFill>
                <a:latin typeface="Calibri" pitchFamily="34" charset="0"/>
                <a:cs typeface="Calibri" pitchFamily="34" charset="0"/>
              </a:rPr>
              <a:t>Investor Compensation Schemes </a:t>
            </a:r>
            <a:r>
              <a:rPr lang="en-US" sz="2000" dirty="0">
                <a:solidFill>
                  <a:schemeClr val="accent4">
                    <a:lumMod val="75000"/>
                  </a:schemeClr>
                </a:solidFill>
                <a:latin typeface="Calibri" pitchFamily="34" charset="0"/>
                <a:cs typeface="Calibri" pitchFamily="34" charset="0"/>
              </a:rPr>
              <a:t>–</a:t>
            </a:r>
            <a:r>
              <a:rPr lang="en-US" sz="2000" b="1" dirty="0">
                <a:solidFill>
                  <a:schemeClr val="accent4">
                    <a:lumMod val="75000"/>
                  </a:schemeClr>
                </a:solidFill>
                <a:latin typeface="Calibri" pitchFamily="34" charset="0"/>
                <a:cs typeface="Calibri" pitchFamily="34" charset="0"/>
              </a:rPr>
              <a:t> recurring initiatives </a:t>
            </a:r>
            <a:r>
              <a:rPr lang="en-US" sz="2000" b="1" dirty="0">
                <a:solidFill>
                  <a:srgbClr val="FD992B"/>
                </a:solidFill>
                <a:latin typeface="Calibri" pitchFamily="34" charset="0"/>
                <a:cs typeface="Calibri" pitchFamily="34" charset="0"/>
              </a:rPr>
              <a:t>to involve </a:t>
            </a:r>
            <a:r>
              <a:rPr lang="en-US" sz="2000" b="1" dirty="0" smtClean="0">
                <a:solidFill>
                  <a:srgbClr val="FD992B"/>
                </a:solidFill>
                <a:latin typeface="Calibri" pitchFamily="34" charset="0"/>
                <a:cs typeface="Calibri" pitchFamily="34" charset="0"/>
              </a:rPr>
              <a:t>AMC &amp; </a:t>
            </a:r>
            <a:r>
              <a:rPr lang="en-US" sz="2000" b="1" dirty="0">
                <a:solidFill>
                  <a:srgbClr val="FD992B"/>
                </a:solidFill>
                <a:latin typeface="Calibri" pitchFamily="34" charset="0"/>
                <a:cs typeface="Calibri" pitchFamily="34" charset="0"/>
              </a:rPr>
              <a:t>CII </a:t>
            </a:r>
            <a:r>
              <a:rPr lang="en-US" sz="1800" b="1" dirty="0" smtClean="0">
                <a:solidFill>
                  <a:schemeClr val="accent4">
                    <a:lumMod val="75000"/>
                  </a:schemeClr>
                </a:solidFill>
                <a:latin typeface="Calibri" pitchFamily="34" charset="0"/>
                <a:cs typeface="Calibri" pitchFamily="34" charset="0"/>
              </a:rPr>
              <a:t>(claiming to implement Directive </a:t>
            </a:r>
            <a:r>
              <a:rPr lang="uk-UA" sz="1800" b="1" dirty="0">
                <a:solidFill>
                  <a:schemeClr val="accent4">
                    <a:lumMod val="75000"/>
                  </a:schemeClr>
                </a:solidFill>
                <a:latin typeface="Calibri" pitchFamily="34" charset="0"/>
                <a:cs typeface="Calibri" pitchFamily="34" charset="0"/>
              </a:rPr>
              <a:t>97/9</a:t>
            </a:r>
            <a:r>
              <a:rPr lang="en-US" sz="1800" b="1" dirty="0">
                <a:solidFill>
                  <a:schemeClr val="accent4">
                    <a:lumMod val="75000"/>
                  </a:schemeClr>
                </a:solidFill>
                <a:latin typeface="Calibri" pitchFamily="34" charset="0"/>
                <a:cs typeface="Calibri" pitchFamily="34" charset="0"/>
              </a:rPr>
              <a:t>/EC</a:t>
            </a:r>
            <a:r>
              <a:rPr lang="en-US" sz="1800" b="1" dirty="0" smtClean="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 </a:t>
            </a:r>
            <a:r>
              <a:rPr lang="en-US" sz="2000" dirty="0" smtClean="0">
                <a:solidFill>
                  <a:schemeClr val="accent4">
                    <a:lumMod val="75000"/>
                  </a:schemeClr>
                </a:solidFill>
                <a:latin typeface="Calibri" pitchFamily="34" charset="0"/>
                <a:cs typeface="Calibri" pitchFamily="34" charset="0"/>
              </a:rPr>
              <a:t>the </a:t>
            </a:r>
            <a:r>
              <a:rPr lang="en-US" sz="2000" dirty="0">
                <a:solidFill>
                  <a:schemeClr val="accent4">
                    <a:lumMod val="75000"/>
                  </a:schemeClr>
                </a:solidFill>
                <a:latin typeface="Calibri" pitchFamily="34" charset="0"/>
                <a:cs typeface="Calibri" pitchFamily="34" charset="0"/>
              </a:rPr>
              <a:t>latest </a:t>
            </a:r>
            <a:r>
              <a:rPr lang="en-US" sz="2000" b="1" dirty="0">
                <a:solidFill>
                  <a:schemeClr val="accent4">
                    <a:lumMod val="75000"/>
                  </a:schemeClr>
                </a:solidFill>
                <a:latin typeface="Calibri" pitchFamily="34" charset="0"/>
                <a:cs typeface="Calibri" pitchFamily="34" charset="0"/>
              </a:rPr>
              <a:t>Draft Law </a:t>
            </a:r>
            <a:r>
              <a:rPr lang="en-US" sz="2000" b="1" dirty="0" smtClean="0">
                <a:solidFill>
                  <a:schemeClr val="accent4">
                    <a:lumMod val="75000"/>
                  </a:schemeClr>
                </a:solidFill>
                <a:latin typeface="Calibri" pitchFamily="34" charset="0"/>
                <a:cs typeface="Calibri" pitchFamily="34" charset="0"/>
              </a:rPr>
              <a:t>Concept as </a:t>
            </a:r>
            <a:r>
              <a:rPr lang="en-US" sz="2000" b="1" dirty="0">
                <a:solidFill>
                  <a:schemeClr val="accent4">
                    <a:lumMod val="75000"/>
                  </a:schemeClr>
                </a:solidFill>
                <a:latin typeface="Calibri" pitchFamily="34" charset="0"/>
                <a:cs typeface="Calibri" pitchFamily="34" charset="0"/>
              </a:rPr>
              <a:t>of </a:t>
            </a:r>
            <a:r>
              <a:rPr lang="en-US" sz="2000" b="1" dirty="0" smtClean="0">
                <a:solidFill>
                  <a:srgbClr val="FD992B"/>
                </a:solidFill>
                <a:latin typeface="Calibri" pitchFamily="34" charset="0"/>
                <a:cs typeface="Calibri" pitchFamily="34" charset="0"/>
              </a:rPr>
              <a:t>4th Jun 2014, </a:t>
            </a:r>
            <a:r>
              <a:rPr lang="en-US" sz="2000" b="1" dirty="0" smtClean="0">
                <a:solidFill>
                  <a:schemeClr val="accent4">
                    <a:lumMod val="75000"/>
                  </a:schemeClr>
                </a:solidFill>
                <a:latin typeface="Calibri" pitchFamily="34" charset="0"/>
                <a:cs typeface="Calibri" pitchFamily="34" charset="0"/>
              </a:rPr>
              <a:t>new Draft Law expected </a:t>
            </a:r>
            <a:r>
              <a:rPr lang="en-US" sz="2000" b="1" dirty="0" smtClean="0">
                <a:solidFill>
                  <a:srgbClr val="FD992B"/>
                </a:solidFill>
                <a:latin typeface="Calibri" pitchFamily="34" charset="0"/>
                <a:cs typeface="Calibri" pitchFamily="34" charset="0"/>
              </a:rPr>
              <a:t>shortly…</a:t>
            </a:r>
            <a:r>
              <a:rPr lang="en-US" sz="2000" dirty="0" smtClean="0">
                <a:solidFill>
                  <a:schemeClr val="accent4">
                    <a:lumMod val="75000"/>
                  </a:schemeClr>
                </a:solidFill>
                <a:latin typeface="Calibri" pitchFamily="34" charset="0"/>
                <a:cs typeface="Calibri" pitchFamily="34" charset="0"/>
              </a:rPr>
              <a:t>)</a:t>
            </a:r>
            <a:endParaRPr lang="en-US" sz="2000" dirty="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endParaRPr lang="en-US" sz="2000" b="1" dirty="0" smtClean="0">
              <a:solidFill>
                <a:srgbClr val="FD992B"/>
              </a:solidFill>
              <a:latin typeface="Calibri" pitchFamily="34" charset="0"/>
              <a:cs typeface="Calibri" pitchFamily="34" charset="0"/>
            </a:endParaRPr>
          </a:p>
          <a:p>
            <a:pPr marL="457200" indent="-457200">
              <a:lnSpc>
                <a:spcPct val="150000"/>
              </a:lnSpc>
              <a:buFont typeface="+mj-lt"/>
              <a:buAutoNum type="arabicPeriod"/>
            </a:pPr>
            <a:endParaRPr lang="en-US" sz="2000" b="1" dirty="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3121482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86111" y="1136361"/>
            <a:ext cx="7474321" cy="5244967"/>
          </a:xfrm>
        </p:spPr>
        <p:txBody>
          <a:bodyPr>
            <a:noAutofit/>
          </a:bodyPr>
          <a:lstStyle/>
          <a:p>
            <a:pPr>
              <a:lnSpc>
                <a:spcPct val="150000"/>
              </a:lnSpc>
            </a:pPr>
            <a:r>
              <a:rPr lang="en-US" sz="2000" b="1" dirty="0" smtClean="0">
                <a:solidFill>
                  <a:srgbClr val="FD992B"/>
                </a:solidFill>
                <a:latin typeface="Calibri" pitchFamily="34" charset="0"/>
                <a:cs typeface="Calibri" pitchFamily="34" charset="0"/>
              </a:rPr>
              <a:t>26</a:t>
            </a:r>
            <a:r>
              <a:rPr lang="en-US" sz="2000" b="1" baseline="30000" dirty="0" smtClean="0">
                <a:solidFill>
                  <a:srgbClr val="FD992B"/>
                </a:solidFill>
                <a:latin typeface="Calibri" pitchFamily="34" charset="0"/>
                <a:cs typeface="Calibri" pitchFamily="34" charset="0"/>
              </a:rPr>
              <a:t>th</a:t>
            </a:r>
            <a:r>
              <a:rPr lang="en-US" sz="2000" b="1" dirty="0" smtClean="0">
                <a:solidFill>
                  <a:srgbClr val="FD992B"/>
                </a:solidFill>
                <a:latin typeface="Calibri" pitchFamily="34" charset="0"/>
                <a:cs typeface="Calibri" pitchFamily="34" charset="0"/>
              </a:rPr>
              <a:t> </a:t>
            </a:r>
            <a:r>
              <a:rPr lang="en-US" sz="2000" b="1" dirty="0">
                <a:solidFill>
                  <a:srgbClr val="FD992B"/>
                </a:solidFill>
                <a:latin typeface="Calibri" pitchFamily="34" charset="0"/>
                <a:cs typeface="Calibri" pitchFamily="34" charset="0"/>
              </a:rPr>
              <a:t>Dec 2014 - 8</a:t>
            </a:r>
            <a:r>
              <a:rPr lang="en-US" sz="2000" b="1" baseline="30000" dirty="0">
                <a:solidFill>
                  <a:srgbClr val="FD992B"/>
                </a:solidFill>
                <a:latin typeface="Calibri" pitchFamily="34" charset="0"/>
                <a:cs typeface="Calibri" pitchFamily="34" charset="0"/>
              </a:rPr>
              <a:t>th</a:t>
            </a:r>
            <a:r>
              <a:rPr lang="en-US" sz="2000" b="1" dirty="0">
                <a:solidFill>
                  <a:srgbClr val="FD992B"/>
                </a:solidFill>
                <a:latin typeface="Calibri" pitchFamily="34" charset="0"/>
                <a:cs typeface="Calibri" pitchFamily="34" charset="0"/>
              </a:rPr>
              <a:t> Sept 2015 </a:t>
            </a:r>
            <a:r>
              <a:rPr lang="en-US" sz="2000" b="1" dirty="0" smtClean="0">
                <a:solidFill>
                  <a:schemeClr val="accent4">
                    <a:lumMod val="75000"/>
                  </a:schemeClr>
                </a:solidFill>
                <a:latin typeface="Calibri" pitchFamily="34" charset="0"/>
                <a:cs typeface="Calibri" pitchFamily="34" charset="0"/>
              </a:rPr>
              <a:t>– Draft </a:t>
            </a:r>
            <a:r>
              <a:rPr lang="en-US" sz="2000" b="1" dirty="0">
                <a:solidFill>
                  <a:schemeClr val="accent4">
                    <a:lumMod val="75000"/>
                  </a:schemeClr>
                </a:solidFill>
                <a:latin typeface="Calibri" pitchFamily="34" charset="0"/>
                <a:cs typeface="Calibri" pitchFamily="34" charset="0"/>
              </a:rPr>
              <a:t>of revised (consolidated)</a:t>
            </a:r>
            <a:r>
              <a:rPr lang="en-US" sz="2000" dirty="0">
                <a:solidFill>
                  <a:schemeClr val="accent4">
                    <a:lumMod val="75000"/>
                  </a:schemeClr>
                </a:solidFill>
                <a:latin typeface="Calibri" pitchFamily="34" charset="0"/>
                <a:cs typeface="Calibri" pitchFamily="34" charset="0"/>
              </a:rPr>
              <a:t> </a:t>
            </a:r>
            <a:r>
              <a:rPr lang="en-US" sz="2000" b="1" dirty="0">
                <a:solidFill>
                  <a:schemeClr val="accent4">
                    <a:lumMod val="75000"/>
                  </a:schemeClr>
                </a:solidFill>
                <a:latin typeface="Calibri" pitchFamily="34" charset="0"/>
                <a:cs typeface="Calibri" pitchFamily="34" charset="0"/>
              </a:rPr>
              <a:t>Regulation </a:t>
            </a:r>
            <a:r>
              <a:rPr lang="en-US" sz="2000" b="1" dirty="0" smtClean="0">
                <a:solidFill>
                  <a:schemeClr val="accent4">
                    <a:lumMod val="75000"/>
                  </a:schemeClr>
                </a:solidFill>
                <a:latin typeface="Calibri" pitchFamily="34" charset="0"/>
                <a:cs typeface="Calibri" pitchFamily="34" charset="0"/>
              </a:rPr>
              <a:t>on </a:t>
            </a:r>
            <a:r>
              <a:rPr lang="en-US" sz="2000" b="1" u="sng" dirty="0">
                <a:solidFill>
                  <a:schemeClr val="accent4">
                    <a:lumMod val="75000"/>
                  </a:schemeClr>
                </a:solidFill>
                <a:latin typeface="Calibri" pitchFamily="34" charset="0"/>
                <a:cs typeface="Calibri" pitchFamily="34" charset="0"/>
              </a:rPr>
              <a:t>Prudential Supervision &amp; Risk Management </a:t>
            </a:r>
            <a:r>
              <a:rPr lang="en-US" sz="1800" dirty="0">
                <a:solidFill>
                  <a:schemeClr val="accent4">
                    <a:lumMod val="75000"/>
                  </a:schemeClr>
                </a:solidFill>
                <a:latin typeface="Calibri" pitchFamily="34" charset="0"/>
                <a:cs typeface="Calibri" pitchFamily="34" charset="0"/>
              </a:rPr>
              <a:t>(Regulation </a:t>
            </a:r>
            <a:r>
              <a:rPr lang="uk-UA" sz="1800" dirty="0">
                <a:solidFill>
                  <a:schemeClr val="accent4">
                    <a:lumMod val="75000"/>
                  </a:schemeClr>
                </a:solidFill>
                <a:latin typeface="Calibri" pitchFamily="34" charset="0"/>
                <a:cs typeface="Calibri" pitchFamily="34" charset="0"/>
              </a:rPr>
              <a:t>№</a:t>
            </a:r>
            <a:r>
              <a:rPr lang="en-US" sz="1800" dirty="0">
                <a:solidFill>
                  <a:schemeClr val="accent4">
                    <a:lumMod val="75000"/>
                  </a:schemeClr>
                </a:solidFill>
                <a:latin typeface="Calibri" pitchFamily="34" charset="0"/>
                <a:cs typeface="Calibri" pitchFamily="34" charset="0"/>
              </a:rPr>
              <a:t>1 of </a:t>
            </a:r>
            <a:r>
              <a:rPr lang="en-US" sz="1800" dirty="0">
                <a:solidFill>
                  <a:srgbClr val="FD992B"/>
                </a:solidFill>
                <a:latin typeface="Calibri" pitchFamily="34" charset="0"/>
                <a:cs typeface="Calibri" pitchFamily="34" charset="0"/>
              </a:rPr>
              <a:t>9 Jan 2013 </a:t>
            </a:r>
            <a:r>
              <a:rPr lang="en-US" sz="1800" dirty="0">
                <a:solidFill>
                  <a:schemeClr val="accent4">
                    <a:lumMod val="75000"/>
                  </a:schemeClr>
                </a:solidFill>
                <a:latin typeface="Calibri" pitchFamily="34" charset="0"/>
                <a:cs typeface="Calibri" pitchFamily="34" charset="0"/>
              </a:rPr>
              <a:t>covering </a:t>
            </a:r>
            <a:r>
              <a:rPr lang="en-US" sz="1800" dirty="0" smtClean="0">
                <a:solidFill>
                  <a:schemeClr val="accent4">
                    <a:lumMod val="75000"/>
                  </a:schemeClr>
                </a:solidFill>
                <a:latin typeface="Calibri" pitchFamily="34" charset="0"/>
                <a:cs typeface="Calibri" pitchFamily="34" charset="0"/>
              </a:rPr>
              <a:t>AMCs – </a:t>
            </a:r>
            <a:r>
              <a:rPr lang="en-US" sz="1800" b="1" dirty="0" smtClean="0">
                <a:solidFill>
                  <a:srgbClr val="FD992B"/>
                </a:solidFill>
                <a:latin typeface="Calibri" pitchFamily="34" charset="0"/>
                <a:cs typeface="Calibri" pitchFamily="34" charset="0"/>
              </a:rPr>
              <a:t>in </a:t>
            </a:r>
            <a:r>
              <a:rPr lang="en-US" sz="1800" b="1" dirty="0">
                <a:solidFill>
                  <a:srgbClr val="FD992B"/>
                </a:solidFill>
                <a:latin typeface="Calibri" pitchFamily="34" charset="0"/>
                <a:cs typeface="Calibri" pitchFamily="34" charset="0"/>
              </a:rPr>
              <a:t>force</a:t>
            </a:r>
            <a:r>
              <a:rPr lang="en-US" sz="1800" dirty="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big impact on the asset management industry </a:t>
            </a:r>
          </a:p>
          <a:p>
            <a:pPr>
              <a:lnSpc>
                <a:spcPct val="150000"/>
              </a:lnSpc>
            </a:pPr>
            <a:r>
              <a:rPr lang="en-US" sz="2000" b="1" dirty="0">
                <a:solidFill>
                  <a:srgbClr val="FD992B"/>
                </a:solidFill>
                <a:latin typeface="Calibri" pitchFamily="34" charset="0"/>
                <a:cs typeface="Calibri" pitchFamily="34" charset="0"/>
              </a:rPr>
              <a:t>8</a:t>
            </a:r>
            <a:r>
              <a:rPr lang="en-US" sz="2000" b="1" baseline="30000" dirty="0">
                <a:solidFill>
                  <a:srgbClr val="FD992B"/>
                </a:solidFill>
                <a:latin typeface="Calibri" pitchFamily="34" charset="0"/>
                <a:cs typeface="Calibri" pitchFamily="34" charset="0"/>
              </a:rPr>
              <a:t>th</a:t>
            </a:r>
            <a:r>
              <a:rPr lang="en-US" sz="2000" b="1" dirty="0">
                <a:solidFill>
                  <a:srgbClr val="FD992B"/>
                </a:solidFill>
                <a:latin typeface="Calibri" pitchFamily="34" charset="0"/>
                <a:cs typeface="Calibri" pitchFamily="34" charset="0"/>
              </a:rPr>
              <a:t> Jul </a:t>
            </a:r>
            <a:r>
              <a:rPr lang="uk-UA" sz="2000" b="1" dirty="0">
                <a:solidFill>
                  <a:srgbClr val="FD992B"/>
                </a:solidFill>
                <a:latin typeface="Calibri" pitchFamily="34" charset="0"/>
                <a:cs typeface="Calibri" pitchFamily="34" charset="0"/>
              </a:rPr>
              <a:t>2015</a:t>
            </a:r>
            <a:r>
              <a:rPr lang="en-US" sz="2000" b="1" dirty="0">
                <a:solidFill>
                  <a:srgbClr val="FD992B"/>
                </a:solidFill>
                <a:latin typeface="Calibri" pitchFamily="34" charset="0"/>
                <a:cs typeface="Calibri" pitchFamily="34" charset="0"/>
              </a:rPr>
              <a:t> </a:t>
            </a:r>
            <a:r>
              <a:rPr lang="en-US" sz="2000" b="1" dirty="0" smtClean="0">
                <a:solidFill>
                  <a:srgbClr val="FD992B"/>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Draft </a:t>
            </a:r>
            <a:r>
              <a:rPr lang="en-US" sz="2000" b="1" dirty="0">
                <a:solidFill>
                  <a:schemeClr val="accent4">
                    <a:lumMod val="75000"/>
                  </a:schemeClr>
                </a:solidFill>
                <a:latin typeface="Calibri" pitchFamily="34" charset="0"/>
                <a:cs typeface="Calibri" pitchFamily="34" charset="0"/>
              </a:rPr>
              <a:t>amendments of the Regulation on the </a:t>
            </a:r>
            <a:r>
              <a:rPr lang="en-US" sz="2000" b="1" u="sng" dirty="0">
                <a:solidFill>
                  <a:schemeClr val="accent4">
                    <a:lumMod val="75000"/>
                  </a:schemeClr>
                </a:solidFill>
                <a:latin typeface="Calibri" pitchFamily="34" charset="0"/>
                <a:cs typeface="Calibri" pitchFamily="34" charset="0"/>
              </a:rPr>
              <a:t>carrying out of financial monitoring</a:t>
            </a:r>
            <a:r>
              <a:rPr lang="en-US" sz="2000" b="1" dirty="0">
                <a:solidFill>
                  <a:srgbClr val="FD992B"/>
                </a:solidFill>
                <a:latin typeface="Calibri" pitchFamily="34" charset="0"/>
                <a:cs typeface="Calibri" pitchFamily="34" charset="0"/>
              </a:rPr>
              <a:t> </a:t>
            </a:r>
            <a:r>
              <a:rPr lang="en-US" sz="2000" b="1" dirty="0">
                <a:solidFill>
                  <a:schemeClr val="accent4">
                    <a:lumMod val="75000"/>
                  </a:schemeClr>
                </a:solidFill>
                <a:latin typeface="Calibri" pitchFamily="34" charset="0"/>
                <a:cs typeface="Calibri" pitchFamily="34" charset="0"/>
              </a:rPr>
              <a:t>by professional participants of the securities market </a:t>
            </a:r>
            <a:r>
              <a:rPr lang="en-US" sz="1800" dirty="0">
                <a:solidFill>
                  <a:schemeClr val="accent4">
                    <a:lumMod val="75000"/>
                  </a:schemeClr>
                </a:solidFill>
                <a:latin typeface="Calibri" pitchFamily="34" charset="0"/>
                <a:cs typeface="Calibri" pitchFamily="34" charset="0"/>
              </a:rPr>
              <a:t>(to bring in line with the Law on Financial Monitoring) </a:t>
            </a:r>
          </a:p>
          <a:p>
            <a:pPr>
              <a:lnSpc>
                <a:spcPct val="150000"/>
              </a:lnSpc>
            </a:pPr>
            <a:r>
              <a:rPr lang="en-US" sz="2000" b="1" dirty="0" smtClean="0">
                <a:solidFill>
                  <a:srgbClr val="FD992B"/>
                </a:solidFill>
                <a:latin typeface="Calibri" pitchFamily="34" charset="0"/>
                <a:cs typeface="Calibri" pitchFamily="34" charset="0"/>
              </a:rPr>
              <a:t>Apr 2015 </a:t>
            </a:r>
            <a:r>
              <a:rPr lang="en-US" sz="2000" b="1" i="1" dirty="0" smtClean="0">
                <a:solidFill>
                  <a:srgbClr val="FD992B"/>
                </a:solidFill>
                <a:latin typeface="Calibri" pitchFamily="34" charset="0"/>
                <a:cs typeface="Calibri" pitchFamily="34" charset="0"/>
              </a:rPr>
              <a:t>–</a:t>
            </a:r>
            <a:r>
              <a:rPr lang="en-US" sz="2000" b="1" i="1" dirty="0" smtClean="0">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Draft </a:t>
            </a:r>
            <a:r>
              <a:rPr lang="uk-UA" sz="2000" b="1" dirty="0" err="1" smtClean="0">
                <a:solidFill>
                  <a:schemeClr val="accent4">
                    <a:lumMod val="75000"/>
                  </a:schemeClr>
                </a:solidFill>
                <a:latin typeface="Calibri" pitchFamily="34" charset="0"/>
                <a:cs typeface="Calibri" pitchFamily="34" charset="0"/>
              </a:rPr>
              <a:t>Concept</a:t>
            </a:r>
            <a:r>
              <a:rPr lang="uk-UA" sz="2000" b="1" dirty="0" smtClean="0">
                <a:solidFill>
                  <a:schemeClr val="accent4">
                    <a:lumMod val="75000"/>
                  </a:schemeClr>
                </a:solidFill>
                <a:latin typeface="Calibri" pitchFamily="34" charset="0"/>
                <a:cs typeface="Calibri" pitchFamily="34" charset="0"/>
              </a:rPr>
              <a:t> </a:t>
            </a:r>
            <a:r>
              <a:rPr lang="uk-UA" sz="2000" b="1" dirty="0" err="1" smtClean="0">
                <a:solidFill>
                  <a:schemeClr val="accent4">
                    <a:lumMod val="75000"/>
                  </a:schemeClr>
                </a:solidFill>
                <a:latin typeface="Calibri" pitchFamily="34" charset="0"/>
                <a:cs typeface="Calibri" pitchFamily="34" charset="0"/>
              </a:rPr>
              <a:t>of</a:t>
            </a:r>
            <a:r>
              <a:rPr lang="uk-UA" sz="2000" b="1"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F</a:t>
            </a:r>
            <a:r>
              <a:rPr lang="uk-UA" sz="2000" b="1" dirty="0" err="1" smtClean="0">
                <a:solidFill>
                  <a:schemeClr val="accent4">
                    <a:lumMod val="75000"/>
                  </a:schemeClr>
                </a:solidFill>
                <a:latin typeface="Calibri" pitchFamily="34" charset="0"/>
                <a:cs typeface="Calibri" pitchFamily="34" charset="0"/>
              </a:rPr>
              <a:t>unctioning</a:t>
            </a:r>
            <a:r>
              <a:rPr lang="uk-UA" sz="2000" b="1" dirty="0" smtClean="0">
                <a:solidFill>
                  <a:schemeClr val="accent4">
                    <a:lumMod val="75000"/>
                  </a:schemeClr>
                </a:solidFill>
                <a:latin typeface="Calibri" pitchFamily="34" charset="0"/>
                <a:cs typeface="Calibri" pitchFamily="34" charset="0"/>
              </a:rPr>
              <a:t> </a:t>
            </a:r>
            <a:r>
              <a:rPr lang="uk-UA" sz="2000" b="1" dirty="0" err="1" smtClean="0">
                <a:solidFill>
                  <a:schemeClr val="accent4">
                    <a:lumMod val="75000"/>
                  </a:schemeClr>
                </a:solidFill>
                <a:latin typeface="Calibri" pitchFamily="34" charset="0"/>
                <a:cs typeface="Calibri" pitchFamily="34" charset="0"/>
              </a:rPr>
              <a:t>of</a:t>
            </a:r>
            <a:r>
              <a:rPr lang="uk-UA" sz="2000" b="1" dirty="0" smtClean="0">
                <a:solidFill>
                  <a:schemeClr val="accent4">
                    <a:lumMod val="75000"/>
                  </a:schemeClr>
                </a:solidFill>
                <a:latin typeface="Calibri" pitchFamily="34" charset="0"/>
                <a:cs typeface="Calibri" pitchFamily="34" charset="0"/>
              </a:rPr>
              <a:t> </a:t>
            </a:r>
            <a:r>
              <a:rPr lang="uk-UA" sz="2000" b="1" dirty="0" err="1" smtClean="0">
                <a:solidFill>
                  <a:schemeClr val="accent4">
                    <a:lumMod val="75000"/>
                  </a:schemeClr>
                </a:solidFill>
                <a:latin typeface="Calibri" pitchFamily="34" charset="0"/>
                <a:cs typeface="Calibri" pitchFamily="34" charset="0"/>
              </a:rPr>
              <a:t>an</a:t>
            </a:r>
            <a:r>
              <a:rPr lang="uk-UA" sz="2000" b="1"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I</a:t>
            </a:r>
            <a:r>
              <a:rPr lang="uk-UA" sz="2000" b="1" dirty="0" err="1" smtClean="0">
                <a:solidFill>
                  <a:schemeClr val="accent4">
                    <a:lumMod val="75000"/>
                  </a:schemeClr>
                </a:solidFill>
                <a:latin typeface="Calibri" pitchFamily="34" charset="0"/>
                <a:cs typeface="Calibri" pitchFamily="34" charset="0"/>
              </a:rPr>
              <a:t>nstitute</a:t>
            </a:r>
            <a:r>
              <a:rPr lang="uk-UA" sz="2000" b="1" dirty="0" smtClean="0">
                <a:solidFill>
                  <a:schemeClr val="accent4">
                    <a:lumMod val="75000"/>
                  </a:schemeClr>
                </a:solidFill>
                <a:latin typeface="Calibri" pitchFamily="34" charset="0"/>
                <a:cs typeface="Calibri" pitchFamily="34" charset="0"/>
              </a:rPr>
              <a:t> </a:t>
            </a:r>
            <a:r>
              <a:rPr lang="uk-UA" sz="2000" b="1" dirty="0" err="1" smtClean="0">
                <a:solidFill>
                  <a:schemeClr val="accent4">
                    <a:lumMod val="75000"/>
                  </a:schemeClr>
                </a:solidFill>
                <a:latin typeface="Calibri" pitchFamily="34" charset="0"/>
                <a:cs typeface="Calibri" pitchFamily="34" charset="0"/>
              </a:rPr>
              <a:t>of</a:t>
            </a:r>
            <a:r>
              <a:rPr lang="uk-UA" sz="2000" b="1" dirty="0" smtClean="0">
                <a:solidFill>
                  <a:schemeClr val="accent4">
                    <a:lumMod val="75000"/>
                  </a:schemeClr>
                </a:solidFill>
                <a:latin typeface="Calibri" pitchFamily="34" charset="0"/>
                <a:cs typeface="Calibri" pitchFamily="34" charset="0"/>
              </a:rPr>
              <a:t> a </a:t>
            </a:r>
            <a:r>
              <a:rPr lang="en-US" sz="2000" b="1" dirty="0" smtClean="0">
                <a:solidFill>
                  <a:schemeClr val="accent4">
                    <a:lumMod val="75000"/>
                  </a:schemeClr>
                </a:solidFill>
                <a:latin typeface="Calibri" pitchFamily="34" charset="0"/>
                <a:cs typeface="Calibri" pitchFamily="34" charset="0"/>
              </a:rPr>
              <a:t>T</a:t>
            </a:r>
            <a:r>
              <a:rPr lang="uk-UA" sz="2000" b="1" u="sng" dirty="0" err="1" smtClean="0">
                <a:solidFill>
                  <a:schemeClr val="accent4">
                    <a:lumMod val="75000"/>
                  </a:schemeClr>
                </a:solidFill>
                <a:latin typeface="Calibri" pitchFamily="34" charset="0"/>
                <a:cs typeface="Calibri" pitchFamily="34" charset="0"/>
              </a:rPr>
              <a:t>emporary</a:t>
            </a:r>
            <a:r>
              <a:rPr lang="uk-UA" sz="2000" b="1" u="sng" dirty="0" smtClean="0">
                <a:solidFill>
                  <a:schemeClr val="accent4">
                    <a:lumMod val="75000"/>
                  </a:schemeClr>
                </a:solidFill>
                <a:latin typeface="Calibri" pitchFamily="34" charset="0"/>
                <a:cs typeface="Calibri" pitchFamily="34" charset="0"/>
              </a:rPr>
              <a:t> </a:t>
            </a:r>
            <a:r>
              <a:rPr lang="en-US" sz="2000" b="1" u="sng" dirty="0" smtClean="0">
                <a:solidFill>
                  <a:schemeClr val="accent4">
                    <a:lumMod val="75000"/>
                  </a:schemeClr>
                </a:solidFill>
                <a:latin typeface="Calibri" pitchFamily="34" charset="0"/>
                <a:cs typeface="Calibri" pitchFamily="34" charset="0"/>
              </a:rPr>
              <a:t>Administrator</a:t>
            </a:r>
            <a:r>
              <a:rPr lang="uk-UA" sz="2000" b="1" u="sng" dirty="0" smtClean="0">
                <a:solidFill>
                  <a:schemeClr val="accent4">
                    <a:lumMod val="75000"/>
                  </a:schemeClr>
                </a:solidFill>
                <a:latin typeface="Calibri" pitchFamily="34" charset="0"/>
                <a:cs typeface="Calibri" pitchFamily="34" charset="0"/>
              </a:rPr>
              <a:t> </a:t>
            </a:r>
            <a:r>
              <a:rPr lang="uk-UA" sz="2000" b="1" dirty="0" err="1" smtClean="0">
                <a:solidFill>
                  <a:schemeClr val="accent4">
                    <a:lumMod val="75000"/>
                  </a:schemeClr>
                </a:solidFill>
                <a:latin typeface="Calibri" pitchFamily="34" charset="0"/>
                <a:cs typeface="Calibri" pitchFamily="34" charset="0"/>
              </a:rPr>
              <a:t>of</a:t>
            </a:r>
            <a:r>
              <a:rPr lang="uk-UA" sz="2000" b="1" dirty="0" smtClean="0">
                <a:solidFill>
                  <a:schemeClr val="accent4">
                    <a:lumMod val="75000"/>
                  </a:schemeClr>
                </a:solidFill>
                <a:latin typeface="Calibri" pitchFamily="34" charset="0"/>
                <a:cs typeface="Calibri" pitchFamily="34" charset="0"/>
              </a:rPr>
              <a:t> a </a:t>
            </a:r>
            <a:r>
              <a:rPr lang="en-US" sz="2000" b="1" dirty="0" smtClean="0">
                <a:solidFill>
                  <a:schemeClr val="accent4">
                    <a:lumMod val="75000"/>
                  </a:schemeClr>
                </a:solidFill>
                <a:latin typeface="Calibri" pitchFamily="34" charset="0"/>
                <a:cs typeface="Calibri" pitchFamily="34" charset="0"/>
              </a:rPr>
              <a:t>P</a:t>
            </a:r>
            <a:r>
              <a:rPr lang="uk-UA" sz="2000" b="1" dirty="0" err="1" smtClean="0">
                <a:solidFill>
                  <a:schemeClr val="accent4">
                    <a:lumMod val="75000"/>
                  </a:schemeClr>
                </a:solidFill>
                <a:latin typeface="Calibri" pitchFamily="34" charset="0"/>
                <a:cs typeface="Calibri" pitchFamily="34" charset="0"/>
              </a:rPr>
              <a:t>rofessional</a:t>
            </a:r>
            <a:r>
              <a:rPr lang="uk-UA" sz="2000" b="1"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S</a:t>
            </a:r>
            <a:r>
              <a:rPr lang="uk-UA" sz="2000" b="1" dirty="0" err="1" smtClean="0">
                <a:solidFill>
                  <a:schemeClr val="accent4">
                    <a:lumMod val="75000"/>
                  </a:schemeClr>
                </a:solidFill>
                <a:latin typeface="Calibri" pitchFamily="34" charset="0"/>
                <a:cs typeface="Calibri" pitchFamily="34" charset="0"/>
              </a:rPr>
              <a:t>tock</a:t>
            </a:r>
            <a:r>
              <a:rPr lang="uk-UA" sz="2000" b="1"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M</a:t>
            </a:r>
            <a:r>
              <a:rPr lang="uk-UA" sz="2000" b="1" dirty="0" err="1" smtClean="0">
                <a:solidFill>
                  <a:schemeClr val="accent4">
                    <a:lumMod val="75000"/>
                  </a:schemeClr>
                </a:solidFill>
                <a:latin typeface="Calibri" pitchFamily="34" charset="0"/>
                <a:cs typeface="Calibri" pitchFamily="34" charset="0"/>
              </a:rPr>
              <a:t>arket</a:t>
            </a:r>
            <a:r>
              <a:rPr lang="uk-UA" sz="2000" b="1"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P</a:t>
            </a:r>
            <a:r>
              <a:rPr lang="uk-UA" sz="2000" b="1" dirty="0" err="1" smtClean="0">
                <a:solidFill>
                  <a:schemeClr val="accent4">
                    <a:lumMod val="75000"/>
                  </a:schemeClr>
                </a:solidFill>
                <a:latin typeface="Calibri" pitchFamily="34" charset="0"/>
                <a:cs typeface="Calibri" pitchFamily="34" charset="0"/>
              </a:rPr>
              <a:t>articipant</a:t>
            </a:r>
            <a:r>
              <a:rPr lang="en-US" sz="2000" b="1" dirty="0" smtClean="0">
                <a:solidFill>
                  <a:schemeClr val="accent4">
                    <a:lumMod val="75000"/>
                  </a:schemeClr>
                </a:solidFill>
                <a:latin typeface="Calibri" pitchFamily="34" charset="0"/>
                <a:cs typeface="Calibri" pitchFamily="34" charset="0"/>
              </a:rPr>
              <a:t> </a:t>
            </a:r>
            <a:r>
              <a:rPr lang="en-US" sz="2000" dirty="0" smtClean="0">
                <a:solidFill>
                  <a:schemeClr val="accent4">
                    <a:lumMod val="75000"/>
                  </a:schemeClr>
                </a:solidFill>
                <a:latin typeface="Calibri" pitchFamily="34" charset="0"/>
                <a:cs typeface="Calibri" pitchFamily="34" charset="0"/>
              </a:rPr>
              <a:t>(</a:t>
            </a:r>
            <a:r>
              <a:rPr lang="uk-UA" sz="2000" dirty="0" err="1" smtClean="0">
                <a:solidFill>
                  <a:schemeClr val="accent4">
                    <a:lumMod val="75000"/>
                  </a:schemeClr>
                </a:solidFill>
                <a:latin typeface="Calibri" pitchFamily="34" charset="0"/>
                <a:cs typeface="Calibri" pitchFamily="34" charset="0"/>
              </a:rPr>
              <a:t>refer</a:t>
            </a:r>
            <a:r>
              <a:rPr lang="en-US" sz="2000" dirty="0" smtClean="0">
                <a:solidFill>
                  <a:schemeClr val="accent4">
                    <a:lumMod val="75000"/>
                  </a:schemeClr>
                </a:solidFill>
                <a:latin typeface="Calibri" pitchFamily="34" charset="0"/>
                <a:cs typeface="Calibri" pitchFamily="34" charset="0"/>
              </a:rPr>
              <a:t>ring</a:t>
            </a:r>
            <a:r>
              <a:rPr lang="uk-UA" sz="2000" dirty="0" smtClean="0">
                <a:solidFill>
                  <a:schemeClr val="accent4">
                    <a:lumMod val="75000"/>
                  </a:schemeClr>
                </a:solidFill>
                <a:latin typeface="Calibri" pitchFamily="34" charset="0"/>
                <a:cs typeface="Calibri" pitchFamily="34" charset="0"/>
              </a:rPr>
              <a:t> </a:t>
            </a:r>
            <a:r>
              <a:rPr lang="uk-UA" sz="2000" dirty="0" err="1" smtClean="0">
                <a:solidFill>
                  <a:schemeClr val="accent4">
                    <a:lumMod val="75000"/>
                  </a:schemeClr>
                </a:solidFill>
                <a:latin typeface="Calibri" pitchFamily="34" charset="0"/>
                <a:cs typeface="Calibri" pitchFamily="34" charset="0"/>
              </a:rPr>
              <a:t>to</a:t>
            </a:r>
            <a:r>
              <a:rPr lang="uk-UA" sz="2000" dirty="0" smtClean="0">
                <a:solidFill>
                  <a:schemeClr val="accent4">
                    <a:lumMod val="75000"/>
                  </a:schemeClr>
                </a:solidFill>
                <a:latin typeface="Calibri" pitchFamily="34" charset="0"/>
                <a:cs typeface="Calibri" pitchFamily="34" charset="0"/>
              </a:rPr>
              <a:t> </a:t>
            </a:r>
            <a:r>
              <a:rPr lang="uk-UA" sz="2000" dirty="0" err="1" smtClean="0">
                <a:solidFill>
                  <a:schemeClr val="accent4">
                    <a:lumMod val="75000"/>
                  </a:schemeClr>
                </a:solidFill>
                <a:latin typeface="Calibri" pitchFamily="34" charset="0"/>
                <a:cs typeface="Calibri" pitchFamily="34" charset="0"/>
              </a:rPr>
              <a:t>Art</a:t>
            </a:r>
            <a:r>
              <a:rPr lang="uk-UA" sz="2000" dirty="0" smtClean="0">
                <a:solidFill>
                  <a:schemeClr val="accent4">
                    <a:lumMod val="75000"/>
                  </a:schemeClr>
                </a:solidFill>
                <a:latin typeface="Calibri" pitchFamily="34" charset="0"/>
                <a:cs typeface="Calibri" pitchFamily="34" charset="0"/>
              </a:rPr>
              <a:t>. 38 </a:t>
            </a:r>
            <a:r>
              <a:rPr lang="uk-UA" sz="2000" dirty="0" err="1" smtClean="0">
                <a:solidFill>
                  <a:schemeClr val="accent4">
                    <a:lumMod val="75000"/>
                  </a:schemeClr>
                </a:solidFill>
                <a:latin typeface="Calibri" pitchFamily="34" charset="0"/>
                <a:cs typeface="Calibri" pitchFamily="34" charset="0"/>
              </a:rPr>
              <a:t>of</a:t>
            </a:r>
            <a:r>
              <a:rPr lang="uk-UA" sz="2000" dirty="0" smtClean="0">
                <a:solidFill>
                  <a:schemeClr val="accent4">
                    <a:lumMod val="75000"/>
                  </a:schemeClr>
                </a:solidFill>
                <a:latin typeface="Calibri" pitchFamily="34" charset="0"/>
                <a:cs typeface="Calibri" pitchFamily="34" charset="0"/>
              </a:rPr>
              <a:t> </a:t>
            </a:r>
            <a:r>
              <a:rPr lang="uk-UA" sz="2000" dirty="0" err="1" smtClean="0">
                <a:solidFill>
                  <a:schemeClr val="accent4">
                    <a:lumMod val="75000"/>
                  </a:schemeClr>
                </a:solidFill>
                <a:latin typeface="Calibri" pitchFamily="34" charset="0"/>
                <a:cs typeface="Calibri" pitchFamily="34" charset="0"/>
              </a:rPr>
              <a:t>the</a:t>
            </a:r>
            <a:r>
              <a:rPr lang="uk-UA" sz="2000" dirty="0" smtClean="0">
                <a:solidFill>
                  <a:schemeClr val="accent4">
                    <a:lumMod val="75000"/>
                  </a:schemeClr>
                </a:solidFill>
                <a:latin typeface="Calibri" pitchFamily="34" charset="0"/>
                <a:cs typeface="Calibri" pitchFamily="34" charset="0"/>
              </a:rPr>
              <a:t> </a:t>
            </a:r>
            <a:r>
              <a:rPr lang="uk-UA" sz="2000" dirty="0" err="1" smtClean="0">
                <a:solidFill>
                  <a:schemeClr val="accent4">
                    <a:lumMod val="75000"/>
                  </a:schemeClr>
                </a:solidFill>
                <a:latin typeface="Calibri" pitchFamily="34" charset="0"/>
                <a:cs typeface="Calibri" pitchFamily="34" charset="0"/>
              </a:rPr>
              <a:t>Insolvency</a:t>
            </a:r>
            <a:r>
              <a:rPr lang="uk-UA" sz="2000" dirty="0" smtClean="0">
                <a:solidFill>
                  <a:schemeClr val="accent4">
                    <a:lumMod val="75000"/>
                  </a:schemeClr>
                </a:solidFill>
                <a:latin typeface="Calibri" pitchFamily="34" charset="0"/>
                <a:cs typeface="Calibri" pitchFamily="34" charset="0"/>
              </a:rPr>
              <a:t> </a:t>
            </a:r>
            <a:r>
              <a:rPr lang="uk-UA" sz="2000" dirty="0" err="1" smtClean="0">
                <a:solidFill>
                  <a:schemeClr val="accent4">
                    <a:lumMod val="75000"/>
                  </a:schemeClr>
                </a:solidFill>
                <a:latin typeface="Calibri" pitchFamily="34" charset="0"/>
                <a:cs typeface="Calibri" pitchFamily="34" charset="0"/>
              </a:rPr>
              <a:t>Regulation</a:t>
            </a:r>
            <a:r>
              <a:rPr lang="uk-UA" sz="2000" dirty="0" smtClean="0">
                <a:solidFill>
                  <a:schemeClr val="accent4">
                    <a:lumMod val="75000"/>
                  </a:schemeClr>
                </a:solidFill>
                <a:latin typeface="Calibri" pitchFamily="34" charset="0"/>
                <a:cs typeface="Calibri" pitchFamily="34" charset="0"/>
              </a:rPr>
              <a:t> (EC) 1346/2000</a:t>
            </a:r>
            <a:r>
              <a:rPr lang="en-US" sz="2000" dirty="0" smtClean="0">
                <a:solidFill>
                  <a:schemeClr val="accent4">
                    <a:lumMod val="75000"/>
                  </a:schemeClr>
                </a:solidFill>
                <a:latin typeface="Calibri" pitchFamily="34" charset="0"/>
                <a:cs typeface="Calibri" pitchFamily="34" charset="0"/>
              </a:rPr>
              <a:t>) – </a:t>
            </a:r>
            <a:r>
              <a:rPr lang="en-US" sz="2000" b="1" dirty="0" smtClean="0">
                <a:solidFill>
                  <a:srgbClr val="FD992B"/>
                </a:solidFill>
                <a:latin typeface="Calibri" pitchFamily="34" charset="0"/>
                <a:cs typeface="Calibri" pitchFamily="34" charset="0"/>
              </a:rPr>
              <a:t>dismissed </a:t>
            </a:r>
            <a:endParaRPr lang="uk-UA" sz="2000" b="1" dirty="0">
              <a:solidFill>
                <a:srgbClr val="FD992B"/>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24</a:t>
            </a:fld>
            <a:endParaRPr lang="uk-UA" sz="1200" dirty="0">
              <a:latin typeface="Calibri" pitchFamily="34" charset="0"/>
              <a:cs typeface="Calibri" pitchFamily="34" charset="0"/>
            </a:endParaRPr>
          </a:p>
        </p:txBody>
      </p:sp>
      <p:sp>
        <p:nvSpPr>
          <p:cNvPr id="2" name="Прямоугольник 1"/>
          <p:cNvSpPr/>
          <p:nvPr/>
        </p:nvSpPr>
        <p:spPr>
          <a:xfrm>
            <a:off x="1187624" y="476672"/>
            <a:ext cx="6480720" cy="523220"/>
          </a:xfrm>
          <a:prstGeom prst="rect">
            <a:avLst/>
          </a:prstGeom>
        </p:spPr>
        <p:txBody>
          <a:bodyPr wrap="square">
            <a:spAutoFit/>
          </a:bodyPr>
          <a:lstStyle/>
          <a:p>
            <a:r>
              <a:rPr lang="en-US" sz="2800" b="1" dirty="0" smtClean="0">
                <a:solidFill>
                  <a:schemeClr val="accent4">
                    <a:lumMod val="75000"/>
                  </a:schemeClr>
                </a:solidFill>
                <a:latin typeface="Calibri" pitchFamily="34" charset="0"/>
                <a:cs typeface="Calibri" pitchFamily="34" charset="0"/>
              </a:rPr>
              <a:t>Key Draft NSSMC Regulations</a:t>
            </a:r>
            <a:endParaRPr lang="en-US" sz="2800" b="1" dirty="0">
              <a:solidFill>
                <a:schemeClr val="accent4">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40224623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105272" y="1136361"/>
            <a:ext cx="7067128" cy="4596895"/>
          </a:xfrm>
        </p:spPr>
        <p:txBody>
          <a:bodyPr>
            <a:normAutofit/>
          </a:bodyPr>
          <a:lstStyle/>
          <a:p>
            <a:pPr marL="0" indent="0" algn="ctr">
              <a:buNone/>
            </a:pPr>
            <a:endParaRPr lang="en-US" sz="2800" b="1" dirty="0" smtClean="0">
              <a:solidFill>
                <a:schemeClr val="accent4">
                  <a:lumMod val="75000"/>
                </a:schemeClr>
              </a:solidFill>
              <a:latin typeface="Arial" pitchFamily="34" charset="0"/>
              <a:cs typeface="Arial" pitchFamily="34" charset="0"/>
            </a:endParaRPr>
          </a:p>
          <a:p>
            <a:pPr marL="0" indent="0" algn="ctr">
              <a:buNone/>
            </a:pPr>
            <a:endParaRPr lang="en-US" sz="2800" b="1" dirty="0" smtClean="0">
              <a:solidFill>
                <a:schemeClr val="accent4">
                  <a:lumMod val="75000"/>
                </a:schemeClr>
              </a:solidFill>
              <a:latin typeface="Arial" pitchFamily="34" charset="0"/>
              <a:cs typeface="Arial"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25</a:t>
            </a:fld>
            <a:endParaRPr lang="uk-UA" sz="1200" dirty="0">
              <a:latin typeface="Calibri" pitchFamily="34" charset="0"/>
              <a:cs typeface="Calibri" pitchFamily="34" charset="0"/>
            </a:endParaRPr>
          </a:p>
        </p:txBody>
      </p:sp>
      <p:sp>
        <p:nvSpPr>
          <p:cNvPr id="8" name="Объект 2"/>
          <p:cNvSpPr txBox="1">
            <a:spLocks/>
          </p:cNvSpPr>
          <p:nvPr/>
        </p:nvSpPr>
        <p:spPr>
          <a:xfrm>
            <a:off x="1443831" y="1412776"/>
            <a:ext cx="6296521" cy="2448272"/>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lgn="ctr">
              <a:lnSpc>
                <a:spcPct val="150000"/>
              </a:lnSpc>
              <a:buNone/>
            </a:pPr>
            <a:r>
              <a:rPr lang="en-US" sz="3200" b="1" dirty="0" smtClean="0">
                <a:solidFill>
                  <a:srgbClr val="FD992B"/>
                </a:solidFill>
                <a:latin typeface="Calibri" pitchFamily="34" charset="0"/>
                <a:cs typeface="Calibri" pitchFamily="34" charset="0"/>
              </a:rPr>
              <a:t>(IV</a:t>
            </a:r>
            <a:r>
              <a:rPr lang="en-US" sz="3200" b="1" dirty="0">
                <a:solidFill>
                  <a:srgbClr val="FD992B"/>
                </a:solidFill>
                <a:latin typeface="Calibri" pitchFamily="34" charset="0"/>
                <a:cs typeface="Calibri" pitchFamily="34" charset="0"/>
              </a:rPr>
              <a:t>) </a:t>
            </a:r>
            <a:endParaRPr lang="en-US" sz="3200" b="1" dirty="0" smtClean="0">
              <a:solidFill>
                <a:srgbClr val="FD992B"/>
              </a:solidFill>
              <a:latin typeface="Calibri" pitchFamily="34" charset="0"/>
              <a:cs typeface="Calibri" pitchFamily="34" charset="0"/>
            </a:endParaRPr>
          </a:p>
          <a:p>
            <a:pPr marL="0" indent="0" algn="ctr">
              <a:lnSpc>
                <a:spcPct val="150000"/>
              </a:lnSpc>
              <a:buFont typeface="Wingdings 3"/>
              <a:buNone/>
            </a:pPr>
            <a:r>
              <a:rPr lang="en-US" sz="3200" b="1" dirty="0" smtClean="0">
                <a:solidFill>
                  <a:srgbClr val="FD992B"/>
                </a:solidFill>
                <a:latin typeface="Calibri" pitchFamily="34" charset="0"/>
                <a:cs typeface="Calibri" pitchFamily="34" charset="0"/>
              </a:rPr>
              <a:t>T</a:t>
            </a:r>
            <a:r>
              <a:rPr lang="ru-RU" sz="3200" b="1" dirty="0" err="1" smtClean="0">
                <a:solidFill>
                  <a:srgbClr val="FD992B"/>
                </a:solidFill>
                <a:latin typeface="Calibri" pitchFamily="34" charset="0"/>
                <a:cs typeface="Calibri" pitchFamily="34" charset="0"/>
              </a:rPr>
              <a:t>he</a:t>
            </a:r>
            <a:r>
              <a:rPr lang="ru-RU" sz="3200" b="1" dirty="0" smtClean="0">
                <a:solidFill>
                  <a:srgbClr val="FD992B"/>
                </a:solidFill>
                <a:latin typeface="Calibri" pitchFamily="34" charset="0"/>
                <a:cs typeface="Calibri" pitchFamily="34" charset="0"/>
              </a:rPr>
              <a:t> </a:t>
            </a:r>
            <a:r>
              <a:rPr lang="ru-RU" sz="3200" b="1" dirty="0" err="1" smtClean="0">
                <a:solidFill>
                  <a:srgbClr val="FD992B"/>
                </a:solidFill>
                <a:latin typeface="Calibri" pitchFamily="34" charset="0"/>
                <a:cs typeface="Calibri" pitchFamily="34" charset="0"/>
              </a:rPr>
              <a:t>Ukrain</a:t>
            </a:r>
            <a:r>
              <a:rPr lang="en-US" sz="3200" b="1" dirty="0" err="1" smtClean="0">
                <a:solidFill>
                  <a:srgbClr val="FD992B"/>
                </a:solidFill>
                <a:latin typeface="Calibri" pitchFamily="34" charset="0"/>
                <a:cs typeface="Calibri" pitchFamily="34" charset="0"/>
              </a:rPr>
              <a:t>ian</a:t>
            </a:r>
            <a:r>
              <a:rPr lang="en-US" sz="3200" b="1" dirty="0" smtClean="0">
                <a:solidFill>
                  <a:srgbClr val="FD992B"/>
                </a:solidFill>
                <a:latin typeface="Calibri" pitchFamily="34" charset="0"/>
                <a:cs typeface="Calibri" pitchFamily="34" charset="0"/>
              </a:rPr>
              <a:t> Economy and the Fund </a:t>
            </a:r>
            <a:r>
              <a:rPr lang="ru-RU" sz="3200" b="1" dirty="0" err="1" smtClean="0">
                <a:solidFill>
                  <a:srgbClr val="FD992B"/>
                </a:solidFill>
                <a:latin typeface="Calibri" pitchFamily="34" charset="0"/>
                <a:cs typeface="Calibri" pitchFamily="34" charset="0"/>
              </a:rPr>
              <a:t>Industry</a:t>
            </a:r>
            <a:r>
              <a:rPr lang="en-US" sz="3200" b="1" dirty="0" smtClean="0">
                <a:solidFill>
                  <a:srgbClr val="FD992B"/>
                </a:solidFill>
                <a:latin typeface="Calibri" pitchFamily="34" charset="0"/>
                <a:cs typeface="Calibri" pitchFamily="34" charset="0"/>
              </a:rPr>
              <a:t> T</a:t>
            </a:r>
            <a:r>
              <a:rPr lang="ru-RU" sz="3200" b="1" dirty="0" err="1" smtClean="0">
                <a:solidFill>
                  <a:srgbClr val="FD992B"/>
                </a:solidFill>
                <a:latin typeface="Calibri" pitchFamily="34" charset="0"/>
                <a:cs typeface="Calibri" pitchFamily="34" charset="0"/>
              </a:rPr>
              <a:t>rends</a:t>
            </a:r>
            <a:r>
              <a:rPr lang="ru-RU" sz="3200" b="1" dirty="0" smtClean="0">
                <a:solidFill>
                  <a:srgbClr val="FD992B"/>
                </a:solidFill>
                <a:latin typeface="Calibri" pitchFamily="34" charset="0"/>
                <a:cs typeface="Calibri" pitchFamily="34" charset="0"/>
              </a:rPr>
              <a:t> </a:t>
            </a:r>
            <a:endParaRPr lang="uk-UA" sz="3200" b="1" dirty="0">
              <a:solidFill>
                <a:srgbClr val="FD992B"/>
              </a:solidFill>
              <a:latin typeface="Calibri" pitchFamily="34" charset="0"/>
              <a:cs typeface="Calibri" pitchFamily="34" charset="0"/>
            </a:endParaRPr>
          </a:p>
        </p:txBody>
      </p:sp>
    </p:spTree>
    <p:extLst>
      <p:ext uri="{BB962C8B-B14F-4D97-AF65-F5344CB8AC3E}">
        <p14:creationId xmlns:p14="http://schemas.microsoft.com/office/powerpoint/2010/main" val="264998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105272" y="1136361"/>
            <a:ext cx="7067128" cy="4596895"/>
          </a:xfrm>
        </p:spPr>
        <p:txBody>
          <a:bodyPr>
            <a:normAutofit/>
          </a:bodyPr>
          <a:lstStyle/>
          <a:p>
            <a:pPr marL="0" indent="0" algn="ctr">
              <a:buNone/>
            </a:pPr>
            <a:endParaRPr lang="en-US" sz="2800" b="1" dirty="0" smtClean="0">
              <a:solidFill>
                <a:schemeClr val="accent4">
                  <a:lumMod val="75000"/>
                </a:schemeClr>
              </a:solidFill>
              <a:latin typeface="Arial" pitchFamily="34" charset="0"/>
              <a:cs typeface="Arial" pitchFamily="34" charset="0"/>
            </a:endParaRPr>
          </a:p>
          <a:p>
            <a:pPr marL="0" indent="0" algn="ctr">
              <a:buNone/>
            </a:pPr>
            <a:endParaRPr lang="en-US" sz="2800" b="1" dirty="0" smtClean="0">
              <a:solidFill>
                <a:schemeClr val="accent4">
                  <a:lumMod val="75000"/>
                </a:schemeClr>
              </a:solidFill>
              <a:latin typeface="Arial" pitchFamily="34" charset="0"/>
              <a:cs typeface="Arial"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26</a:t>
            </a:fld>
            <a:endParaRPr lang="uk-UA" sz="1200" dirty="0">
              <a:latin typeface="Calibri" pitchFamily="34" charset="0"/>
              <a:cs typeface="Calibri" pitchFamily="34" charset="0"/>
            </a:endParaRPr>
          </a:p>
        </p:txBody>
      </p:sp>
      <p:sp>
        <p:nvSpPr>
          <p:cNvPr id="8" name="Объект 2"/>
          <p:cNvSpPr txBox="1">
            <a:spLocks/>
          </p:cNvSpPr>
          <p:nvPr/>
        </p:nvSpPr>
        <p:spPr>
          <a:xfrm>
            <a:off x="1443831" y="1268760"/>
            <a:ext cx="6296521" cy="4236855"/>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lgn="ctr">
              <a:lnSpc>
                <a:spcPct val="150000"/>
              </a:lnSpc>
              <a:buFont typeface="Wingdings 3"/>
              <a:buNone/>
            </a:pPr>
            <a:endParaRPr lang="uk-UA" sz="3200" b="1" dirty="0">
              <a:solidFill>
                <a:srgbClr val="FD992B"/>
              </a:solidFill>
              <a:latin typeface="Calibri" pitchFamily="34" charset="0"/>
              <a:cs typeface="Calibri" pitchFamily="34" charset="0"/>
            </a:endParaRPr>
          </a:p>
        </p:txBody>
      </p:sp>
      <p:sp>
        <p:nvSpPr>
          <p:cNvPr id="7" name="Прямоугольник 6"/>
          <p:cNvSpPr/>
          <p:nvPr/>
        </p:nvSpPr>
        <p:spPr>
          <a:xfrm>
            <a:off x="1187624" y="476672"/>
            <a:ext cx="6480720" cy="523220"/>
          </a:xfrm>
          <a:prstGeom prst="rect">
            <a:avLst/>
          </a:prstGeom>
        </p:spPr>
        <p:txBody>
          <a:bodyPr wrap="square">
            <a:spAutoFit/>
          </a:bodyPr>
          <a:lstStyle/>
          <a:p>
            <a:r>
              <a:rPr lang="en-US" sz="2800" b="1" dirty="0" smtClean="0">
                <a:solidFill>
                  <a:schemeClr val="accent4">
                    <a:lumMod val="75000"/>
                  </a:schemeClr>
                </a:solidFill>
                <a:latin typeface="Calibri" pitchFamily="34" charset="0"/>
                <a:cs typeface="Calibri" pitchFamily="34" charset="0"/>
              </a:rPr>
              <a:t>Key Economy and Stock Market Indicators</a:t>
            </a:r>
            <a:endParaRPr lang="en-US" sz="2800" b="1" dirty="0">
              <a:solidFill>
                <a:schemeClr val="accent4">
                  <a:lumMod val="75000"/>
                </a:schemeClr>
              </a:solidFill>
              <a:latin typeface="Calibri" pitchFamily="34" charset="0"/>
              <a:cs typeface="Calibri" pitchFamily="34" charset="0"/>
            </a:endParaRPr>
          </a:p>
        </p:txBody>
      </p:sp>
      <p:sp>
        <p:nvSpPr>
          <p:cNvPr id="2" name="Прямоугольник 1"/>
          <p:cNvSpPr/>
          <p:nvPr/>
        </p:nvSpPr>
        <p:spPr>
          <a:xfrm>
            <a:off x="7092280" y="1196752"/>
            <a:ext cx="1656184" cy="2554545"/>
          </a:xfrm>
          <a:prstGeom prst="rect">
            <a:avLst/>
          </a:prstGeom>
        </p:spPr>
        <p:txBody>
          <a:bodyPr wrap="square">
            <a:spAutoFit/>
          </a:bodyPr>
          <a:lstStyle/>
          <a:p>
            <a:r>
              <a:rPr lang="en-US" sz="1200" b="1" dirty="0" smtClean="0">
                <a:solidFill>
                  <a:schemeClr val="accent4">
                    <a:lumMod val="75000"/>
                  </a:schemeClr>
                </a:solidFill>
                <a:latin typeface="Calibri" pitchFamily="34" charset="0"/>
                <a:cs typeface="Calibri" pitchFamily="34" charset="0"/>
              </a:rPr>
              <a:t>GDP 2014 – </a:t>
            </a:r>
            <a:r>
              <a:rPr lang="en-US" sz="1200" b="1" dirty="0" smtClean="0">
                <a:solidFill>
                  <a:schemeClr val="accent4">
                    <a:lumMod val="75000"/>
                  </a:schemeClr>
                </a:solidFill>
                <a:latin typeface="Calibri" pitchFamily="34" charset="0"/>
                <a:cs typeface="Calibri" pitchFamily="34" charset="0"/>
              </a:rPr>
              <a:t>just </a:t>
            </a:r>
            <a:r>
              <a:rPr lang="en-US" sz="1200" b="1" dirty="0" smtClean="0">
                <a:solidFill>
                  <a:schemeClr val="accent4">
                    <a:lumMod val="75000"/>
                  </a:schemeClr>
                </a:solidFill>
                <a:latin typeface="Calibri" pitchFamily="34" charset="0"/>
                <a:cs typeface="Calibri" pitchFamily="34" charset="0"/>
              </a:rPr>
              <a:t>below </a:t>
            </a:r>
            <a:r>
              <a:rPr lang="en-US" sz="1200" b="1" dirty="0" smtClean="0">
                <a:solidFill>
                  <a:schemeClr val="accent4">
                    <a:lumMod val="75000"/>
                  </a:schemeClr>
                </a:solidFill>
                <a:latin typeface="Calibri" pitchFamily="34" charset="0"/>
                <a:cs typeface="Calibri" pitchFamily="34" charset="0"/>
              </a:rPr>
              <a:t>EUR 100 </a:t>
            </a:r>
            <a:r>
              <a:rPr lang="en-US" sz="1200" b="1" dirty="0" err="1" smtClean="0">
                <a:solidFill>
                  <a:schemeClr val="accent4">
                    <a:lumMod val="75000"/>
                  </a:schemeClr>
                </a:solidFill>
                <a:latin typeface="Calibri" pitchFamily="34" charset="0"/>
                <a:cs typeface="Calibri" pitchFamily="34" charset="0"/>
              </a:rPr>
              <a:t>bn</a:t>
            </a:r>
            <a:r>
              <a:rPr lang="en-US" sz="1200" b="1" dirty="0" smtClean="0">
                <a:solidFill>
                  <a:schemeClr val="accent4">
                    <a:lumMod val="75000"/>
                  </a:schemeClr>
                </a:solidFill>
                <a:latin typeface="Calibri" pitchFamily="34" charset="0"/>
                <a:cs typeface="Calibri" pitchFamily="34" charset="0"/>
              </a:rPr>
              <a:t>;</a:t>
            </a:r>
          </a:p>
          <a:p>
            <a:r>
              <a:rPr lang="en-US" sz="1200" b="1" dirty="0" smtClean="0">
                <a:solidFill>
                  <a:schemeClr val="accent4">
                    <a:lumMod val="75000"/>
                  </a:schemeClr>
                </a:solidFill>
                <a:latin typeface="Calibri" pitchFamily="34" charset="0"/>
                <a:cs typeface="Calibri" pitchFamily="34" charset="0"/>
              </a:rPr>
              <a:t>(per capita – </a:t>
            </a:r>
            <a:endParaRPr lang="en-US" sz="1200" b="1" dirty="0" smtClean="0">
              <a:solidFill>
                <a:schemeClr val="accent4">
                  <a:lumMod val="75000"/>
                </a:schemeClr>
              </a:solidFill>
              <a:latin typeface="Calibri" pitchFamily="34" charset="0"/>
              <a:cs typeface="Calibri" pitchFamily="34" charset="0"/>
            </a:endParaRPr>
          </a:p>
          <a:p>
            <a:r>
              <a:rPr lang="en-US" sz="1200" b="1" dirty="0" smtClean="0">
                <a:solidFill>
                  <a:schemeClr val="accent4">
                    <a:lumMod val="75000"/>
                  </a:schemeClr>
                </a:solidFill>
                <a:latin typeface="Calibri" pitchFamily="34" charset="0"/>
                <a:cs typeface="Calibri" pitchFamily="34" charset="0"/>
              </a:rPr>
              <a:t>EUR 2.3 </a:t>
            </a:r>
            <a:r>
              <a:rPr lang="en-US" sz="1200" b="1" dirty="0" err="1" smtClean="0">
                <a:solidFill>
                  <a:schemeClr val="accent4">
                    <a:lumMod val="75000"/>
                  </a:schemeClr>
                </a:solidFill>
                <a:latin typeface="Calibri" pitchFamily="34" charset="0"/>
                <a:cs typeface="Calibri" pitchFamily="34" charset="0"/>
              </a:rPr>
              <a:t>thsd</a:t>
            </a:r>
            <a:r>
              <a:rPr lang="en-US" sz="1200" b="1" dirty="0" smtClean="0">
                <a:solidFill>
                  <a:schemeClr val="accent4">
                    <a:lumMod val="75000"/>
                  </a:schemeClr>
                </a:solidFill>
                <a:latin typeface="Calibri" pitchFamily="34" charset="0"/>
                <a:cs typeface="Calibri" pitchFamily="34" charset="0"/>
              </a:rPr>
              <a:t>)</a:t>
            </a:r>
          </a:p>
          <a:p>
            <a:endParaRPr lang="en-US" sz="1200" dirty="0">
              <a:solidFill>
                <a:schemeClr val="accent4">
                  <a:lumMod val="75000"/>
                </a:schemeClr>
              </a:solidFill>
              <a:latin typeface="Calibri" pitchFamily="34" charset="0"/>
              <a:cs typeface="Calibri" pitchFamily="34" charset="0"/>
            </a:endParaRPr>
          </a:p>
          <a:p>
            <a:r>
              <a:rPr lang="en-US" sz="1000" dirty="0" smtClean="0">
                <a:solidFill>
                  <a:schemeClr val="accent4">
                    <a:lumMod val="75000"/>
                  </a:schemeClr>
                </a:solidFill>
                <a:latin typeface="Calibri" pitchFamily="34" charset="0"/>
                <a:cs typeface="Calibri" pitchFamily="34" charset="0"/>
              </a:rPr>
              <a:t>* Excluding </a:t>
            </a:r>
            <a:r>
              <a:rPr lang="en-US" sz="1000" dirty="0">
                <a:solidFill>
                  <a:schemeClr val="accent4">
                    <a:lumMod val="75000"/>
                  </a:schemeClr>
                </a:solidFill>
                <a:latin typeface="Calibri" pitchFamily="34" charset="0"/>
                <a:cs typeface="Calibri" pitchFamily="34" charset="0"/>
              </a:rPr>
              <a:t>the temporarily occupied territories of the AR of Crimea and the city of Sevastopol, for Q4 2014 and 2015 also excluding the part of the ATO zone. </a:t>
            </a:r>
            <a:endParaRPr lang="en-US" sz="1000" dirty="0" smtClean="0">
              <a:solidFill>
                <a:schemeClr val="accent4">
                  <a:lumMod val="75000"/>
                </a:schemeClr>
              </a:solidFill>
              <a:latin typeface="Calibri" pitchFamily="34" charset="0"/>
              <a:cs typeface="Calibri" pitchFamily="34" charset="0"/>
            </a:endParaRPr>
          </a:p>
          <a:p>
            <a:pPr marL="171450" indent="-171450">
              <a:buFontTx/>
              <a:buChar char="-"/>
            </a:pPr>
            <a:r>
              <a:rPr lang="en-US" sz="1000" dirty="0" smtClean="0">
                <a:solidFill>
                  <a:schemeClr val="accent4">
                    <a:lumMod val="75000"/>
                  </a:schemeClr>
                </a:solidFill>
                <a:latin typeface="Calibri" pitchFamily="34" charset="0"/>
                <a:cs typeface="Calibri" pitchFamily="34" charset="0"/>
              </a:rPr>
              <a:t>State </a:t>
            </a:r>
            <a:r>
              <a:rPr lang="en-US" sz="1000" dirty="0">
                <a:solidFill>
                  <a:schemeClr val="accent4">
                    <a:lumMod val="75000"/>
                  </a:schemeClr>
                </a:solidFill>
                <a:latin typeface="Calibri" pitchFamily="34" charset="0"/>
                <a:cs typeface="Calibri" pitchFamily="34" charset="0"/>
              </a:rPr>
              <a:t>Statistics Service of </a:t>
            </a:r>
            <a:r>
              <a:rPr lang="en-US" sz="1000" dirty="0" smtClean="0">
                <a:solidFill>
                  <a:schemeClr val="accent4">
                    <a:lumMod val="75000"/>
                  </a:schemeClr>
                </a:solidFill>
                <a:latin typeface="Calibri" pitchFamily="34" charset="0"/>
                <a:cs typeface="Calibri" pitchFamily="34" charset="0"/>
              </a:rPr>
              <a:t>Ukraine data. </a:t>
            </a:r>
          </a:p>
          <a:p>
            <a:pPr marL="171450" indent="-171450">
              <a:buFontTx/>
              <a:buChar char="-"/>
            </a:pPr>
            <a:r>
              <a:rPr lang="en-US" sz="1000" dirty="0" smtClean="0">
                <a:solidFill>
                  <a:schemeClr val="accent4">
                    <a:lumMod val="75000"/>
                  </a:schemeClr>
                </a:solidFill>
                <a:latin typeface="Calibri" pitchFamily="34" charset="0"/>
                <a:cs typeface="Calibri" pitchFamily="34" charset="0"/>
              </a:rPr>
              <a:t>Data </a:t>
            </a:r>
            <a:r>
              <a:rPr lang="en-US" sz="1000" dirty="0">
                <a:solidFill>
                  <a:schemeClr val="accent4">
                    <a:lumMod val="75000"/>
                  </a:schemeClr>
                </a:solidFill>
                <a:latin typeface="Calibri" pitchFamily="34" charset="0"/>
                <a:cs typeface="Calibri" pitchFamily="34" charset="0"/>
              </a:rPr>
              <a:t>on NBU Reserves, exchange rates - NBU.</a:t>
            </a:r>
            <a:endParaRPr lang="en-US" sz="1000" dirty="0" smtClean="0">
              <a:solidFill>
                <a:schemeClr val="accent4">
                  <a:lumMod val="75000"/>
                </a:schemeClr>
              </a:solidFill>
              <a:latin typeface="Calibri" pitchFamily="34" charset="0"/>
              <a:cs typeface="Calibri" pitchFamily="34"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3162" y="1197793"/>
            <a:ext cx="6075782" cy="5183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20951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58527" y="1136361"/>
            <a:ext cx="7067128" cy="4596895"/>
          </a:xfrm>
        </p:spPr>
        <p:txBody>
          <a:bodyPr>
            <a:normAutofit/>
          </a:bodyPr>
          <a:lstStyle/>
          <a:p>
            <a:pPr marL="0" indent="0" algn="ctr">
              <a:buNone/>
            </a:pPr>
            <a:endParaRPr lang="en-US" sz="2800" b="1" dirty="0" smtClean="0">
              <a:solidFill>
                <a:schemeClr val="accent4">
                  <a:lumMod val="75000"/>
                </a:schemeClr>
              </a:solidFill>
              <a:latin typeface="Arial" pitchFamily="34" charset="0"/>
              <a:cs typeface="Arial" pitchFamily="34" charset="0"/>
            </a:endParaRPr>
          </a:p>
          <a:p>
            <a:pPr marL="0" indent="0" algn="ctr">
              <a:buNone/>
            </a:pPr>
            <a:endParaRPr lang="en-US" sz="2800" b="1" dirty="0" smtClean="0">
              <a:solidFill>
                <a:schemeClr val="accent4">
                  <a:lumMod val="75000"/>
                </a:schemeClr>
              </a:solidFill>
              <a:latin typeface="Arial" pitchFamily="34" charset="0"/>
              <a:cs typeface="Arial"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27</a:t>
            </a:fld>
            <a:endParaRPr lang="uk-UA" sz="1200" dirty="0">
              <a:latin typeface="Calibri" pitchFamily="34" charset="0"/>
              <a:cs typeface="Calibri" pitchFamily="34" charset="0"/>
            </a:endParaRPr>
          </a:p>
        </p:txBody>
      </p:sp>
      <p:sp>
        <p:nvSpPr>
          <p:cNvPr id="8" name="Объект 2"/>
          <p:cNvSpPr txBox="1">
            <a:spLocks/>
          </p:cNvSpPr>
          <p:nvPr/>
        </p:nvSpPr>
        <p:spPr>
          <a:xfrm>
            <a:off x="1443831" y="1268760"/>
            <a:ext cx="6296521" cy="4236855"/>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lgn="ctr">
              <a:lnSpc>
                <a:spcPct val="150000"/>
              </a:lnSpc>
              <a:buFont typeface="Wingdings 3"/>
              <a:buNone/>
            </a:pPr>
            <a:endParaRPr lang="uk-UA" sz="3200" b="1" dirty="0">
              <a:solidFill>
                <a:srgbClr val="FD992B"/>
              </a:solidFill>
              <a:latin typeface="Calibri" pitchFamily="34" charset="0"/>
              <a:cs typeface="Calibri" pitchFamily="34" charset="0"/>
            </a:endParaRPr>
          </a:p>
        </p:txBody>
      </p:sp>
      <p:sp>
        <p:nvSpPr>
          <p:cNvPr id="7" name="Прямоугольник 6"/>
          <p:cNvSpPr/>
          <p:nvPr/>
        </p:nvSpPr>
        <p:spPr>
          <a:xfrm>
            <a:off x="1187624" y="476672"/>
            <a:ext cx="7416824" cy="523220"/>
          </a:xfrm>
          <a:prstGeom prst="rect">
            <a:avLst/>
          </a:prstGeom>
        </p:spPr>
        <p:txBody>
          <a:bodyPr wrap="square">
            <a:spAutoFit/>
          </a:bodyPr>
          <a:lstStyle/>
          <a:p>
            <a:r>
              <a:rPr lang="en-US" sz="2800" b="1" dirty="0" smtClean="0">
                <a:solidFill>
                  <a:schemeClr val="accent4">
                    <a:lumMod val="75000"/>
                  </a:schemeClr>
                </a:solidFill>
                <a:latin typeface="Calibri" pitchFamily="34" charset="0"/>
                <a:cs typeface="Calibri" pitchFamily="34" charset="0"/>
              </a:rPr>
              <a:t>Key Economy and Stock Market Indicators (cont.)</a:t>
            </a:r>
            <a:endParaRPr lang="en-US" sz="2800" b="1" dirty="0">
              <a:solidFill>
                <a:schemeClr val="accent4">
                  <a:lumMod val="75000"/>
                </a:schemeClr>
              </a:solidFill>
              <a:latin typeface="Calibri" pitchFamily="34" charset="0"/>
              <a:cs typeface="Calibri" pitchFamily="34" charset="0"/>
            </a:endParaRPr>
          </a:p>
        </p:txBody>
      </p:sp>
      <p:sp>
        <p:nvSpPr>
          <p:cNvPr id="2" name="Прямоугольник 1"/>
          <p:cNvSpPr/>
          <p:nvPr/>
        </p:nvSpPr>
        <p:spPr>
          <a:xfrm>
            <a:off x="6804248" y="1260376"/>
            <a:ext cx="1623889" cy="3046988"/>
          </a:xfrm>
          <a:prstGeom prst="rect">
            <a:avLst/>
          </a:prstGeom>
        </p:spPr>
        <p:txBody>
          <a:bodyPr wrap="square">
            <a:spAutoFit/>
          </a:bodyPr>
          <a:lstStyle/>
          <a:p>
            <a:r>
              <a:rPr lang="en-US" sz="1200" dirty="0">
                <a:solidFill>
                  <a:schemeClr val="accent4">
                    <a:lumMod val="75000"/>
                  </a:schemeClr>
                </a:solidFill>
                <a:latin typeface="Calibri" pitchFamily="34" charset="0"/>
                <a:cs typeface="Calibri" pitchFamily="34" charset="0"/>
              </a:rPr>
              <a:t>*The 3 main SEs out of total </a:t>
            </a:r>
            <a:r>
              <a:rPr lang="en-US" sz="1200" dirty="0" smtClean="0">
                <a:solidFill>
                  <a:schemeClr val="accent4">
                    <a:lumMod val="75000"/>
                  </a:schemeClr>
                </a:solidFill>
                <a:latin typeface="Calibri" pitchFamily="34" charset="0"/>
                <a:cs typeface="Calibri" pitchFamily="34" charset="0"/>
              </a:rPr>
              <a:t>8 SEs in </a:t>
            </a:r>
            <a:r>
              <a:rPr lang="en-US" sz="1200" dirty="0">
                <a:solidFill>
                  <a:schemeClr val="accent4">
                    <a:lumMod val="75000"/>
                  </a:schemeClr>
                </a:solidFill>
                <a:latin typeface="Calibri" pitchFamily="34" charset="0"/>
                <a:cs typeface="Calibri" pitchFamily="34" charset="0"/>
              </a:rPr>
              <a:t>Ukraine have 274 </a:t>
            </a:r>
            <a:r>
              <a:rPr lang="en-US" sz="1200" dirty="0" smtClean="0">
                <a:solidFill>
                  <a:schemeClr val="accent4">
                    <a:lumMod val="75000"/>
                  </a:schemeClr>
                </a:solidFill>
                <a:latin typeface="Calibri" pitchFamily="34" charset="0"/>
                <a:cs typeface="Calibri" pitchFamily="34" charset="0"/>
              </a:rPr>
              <a:t>/ </a:t>
            </a:r>
            <a:r>
              <a:rPr lang="en-US" sz="1200" dirty="0">
                <a:solidFill>
                  <a:schemeClr val="accent4">
                    <a:lumMod val="75000"/>
                  </a:schemeClr>
                </a:solidFill>
                <a:latin typeface="Calibri" pitchFamily="34" charset="0"/>
                <a:cs typeface="Calibri" pitchFamily="34" charset="0"/>
              </a:rPr>
              <a:t>1,305 </a:t>
            </a:r>
            <a:r>
              <a:rPr lang="en-US" sz="1200" dirty="0" smtClean="0">
                <a:solidFill>
                  <a:schemeClr val="accent4">
                    <a:lumMod val="75000"/>
                  </a:schemeClr>
                </a:solidFill>
                <a:latin typeface="Calibri" pitchFamily="34" charset="0"/>
                <a:cs typeface="Calibri" pitchFamily="34" charset="0"/>
              </a:rPr>
              <a:t>/ </a:t>
            </a:r>
            <a:r>
              <a:rPr lang="en-US" sz="1200" dirty="0">
                <a:solidFill>
                  <a:schemeClr val="accent4">
                    <a:lumMod val="75000"/>
                  </a:schemeClr>
                </a:solidFill>
                <a:latin typeface="Calibri" pitchFamily="34" charset="0"/>
                <a:cs typeface="Calibri" pitchFamily="34" charset="0"/>
              </a:rPr>
              <a:t>703 securities listed (the UX </a:t>
            </a:r>
            <a:r>
              <a:rPr lang="en-US" sz="1200" dirty="0" smtClean="0">
                <a:solidFill>
                  <a:schemeClr val="accent4">
                    <a:lumMod val="75000"/>
                  </a:schemeClr>
                </a:solidFill>
                <a:latin typeface="Calibri" pitchFamily="34" charset="0"/>
                <a:cs typeface="Calibri" pitchFamily="34" charset="0"/>
              </a:rPr>
              <a:t>SE / </a:t>
            </a:r>
            <a:r>
              <a:rPr lang="en-US" sz="1200" dirty="0">
                <a:solidFill>
                  <a:schemeClr val="accent4">
                    <a:lumMod val="75000"/>
                  </a:schemeClr>
                </a:solidFill>
                <a:latin typeface="Calibri" pitchFamily="34" charset="0"/>
                <a:cs typeface="Calibri" pitchFamily="34" charset="0"/>
              </a:rPr>
              <a:t>PFTS </a:t>
            </a:r>
            <a:r>
              <a:rPr lang="en-US" sz="1200" dirty="0" smtClean="0">
                <a:solidFill>
                  <a:schemeClr val="accent4">
                    <a:lumMod val="75000"/>
                  </a:schemeClr>
                </a:solidFill>
                <a:latin typeface="Calibri" pitchFamily="34" charset="0"/>
                <a:cs typeface="Calibri" pitchFamily="34" charset="0"/>
              </a:rPr>
              <a:t>SE / </a:t>
            </a:r>
            <a:r>
              <a:rPr lang="en-US" sz="1200" dirty="0" err="1">
                <a:solidFill>
                  <a:schemeClr val="accent4">
                    <a:lumMod val="75000"/>
                  </a:schemeClr>
                </a:solidFill>
                <a:latin typeface="Calibri" pitchFamily="34" charset="0"/>
                <a:cs typeface="Calibri" pitchFamily="34" charset="0"/>
              </a:rPr>
              <a:t>Perspectyva</a:t>
            </a:r>
            <a:r>
              <a:rPr lang="en-US" sz="1200" dirty="0">
                <a:solidFill>
                  <a:schemeClr val="accent4">
                    <a:lumMod val="75000"/>
                  </a:schemeClr>
                </a:solidFill>
                <a:latin typeface="Calibri" pitchFamily="34" charset="0"/>
                <a:cs typeface="Calibri" pitchFamily="34" charset="0"/>
              </a:rPr>
              <a:t> SE respectively</a:t>
            </a:r>
            <a:r>
              <a:rPr lang="en-US" sz="1200" dirty="0" smtClean="0">
                <a:solidFill>
                  <a:schemeClr val="accent4">
                    <a:lumMod val="75000"/>
                  </a:schemeClr>
                </a:solidFill>
                <a:latin typeface="Calibri" pitchFamily="34" charset="0"/>
                <a:cs typeface="Calibri" pitchFamily="34" charset="0"/>
              </a:rPr>
              <a:t>). </a:t>
            </a:r>
          </a:p>
          <a:p>
            <a:endParaRPr lang="en-US" sz="1200" dirty="0" smtClean="0">
              <a:solidFill>
                <a:schemeClr val="accent4">
                  <a:lumMod val="75000"/>
                </a:schemeClr>
              </a:solidFill>
              <a:latin typeface="Calibri" pitchFamily="34" charset="0"/>
              <a:cs typeface="Calibri" pitchFamily="34" charset="0"/>
            </a:endParaRPr>
          </a:p>
          <a:p>
            <a:r>
              <a:rPr lang="en-US" sz="1200" dirty="0" smtClean="0">
                <a:solidFill>
                  <a:schemeClr val="accent4">
                    <a:lumMod val="75000"/>
                  </a:schemeClr>
                </a:solidFill>
                <a:latin typeface="Calibri" pitchFamily="34" charset="0"/>
                <a:cs typeface="Calibri" pitchFamily="34" charset="0"/>
              </a:rPr>
              <a:t>There </a:t>
            </a:r>
            <a:r>
              <a:rPr lang="en-US" sz="1200" dirty="0">
                <a:solidFill>
                  <a:schemeClr val="accent4">
                    <a:lumMod val="75000"/>
                  </a:schemeClr>
                </a:solidFill>
                <a:latin typeface="Calibri" pitchFamily="34" charset="0"/>
                <a:cs typeface="Calibri" pitchFamily="34" charset="0"/>
              </a:rPr>
              <a:t>are 192 + 853 issuers listed at the UX SE and PFTS SE. </a:t>
            </a:r>
            <a:endParaRPr lang="en-US" sz="1200" dirty="0" smtClean="0">
              <a:solidFill>
                <a:schemeClr val="accent4">
                  <a:lumMod val="75000"/>
                </a:schemeClr>
              </a:solidFill>
              <a:latin typeface="Calibri" pitchFamily="34" charset="0"/>
              <a:cs typeface="Calibri" pitchFamily="34" charset="0"/>
            </a:endParaRPr>
          </a:p>
          <a:p>
            <a:r>
              <a:rPr lang="en-US" sz="1200" dirty="0" smtClean="0">
                <a:solidFill>
                  <a:schemeClr val="accent4">
                    <a:lumMod val="75000"/>
                  </a:schemeClr>
                </a:solidFill>
                <a:latin typeface="Calibri" pitchFamily="34" charset="0"/>
                <a:cs typeface="Calibri" pitchFamily="34" charset="0"/>
              </a:rPr>
              <a:t>SEs </a:t>
            </a:r>
            <a:r>
              <a:rPr lang="en-US" sz="1200" dirty="0">
                <a:solidFill>
                  <a:schemeClr val="accent4">
                    <a:lumMod val="75000"/>
                  </a:schemeClr>
                </a:solidFill>
                <a:latin typeface="Calibri" pitchFamily="34" charset="0"/>
                <a:cs typeface="Calibri" pitchFamily="34" charset="0"/>
              </a:rPr>
              <a:t>and NSSMC data</a:t>
            </a:r>
            <a:r>
              <a:rPr lang="en-US" sz="1200" dirty="0" smtClean="0">
                <a:solidFill>
                  <a:schemeClr val="accent4">
                    <a:lumMod val="75000"/>
                  </a:schemeClr>
                </a:solidFill>
                <a:latin typeface="Calibri" pitchFamily="34" charset="0"/>
                <a:cs typeface="Calibri" pitchFamily="34" charset="0"/>
              </a:rPr>
              <a:t>.</a:t>
            </a:r>
          </a:p>
          <a:p>
            <a:endParaRPr lang="en-US" sz="1200" dirty="0" smtClean="0">
              <a:solidFill>
                <a:schemeClr val="accent4">
                  <a:lumMod val="75000"/>
                </a:schemeClr>
              </a:solidFill>
              <a:latin typeface="Calibri" pitchFamily="34" charset="0"/>
              <a:cs typeface="Calibri" pitchFamily="34" charset="0"/>
            </a:endParaRPr>
          </a:p>
          <a:p>
            <a:r>
              <a:rPr lang="en-US" sz="1200" dirty="0" smtClean="0">
                <a:solidFill>
                  <a:schemeClr val="accent4">
                    <a:lumMod val="75000"/>
                  </a:schemeClr>
                </a:solidFill>
                <a:latin typeface="Calibri" pitchFamily="34" charset="0"/>
                <a:cs typeface="Calibri" pitchFamily="34" charset="0"/>
              </a:rPr>
              <a:t>** </a:t>
            </a:r>
            <a:r>
              <a:rPr lang="en-US" sz="1200" dirty="0">
                <a:solidFill>
                  <a:schemeClr val="accent4">
                    <a:lumMod val="75000"/>
                  </a:schemeClr>
                </a:solidFill>
                <a:latin typeface="Calibri" pitchFamily="34" charset="0"/>
                <a:cs typeface="Calibri" pitchFamily="34" charset="0"/>
              </a:rPr>
              <a:t>71 out of 72 securities in the UX 1st list.</a:t>
            </a:r>
            <a:endParaRPr lang="uk-UA" sz="1200" dirty="0">
              <a:solidFill>
                <a:schemeClr val="accent4">
                  <a:lumMod val="75000"/>
                </a:schemeClr>
              </a:solidFill>
              <a:latin typeface="Calibri" pitchFamily="34" charset="0"/>
              <a:cs typeface="Calibri" pitchFamily="34" charset="0"/>
            </a:endParaRPr>
          </a:p>
        </p:txBody>
      </p:sp>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260376"/>
            <a:ext cx="5724439" cy="3145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4344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60301"/>
            <a:ext cx="6840760" cy="720427"/>
          </a:xfrm>
        </p:spPr>
        <p:txBody>
          <a:bodyPr>
            <a:noAutofit/>
          </a:bodyPr>
          <a:lstStyle/>
          <a:p>
            <a:r>
              <a:rPr lang="en-US" sz="2800" b="1" dirty="0" smtClean="0">
                <a:solidFill>
                  <a:schemeClr val="accent4">
                    <a:lumMod val="75000"/>
                  </a:schemeClr>
                </a:solidFill>
                <a:latin typeface="Calibri" pitchFamily="34" charset="0"/>
                <a:cs typeface="Calibri" pitchFamily="34" charset="0"/>
              </a:rPr>
              <a:t>The Fund Industry Dynamics</a:t>
            </a:r>
            <a:endParaRPr lang="uk-UA" sz="2800" b="1" dirty="0">
              <a:solidFill>
                <a:schemeClr val="accent4">
                  <a:lumMod val="75000"/>
                </a:schemeClr>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28</a:t>
            </a:fld>
            <a:endParaRPr lang="uk-UA" sz="1200" dirty="0">
              <a:latin typeface="Calibri" pitchFamily="34" charset="0"/>
              <a:cs typeface="Calibri" pitchFamily="34" charset="0"/>
            </a:endParaRPr>
          </a:p>
        </p:txBody>
      </p:sp>
      <p:sp>
        <p:nvSpPr>
          <p:cNvPr id="14" name="TextBox 13"/>
          <p:cNvSpPr txBox="1"/>
          <p:nvPr/>
        </p:nvSpPr>
        <p:spPr>
          <a:xfrm>
            <a:off x="971600" y="6106591"/>
            <a:ext cx="7272808" cy="276999"/>
          </a:xfrm>
          <a:prstGeom prst="rect">
            <a:avLst/>
          </a:prstGeom>
          <a:noFill/>
        </p:spPr>
        <p:txBody>
          <a:bodyPr wrap="square" rtlCol="0">
            <a:spAutoFit/>
          </a:bodyPr>
          <a:lstStyle/>
          <a:p>
            <a:r>
              <a:rPr lang="en-US" sz="1200" dirty="0">
                <a:solidFill>
                  <a:schemeClr val="accent4">
                    <a:lumMod val="75000"/>
                  </a:schemeClr>
                </a:solidFill>
                <a:latin typeface="Calibri" pitchFamily="34" charset="0"/>
                <a:cs typeface="Calibri" pitchFamily="34" charset="0"/>
              </a:rPr>
              <a:t>* Established funds (those that reached compliance with the minimum asset value standard)</a:t>
            </a:r>
            <a:endParaRPr lang="uk-UA" sz="1200" dirty="0">
              <a:solidFill>
                <a:schemeClr val="accent4">
                  <a:lumMod val="75000"/>
                </a:schemeClr>
              </a:solidFill>
              <a:latin typeface="Calibri" pitchFamily="34" charset="0"/>
              <a:cs typeface="Calibri" pitchFamily="34" charset="0"/>
            </a:endParaRPr>
          </a:p>
        </p:txBody>
      </p:sp>
      <p:sp>
        <p:nvSpPr>
          <p:cNvPr id="8" name="TextBox 7"/>
          <p:cNvSpPr txBox="1"/>
          <p:nvPr/>
        </p:nvSpPr>
        <p:spPr>
          <a:xfrm>
            <a:off x="719571" y="5517232"/>
            <a:ext cx="7776864" cy="58477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600" b="1" dirty="0">
                <a:solidFill>
                  <a:schemeClr val="accent4">
                    <a:lumMod val="75000"/>
                  </a:schemeClr>
                </a:solidFill>
                <a:latin typeface="Calibri" pitchFamily="34" charset="0"/>
                <a:cs typeface="Calibri" pitchFamily="34" charset="0"/>
              </a:rPr>
              <a:t>Total </a:t>
            </a:r>
            <a:r>
              <a:rPr lang="en-US" sz="1600" b="1" dirty="0" smtClean="0">
                <a:solidFill>
                  <a:schemeClr val="accent4">
                    <a:lumMod val="75000"/>
                  </a:schemeClr>
                </a:solidFill>
                <a:latin typeface="Calibri" pitchFamily="34" charset="0"/>
                <a:cs typeface="Calibri" pitchFamily="34" charset="0"/>
              </a:rPr>
              <a:t>assets of </a:t>
            </a:r>
            <a:r>
              <a:rPr lang="en-US" sz="1600" b="1" dirty="0">
                <a:solidFill>
                  <a:schemeClr val="accent4">
                    <a:lumMod val="75000"/>
                  </a:schemeClr>
                </a:solidFill>
                <a:latin typeface="Calibri" pitchFamily="34" charset="0"/>
                <a:cs typeface="Calibri" pitchFamily="34" charset="0"/>
              </a:rPr>
              <a:t>all </a:t>
            </a:r>
            <a:r>
              <a:rPr lang="en-US" sz="1600" b="1" dirty="0" smtClean="0">
                <a:solidFill>
                  <a:schemeClr val="accent4">
                    <a:lumMod val="75000"/>
                  </a:schemeClr>
                </a:solidFill>
                <a:latin typeface="Calibri" pitchFamily="34" charset="0"/>
                <a:cs typeface="Calibri" pitchFamily="34" charset="0"/>
              </a:rPr>
              <a:t>CII comprised 13% of GDP and compared to 16% of banks assets in 2014</a:t>
            </a:r>
          </a:p>
          <a:p>
            <a:r>
              <a:rPr lang="en-US" sz="1600" b="1" dirty="0" smtClean="0">
                <a:solidFill>
                  <a:schemeClr val="accent4">
                    <a:lumMod val="75000"/>
                  </a:schemeClr>
                </a:solidFill>
                <a:latin typeface="Calibri" pitchFamily="34" charset="0"/>
                <a:cs typeface="Calibri" pitchFamily="34" charset="0"/>
              </a:rPr>
              <a:t>As </a:t>
            </a:r>
            <a:r>
              <a:rPr lang="en-US" sz="1600" b="1" dirty="0">
                <a:solidFill>
                  <a:schemeClr val="accent4">
                    <a:lumMod val="75000"/>
                  </a:schemeClr>
                </a:solidFill>
                <a:latin typeface="Calibri" pitchFamily="34" charset="0"/>
                <a:cs typeface="Calibri" pitchFamily="34" charset="0"/>
              </a:rPr>
              <a:t>at </a:t>
            </a:r>
            <a:r>
              <a:rPr lang="en-US" sz="1600" b="1" dirty="0">
                <a:solidFill>
                  <a:srgbClr val="FD992B"/>
                </a:solidFill>
                <a:latin typeface="Calibri" pitchFamily="34" charset="0"/>
                <a:cs typeface="Calibri" pitchFamily="34" charset="0"/>
              </a:rPr>
              <a:t>31</a:t>
            </a:r>
            <a:r>
              <a:rPr lang="en-US" sz="1600" b="1" baseline="30000" dirty="0">
                <a:solidFill>
                  <a:srgbClr val="FD992B"/>
                </a:solidFill>
                <a:latin typeface="Calibri" pitchFamily="34" charset="0"/>
                <a:cs typeface="Calibri" pitchFamily="34" charset="0"/>
              </a:rPr>
              <a:t>st</a:t>
            </a:r>
            <a:r>
              <a:rPr lang="en-US" sz="1600" b="1" dirty="0">
                <a:solidFill>
                  <a:srgbClr val="FD992B"/>
                </a:solidFill>
                <a:latin typeface="Calibri" pitchFamily="34" charset="0"/>
                <a:cs typeface="Calibri" pitchFamily="34" charset="0"/>
              </a:rPr>
              <a:t> Jul </a:t>
            </a:r>
            <a:r>
              <a:rPr lang="en-US" sz="1600" b="1" dirty="0" smtClean="0">
                <a:solidFill>
                  <a:srgbClr val="FD992B"/>
                </a:solidFill>
                <a:latin typeface="Calibri" pitchFamily="34" charset="0"/>
                <a:cs typeface="Calibri" pitchFamily="34" charset="0"/>
              </a:rPr>
              <a:t>2015, </a:t>
            </a:r>
            <a:r>
              <a:rPr lang="en-US" sz="1600" b="1" dirty="0" smtClean="0">
                <a:solidFill>
                  <a:schemeClr val="accent4">
                    <a:lumMod val="75000"/>
                  </a:schemeClr>
                </a:solidFill>
                <a:latin typeface="Calibri" pitchFamily="34" charset="0"/>
                <a:cs typeface="Calibri" pitchFamily="34" charset="0"/>
              </a:rPr>
              <a:t>total </a:t>
            </a:r>
            <a:r>
              <a:rPr lang="en-US" sz="1600" b="1" dirty="0" err="1" smtClean="0">
                <a:solidFill>
                  <a:schemeClr val="accent4">
                    <a:lumMod val="75000"/>
                  </a:schemeClr>
                </a:solidFill>
                <a:latin typeface="Calibri" pitchFamily="34" charset="0"/>
                <a:cs typeface="Calibri" pitchFamily="34" charset="0"/>
              </a:rPr>
              <a:t>AuM</a:t>
            </a:r>
            <a:r>
              <a:rPr lang="en-US" sz="1600" b="1" dirty="0" smtClean="0">
                <a:solidFill>
                  <a:schemeClr val="accent4">
                    <a:lumMod val="75000"/>
                  </a:schemeClr>
                </a:solidFill>
                <a:latin typeface="Calibri" pitchFamily="34" charset="0"/>
                <a:cs typeface="Calibri" pitchFamily="34" charset="0"/>
              </a:rPr>
              <a:t> of all CII, NPFs and IC reached </a:t>
            </a:r>
            <a:r>
              <a:rPr lang="en-US" sz="1600" b="1" dirty="0" smtClean="0">
                <a:solidFill>
                  <a:srgbClr val="FD992B"/>
                </a:solidFill>
                <a:latin typeface="Calibri" pitchFamily="34" charset="0"/>
                <a:cs typeface="Calibri" pitchFamily="34" charset="0"/>
              </a:rPr>
              <a:t>UAH 220.5bln </a:t>
            </a:r>
            <a:r>
              <a:rPr lang="en-US" sz="1600" b="1" dirty="0" smtClean="0">
                <a:solidFill>
                  <a:schemeClr val="accent4">
                    <a:lumMod val="75000"/>
                  </a:schemeClr>
                </a:solidFill>
                <a:latin typeface="Calibri" pitchFamily="34" charset="0"/>
                <a:cs typeface="Calibri" pitchFamily="34" charset="0"/>
              </a:rPr>
              <a:t>(EUR 9.3bln)</a:t>
            </a:r>
            <a:endParaRPr lang="uk-UA" sz="1600" b="1" i="1" dirty="0">
              <a:solidFill>
                <a:srgbClr val="FD992B"/>
              </a:solidFill>
              <a:latin typeface="Calibri" pitchFamily="34" charset="0"/>
              <a:cs typeface="Calibri" pitchFamily="34" charset="0"/>
            </a:endParaRPr>
          </a:p>
        </p:txBody>
      </p:sp>
      <p:pic>
        <p:nvPicPr>
          <p:cNvPr id="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571" y="1176130"/>
            <a:ext cx="7776864" cy="4315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17359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7280" y="260648"/>
            <a:ext cx="7355160" cy="738336"/>
          </a:xfrm>
        </p:spPr>
        <p:txBody>
          <a:bodyPr>
            <a:noAutofit/>
          </a:bodyPr>
          <a:lstStyle/>
          <a:p>
            <a:r>
              <a:rPr lang="en-US" sz="2800" b="1" dirty="0">
                <a:solidFill>
                  <a:schemeClr val="accent4">
                    <a:lumMod val="75000"/>
                  </a:schemeClr>
                </a:solidFill>
                <a:latin typeface="Calibri" pitchFamily="34" charset="0"/>
                <a:cs typeface="Calibri" pitchFamily="34" charset="0"/>
              </a:rPr>
              <a:t>Collective Investment </a:t>
            </a:r>
            <a:r>
              <a:rPr lang="en-US" sz="2800" b="1" dirty="0" smtClean="0">
                <a:solidFill>
                  <a:schemeClr val="accent4">
                    <a:lumMod val="75000"/>
                  </a:schemeClr>
                </a:solidFill>
                <a:latin typeface="Calibri" pitchFamily="34" charset="0"/>
                <a:cs typeface="Calibri" pitchFamily="34" charset="0"/>
              </a:rPr>
              <a:t>Institutions (CII)</a:t>
            </a:r>
            <a:endParaRPr lang="uk-UA" sz="2800" b="1" dirty="0">
              <a:solidFill>
                <a:schemeClr val="accent4">
                  <a:lumMod val="75000"/>
                </a:schemeClr>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29</a:t>
            </a:fld>
            <a:endParaRPr lang="uk-UA" sz="1200" dirty="0">
              <a:latin typeface="Calibri" pitchFamily="34" charset="0"/>
              <a:cs typeface="Calibri" pitchFamily="34" charset="0"/>
            </a:endParaRPr>
          </a:p>
        </p:txBody>
      </p:sp>
      <p:sp>
        <p:nvSpPr>
          <p:cNvPr id="9" name="TextBox 8"/>
          <p:cNvSpPr txBox="1"/>
          <p:nvPr/>
        </p:nvSpPr>
        <p:spPr>
          <a:xfrm>
            <a:off x="4754210" y="1268760"/>
            <a:ext cx="3274175" cy="369332"/>
          </a:xfrm>
          <a:prstGeom prst="rect">
            <a:avLst/>
          </a:prstGeom>
          <a:noFill/>
        </p:spPr>
        <p:txBody>
          <a:bodyPr wrap="square" rtlCol="0">
            <a:spAutoFit/>
          </a:bodyPr>
          <a:lstStyle/>
          <a:p>
            <a:pPr algn="ctr"/>
            <a:r>
              <a:rPr lang="en-US" b="1" dirty="0" smtClean="0">
                <a:solidFill>
                  <a:schemeClr val="accent4">
                    <a:lumMod val="50000"/>
                  </a:schemeClr>
                </a:solidFill>
                <a:latin typeface="Calibri" pitchFamily="34" charset="0"/>
                <a:cs typeface="Calibri" pitchFamily="34" charset="0"/>
              </a:rPr>
              <a:t>by </a:t>
            </a:r>
            <a:r>
              <a:rPr lang="en-US" b="1" dirty="0">
                <a:solidFill>
                  <a:schemeClr val="accent4">
                    <a:lumMod val="50000"/>
                  </a:schemeClr>
                </a:solidFill>
                <a:latin typeface="Calibri" pitchFamily="34" charset="0"/>
                <a:cs typeface="Calibri" pitchFamily="34" charset="0"/>
              </a:rPr>
              <a:t>NAV, EUR </a:t>
            </a:r>
            <a:r>
              <a:rPr lang="en-US" b="1" dirty="0" err="1" smtClean="0">
                <a:solidFill>
                  <a:schemeClr val="accent4">
                    <a:lumMod val="50000"/>
                  </a:schemeClr>
                </a:solidFill>
                <a:latin typeface="Calibri" pitchFamily="34" charset="0"/>
                <a:cs typeface="Calibri" pitchFamily="34" charset="0"/>
              </a:rPr>
              <a:t>mln</a:t>
            </a:r>
            <a:endParaRPr lang="uk-UA" b="1" dirty="0">
              <a:solidFill>
                <a:schemeClr val="accent4">
                  <a:lumMod val="50000"/>
                </a:schemeClr>
              </a:solidFill>
              <a:latin typeface="Calibri" pitchFamily="34" charset="0"/>
              <a:cs typeface="Calibri" pitchFamily="34" charset="0"/>
            </a:endParaRPr>
          </a:p>
        </p:txBody>
      </p:sp>
      <p:sp>
        <p:nvSpPr>
          <p:cNvPr id="15" name="TextBox 14"/>
          <p:cNvSpPr txBox="1"/>
          <p:nvPr/>
        </p:nvSpPr>
        <p:spPr>
          <a:xfrm>
            <a:off x="971600" y="5734997"/>
            <a:ext cx="6624736" cy="617733"/>
          </a:xfrm>
          <a:prstGeom prst="rect">
            <a:avLst/>
          </a:prstGeom>
          <a:noFill/>
        </p:spPr>
        <p:txBody>
          <a:bodyPr wrap="square" rtlCol="0">
            <a:spAutoFit/>
          </a:bodyPr>
          <a:lstStyle/>
          <a:p>
            <a:pPr>
              <a:lnSpc>
                <a:spcPct val="150000"/>
              </a:lnSpc>
            </a:pPr>
            <a:r>
              <a:rPr lang="en-US" sz="1200" dirty="0" smtClean="0">
                <a:solidFill>
                  <a:schemeClr val="accent4">
                    <a:lumMod val="75000"/>
                  </a:schemeClr>
                </a:solidFill>
                <a:latin typeface="Calibri" pitchFamily="34" charset="0"/>
                <a:cs typeface="Calibri" pitchFamily="34" charset="0"/>
              </a:rPr>
              <a:t>* </a:t>
            </a:r>
            <a:r>
              <a:rPr lang="en-US" sz="1200" b="1" dirty="0" smtClean="0">
                <a:solidFill>
                  <a:schemeClr val="accent4">
                    <a:lumMod val="75000"/>
                  </a:schemeClr>
                </a:solidFill>
                <a:latin typeface="Calibri" pitchFamily="34" charset="0"/>
                <a:cs typeface="Calibri" pitchFamily="34" charset="0"/>
              </a:rPr>
              <a:t>CII that </a:t>
            </a:r>
            <a:r>
              <a:rPr lang="en-US" sz="1200" b="1" dirty="0">
                <a:solidFill>
                  <a:schemeClr val="accent4">
                    <a:lumMod val="75000"/>
                  </a:schemeClr>
                </a:solidFill>
                <a:latin typeface="Calibri" pitchFamily="34" charset="0"/>
                <a:cs typeface="Calibri" pitchFamily="34" charset="0"/>
              </a:rPr>
              <a:t>reached compliance with the minimum asset value </a:t>
            </a:r>
            <a:r>
              <a:rPr lang="en-US" sz="1200" b="1" dirty="0" smtClean="0">
                <a:solidFill>
                  <a:schemeClr val="accent4">
                    <a:lumMod val="75000"/>
                  </a:schemeClr>
                </a:solidFill>
                <a:latin typeface="Calibri" pitchFamily="34" charset="0"/>
                <a:cs typeface="Calibri" pitchFamily="34" charset="0"/>
              </a:rPr>
              <a:t>standard and provided quarterly reports as at </a:t>
            </a:r>
            <a:r>
              <a:rPr lang="en-US" sz="1200" b="1" dirty="0" smtClean="0">
                <a:solidFill>
                  <a:srgbClr val="FD992B"/>
                </a:solidFill>
                <a:latin typeface="Calibri" pitchFamily="34" charset="0"/>
                <a:cs typeface="Calibri" pitchFamily="34" charset="0"/>
              </a:rPr>
              <a:t>30</a:t>
            </a:r>
            <a:r>
              <a:rPr lang="en-US" sz="1200" b="1" baseline="30000" dirty="0" smtClean="0">
                <a:solidFill>
                  <a:srgbClr val="FD992B"/>
                </a:solidFill>
                <a:latin typeface="Calibri" pitchFamily="34" charset="0"/>
                <a:cs typeface="Calibri" pitchFamily="34" charset="0"/>
              </a:rPr>
              <a:t>th</a:t>
            </a:r>
            <a:r>
              <a:rPr lang="en-US" sz="1200" b="1" dirty="0" smtClean="0">
                <a:solidFill>
                  <a:srgbClr val="FD992B"/>
                </a:solidFill>
                <a:latin typeface="Calibri" pitchFamily="34" charset="0"/>
                <a:cs typeface="Calibri" pitchFamily="34" charset="0"/>
              </a:rPr>
              <a:t> Jun 2015</a:t>
            </a:r>
            <a:endParaRPr lang="en-US" sz="1200" b="1" u="sng" dirty="0" smtClean="0">
              <a:solidFill>
                <a:srgbClr val="FD992B"/>
              </a:solidFill>
              <a:latin typeface="Calibri" pitchFamily="34" charset="0"/>
              <a:cs typeface="Calibri" pitchFamily="34" charset="0"/>
            </a:endParaRPr>
          </a:p>
        </p:txBody>
      </p:sp>
      <p:sp>
        <p:nvSpPr>
          <p:cNvPr id="17" name="TextBox 16"/>
          <p:cNvSpPr txBox="1"/>
          <p:nvPr/>
        </p:nvSpPr>
        <p:spPr>
          <a:xfrm>
            <a:off x="1187624" y="1268760"/>
            <a:ext cx="3456383" cy="369332"/>
          </a:xfrm>
          <a:prstGeom prst="rect">
            <a:avLst/>
          </a:prstGeom>
          <a:noFill/>
        </p:spPr>
        <p:txBody>
          <a:bodyPr wrap="square" rtlCol="0">
            <a:spAutoFit/>
          </a:bodyPr>
          <a:lstStyle/>
          <a:p>
            <a:pPr algn="ctr"/>
            <a:r>
              <a:rPr lang="en-US" b="1" dirty="0" smtClean="0">
                <a:solidFill>
                  <a:schemeClr val="accent4">
                    <a:lumMod val="50000"/>
                  </a:schemeClr>
                </a:solidFill>
                <a:latin typeface="Calibri" pitchFamily="34" charset="0"/>
                <a:cs typeface="Calibri" pitchFamily="34" charset="0"/>
              </a:rPr>
              <a:t>by Number of funds*</a:t>
            </a:r>
            <a:endParaRPr lang="uk-UA" b="1" dirty="0">
              <a:solidFill>
                <a:schemeClr val="accent4">
                  <a:lumMod val="50000"/>
                </a:schemeClr>
              </a:solidFill>
              <a:latin typeface="Calibri" pitchFamily="34" charset="0"/>
              <a:cs typeface="Calibri" pitchFamily="34" charset="0"/>
            </a:endParaRPr>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093" y="1638092"/>
            <a:ext cx="7319789" cy="3946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2952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71600" y="1136361"/>
            <a:ext cx="7344816" cy="4956935"/>
          </a:xfrm>
        </p:spPr>
        <p:txBody>
          <a:bodyPr>
            <a:normAutofit/>
          </a:bodyPr>
          <a:lstStyle/>
          <a:p>
            <a:pPr marL="0" indent="0" algn="ctr">
              <a:lnSpc>
                <a:spcPct val="150000"/>
              </a:lnSpc>
              <a:buNone/>
            </a:pPr>
            <a:r>
              <a:rPr lang="en-US" sz="3200" b="1" dirty="0" smtClean="0">
                <a:solidFill>
                  <a:srgbClr val="FD992B"/>
                </a:solidFill>
                <a:latin typeface="Calibri" pitchFamily="34" charset="0"/>
                <a:cs typeface="Calibri" pitchFamily="34" charset="0"/>
              </a:rPr>
              <a:t>(</a:t>
            </a:r>
            <a:r>
              <a:rPr lang="en-US" sz="3200" b="1" dirty="0">
                <a:solidFill>
                  <a:srgbClr val="FD992B"/>
                </a:solidFill>
                <a:latin typeface="Calibri" pitchFamily="34" charset="0"/>
                <a:cs typeface="Calibri" pitchFamily="34" charset="0"/>
              </a:rPr>
              <a:t>I) </a:t>
            </a:r>
          </a:p>
          <a:p>
            <a:pPr marL="0" indent="0" algn="ctr">
              <a:lnSpc>
                <a:spcPct val="150000"/>
              </a:lnSpc>
              <a:buNone/>
            </a:pPr>
            <a:r>
              <a:rPr lang="en-US" sz="3200" b="1" dirty="0">
                <a:solidFill>
                  <a:srgbClr val="FD992B"/>
                </a:solidFill>
                <a:latin typeface="Calibri" pitchFamily="34" charset="0"/>
                <a:cs typeface="Calibri" pitchFamily="34" charset="0"/>
              </a:rPr>
              <a:t>Ukraine and the World – Continuing (geo)Political </a:t>
            </a:r>
            <a:r>
              <a:rPr lang="en-US" sz="3200" b="1" dirty="0" smtClean="0">
                <a:solidFill>
                  <a:srgbClr val="FD992B"/>
                </a:solidFill>
                <a:latin typeface="Calibri" pitchFamily="34" charset="0"/>
                <a:cs typeface="Calibri" pitchFamily="34" charset="0"/>
              </a:rPr>
              <a:t>Turbulence</a:t>
            </a:r>
            <a:endParaRPr lang="uk-UA" sz="3200" b="1" dirty="0">
              <a:solidFill>
                <a:srgbClr val="FF0000"/>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3</a:t>
            </a:fld>
            <a:endParaRPr lang="uk-UA" sz="1200" dirty="0">
              <a:latin typeface="Calibri" pitchFamily="34" charset="0"/>
              <a:cs typeface="Calibri" pitchFamily="34" charset="0"/>
            </a:endParaRPr>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1144" y="3684240"/>
            <a:ext cx="3048000" cy="1905000"/>
          </a:xfrm>
          <a:prstGeom prst="rect">
            <a:avLst/>
          </a:prstGeom>
        </p:spPr>
      </p:pic>
    </p:spTree>
    <p:extLst>
      <p:ext uri="{BB962C8B-B14F-4D97-AF65-F5344CB8AC3E}">
        <p14:creationId xmlns:p14="http://schemas.microsoft.com/office/powerpoint/2010/main" val="14066567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60648"/>
            <a:ext cx="6984776" cy="738336"/>
          </a:xfrm>
        </p:spPr>
        <p:txBody>
          <a:bodyPr>
            <a:normAutofit/>
          </a:bodyPr>
          <a:lstStyle/>
          <a:p>
            <a:r>
              <a:rPr lang="en-US" sz="2800" b="1" dirty="0" smtClean="0">
                <a:solidFill>
                  <a:schemeClr val="accent4">
                    <a:lumMod val="75000"/>
                  </a:schemeClr>
                </a:solidFill>
                <a:latin typeface="Calibri" pitchFamily="34" charset="0"/>
                <a:cs typeface="Calibri" pitchFamily="34" charset="0"/>
              </a:rPr>
              <a:t>Net Sales of Open-ended Funds</a:t>
            </a:r>
            <a:endParaRPr lang="en-US" sz="2800" b="1"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30</a:t>
            </a:fld>
            <a:endParaRPr lang="uk-UA" sz="1200" dirty="0">
              <a:latin typeface="Calibri" pitchFamily="34" charset="0"/>
              <a:cs typeface="Calibri" pitchFamily="34" charset="0"/>
            </a:endParaRPr>
          </a:p>
        </p:txBody>
      </p:sp>
      <p:pic>
        <p:nvPicPr>
          <p:cNvPr id="7"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Прямоугольник 7"/>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
        <p:nvSpPr>
          <p:cNvPr id="15" name="TextBox 14"/>
          <p:cNvSpPr txBox="1"/>
          <p:nvPr/>
        </p:nvSpPr>
        <p:spPr>
          <a:xfrm>
            <a:off x="735375" y="5016204"/>
            <a:ext cx="7830752" cy="1169551"/>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a:solidFill>
                  <a:schemeClr val="accent4">
                    <a:lumMod val="75000"/>
                  </a:schemeClr>
                </a:solidFill>
                <a:latin typeface="Calibri" pitchFamily="34" charset="0"/>
                <a:cs typeface="Calibri" pitchFamily="34" charset="0"/>
              </a:rPr>
              <a:t>Annual </a:t>
            </a:r>
            <a:r>
              <a:rPr lang="en-US" b="1" dirty="0" smtClean="0">
                <a:solidFill>
                  <a:srgbClr val="FD992B"/>
                </a:solidFill>
                <a:latin typeface="Calibri" pitchFamily="34" charset="0"/>
                <a:cs typeface="Calibri" pitchFamily="34" charset="0"/>
              </a:rPr>
              <a:t>outflow </a:t>
            </a:r>
            <a:r>
              <a:rPr lang="en-US" b="1" dirty="0" smtClean="0">
                <a:solidFill>
                  <a:schemeClr val="accent4">
                    <a:lumMod val="75000"/>
                  </a:schemeClr>
                </a:solidFill>
                <a:latin typeface="Calibri" pitchFamily="34" charset="0"/>
                <a:cs typeface="Calibri" pitchFamily="34" charset="0"/>
              </a:rPr>
              <a:t>for 2012 - 2013 - </a:t>
            </a:r>
            <a:r>
              <a:rPr lang="en-US" b="1" dirty="0" smtClean="0">
                <a:solidFill>
                  <a:srgbClr val="FD992B"/>
                </a:solidFill>
                <a:latin typeface="Calibri" pitchFamily="34" charset="0"/>
                <a:cs typeface="Calibri" pitchFamily="34" charset="0"/>
              </a:rPr>
              <a:t>2014</a:t>
            </a:r>
            <a:r>
              <a:rPr lang="en-US" b="1" dirty="0">
                <a:solidFill>
                  <a:schemeClr val="accent4">
                    <a:lumMod val="75000"/>
                  </a:schemeClr>
                </a:solidFill>
                <a:latin typeface="Calibri" pitchFamily="34" charset="0"/>
                <a:cs typeface="Calibri" pitchFamily="34" charset="0"/>
              </a:rPr>
              <a:t>:  </a:t>
            </a:r>
            <a:r>
              <a:rPr lang="en-US" b="1" dirty="0" smtClean="0">
                <a:solidFill>
                  <a:schemeClr val="accent4">
                    <a:lumMod val="75000"/>
                  </a:schemeClr>
                </a:solidFill>
                <a:latin typeface="Calibri" pitchFamily="34" charset="0"/>
                <a:cs typeface="Calibri" pitchFamily="34" charset="0"/>
              </a:rPr>
              <a:t>UAH </a:t>
            </a:r>
            <a:r>
              <a:rPr lang="en-US" b="1" dirty="0">
                <a:solidFill>
                  <a:schemeClr val="accent4">
                    <a:lumMod val="75000"/>
                  </a:schemeClr>
                </a:solidFill>
                <a:latin typeface="Calibri" pitchFamily="34" charset="0"/>
                <a:cs typeface="Calibri" pitchFamily="34" charset="0"/>
              </a:rPr>
              <a:t>54mln </a:t>
            </a:r>
            <a:r>
              <a:rPr lang="en-US" b="1" dirty="0" smtClean="0">
                <a:solidFill>
                  <a:schemeClr val="accent4">
                    <a:lumMod val="75000"/>
                  </a:schemeClr>
                </a:solidFill>
                <a:latin typeface="Calibri" pitchFamily="34" charset="0"/>
                <a:cs typeface="Calibri" pitchFamily="34" charset="0"/>
              </a:rPr>
              <a:t>- UAH 48mln -</a:t>
            </a:r>
            <a:r>
              <a:rPr lang="en-US" b="1" dirty="0" smtClean="0">
                <a:solidFill>
                  <a:srgbClr val="FD992B"/>
                </a:solidFill>
                <a:latin typeface="Calibri" pitchFamily="34" charset="0"/>
                <a:cs typeface="Calibri" pitchFamily="34" charset="0"/>
              </a:rPr>
              <a:t> </a:t>
            </a:r>
            <a:r>
              <a:rPr lang="en-US" b="1" dirty="0">
                <a:solidFill>
                  <a:srgbClr val="FD992B"/>
                </a:solidFill>
                <a:latin typeface="Calibri" pitchFamily="34" charset="0"/>
                <a:cs typeface="Calibri" pitchFamily="34" charset="0"/>
              </a:rPr>
              <a:t>UAH </a:t>
            </a:r>
            <a:r>
              <a:rPr lang="en-US" b="1" dirty="0" smtClean="0">
                <a:solidFill>
                  <a:srgbClr val="FD992B"/>
                </a:solidFill>
                <a:latin typeface="Calibri" pitchFamily="34" charset="0"/>
                <a:cs typeface="Calibri" pitchFamily="34" charset="0"/>
              </a:rPr>
              <a:t>37mln </a:t>
            </a:r>
            <a:r>
              <a:rPr lang="en-US" sz="1600" b="1" dirty="0" smtClean="0">
                <a:solidFill>
                  <a:schemeClr val="accent4">
                    <a:lumMod val="75000"/>
                  </a:schemeClr>
                </a:solidFill>
                <a:latin typeface="Calibri" pitchFamily="34" charset="0"/>
                <a:cs typeface="Calibri" pitchFamily="34" charset="0"/>
              </a:rPr>
              <a:t>(according to the NBU av. UAH exchange rate: EUR 5.3mln - </a:t>
            </a:r>
            <a:r>
              <a:rPr lang="en-US" sz="1600" b="1" dirty="0">
                <a:solidFill>
                  <a:schemeClr val="accent4">
                    <a:lumMod val="75000"/>
                  </a:schemeClr>
                </a:solidFill>
                <a:latin typeface="Calibri" pitchFamily="34" charset="0"/>
                <a:cs typeface="Calibri" pitchFamily="34" charset="0"/>
              </a:rPr>
              <a:t>EUR </a:t>
            </a:r>
            <a:r>
              <a:rPr lang="en-US" sz="1600" b="1" dirty="0" smtClean="0">
                <a:solidFill>
                  <a:schemeClr val="accent4">
                    <a:lumMod val="75000"/>
                  </a:schemeClr>
                </a:solidFill>
                <a:latin typeface="Calibri" pitchFamily="34" charset="0"/>
                <a:cs typeface="Calibri" pitchFamily="34" charset="0"/>
              </a:rPr>
              <a:t>4.5mln - </a:t>
            </a:r>
            <a:r>
              <a:rPr lang="en-US" sz="1600" b="1" dirty="0">
                <a:solidFill>
                  <a:schemeClr val="accent4">
                    <a:lumMod val="75000"/>
                  </a:schemeClr>
                </a:solidFill>
                <a:latin typeface="Calibri" pitchFamily="34" charset="0"/>
                <a:cs typeface="Calibri" pitchFamily="34" charset="0"/>
              </a:rPr>
              <a:t>EUR </a:t>
            </a:r>
            <a:r>
              <a:rPr lang="en-US" sz="1600" b="1" dirty="0" smtClean="0">
                <a:solidFill>
                  <a:schemeClr val="accent4">
                    <a:lumMod val="75000"/>
                  </a:schemeClr>
                </a:solidFill>
                <a:latin typeface="Calibri" pitchFamily="34" charset="0"/>
                <a:cs typeface="Calibri" pitchFamily="34" charset="0"/>
              </a:rPr>
              <a:t>2.4mln) </a:t>
            </a:r>
          </a:p>
          <a:p>
            <a:r>
              <a:rPr lang="en-US" b="1" dirty="0">
                <a:solidFill>
                  <a:schemeClr val="accent4">
                    <a:lumMod val="75000"/>
                  </a:schemeClr>
                </a:solidFill>
                <a:latin typeface="Calibri" pitchFamily="34" charset="0"/>
                <a:cs typeface="Calibri" pitchFamily="34" charset="0"/>
              </a:rPr>
              <a:t>Quarterly net sales have been </a:t>
            </a:r>
            <a:r>
              <a:rPr lang="en-US" b="1" dirty="0">
                <a:solidFill>
                  <a:srgbClr val="FD992B"/>
                </a:solidFill>
                <a:latin typeface="Calibri" pitchFamily="34" charset="0"/>
                <a:cs typeface="Calibri" pitchFamily="34" charset="0"/>
              </a:rPr>
              <a:t>negative</a:t>
            </a:r>
            <a:r>
              <a:rPr lang="en-US" b="1" dirty="0">
                <a:solidFill>
                  <a:schemeClr val="accent4">
                    <a:lumMod val="75000"/>
                  </a:schemeClr>
                </a:solidFill>
                <a:latin typeface="Calibri" pitchFamily="34" charset="0"/>
                <a:cs typeface="Calibri" pitchFamily="34" charset="0"/>
              </a:rPr>
              <a:t> starting from Q3 2011 </a:t>
            </a:r>
            <a:r>
              <a:rPr lang="en-US" b="1" dirty="0" smtClean="0">
                <a:solidFill>
                  <a:schemeClr val="accent4">
                    <a:lumMod val="75000"/>
                  </a:schemeClr>
                </a:solidFill>
                <a:latin typeface="Calibri" pitchFamily="34" charset="0"/>
                <a:cs typeface="Calibri" pitchFamily="34" charset="0"/>
              </a:rPr>
              <a:t>(for </a:t>
            </a:r>
            <a:r>
              <a:rPr lang="en-US" b="1" dirty="0" smtClean="0">
                <a:solidFill>
                  <a:srgbClr val="FD992B"/>
                </a:solidFill>
                <a:latin typeface="Calibri" pitchFamily="34" charset="0"/>
                <a:cs typeface="Calibri" pitchFamily="34" charset="0"/>
              </a:rPr>
              <a:t>16 </a:t>
            </a:r>
            <a:r>
              <a:rPr lang="en-US" b="1" dirty="0">
                <a:solidFill>
                  <a:srgbClr val="FD992B"/>
                </a:solidFill>
                <a:latin typeface="Calibri" pitchFamily="34" charset="0"/>
                <a:cs typeface="Calibri" pitchFamily="34" charset="0"/>
              </a:rPr>
              <a:t>quarters</a:t>
            </a:r>
            <a:r>
              <a:rPr lang="en-US" b="1" dirty="0" smtClean="0">
                <a:solidFill>
                  <a:schemeClr val="accent4">
                    <a:lumMod val="75000"/>
                  </a:schemeClr>
                </a:solidFill>
                <a:latin typeface="Calibri" pitchFamily="34" charset="0"/>
                <a:cs typeface="Calibri" pitchFamily="34" charset="0"/>
              </a:rPr>
              <a:t>) – </a:t>
            </a:r>
            <a:r>
              <a:rPr lang="en-US" b="1" dirty="0" smtClean="0">
                <a:solidFill>
                  <a:srgbClr val="FD992B"/>
                </a:solidFill>
                <a:latin typeface="Calibri" pitchFamily="34" charset="0"/>
                <a:cs typeface="Calibri" pitchFamily="34" charset="0"/>
              </a:rPr>
              <a:t>UAH 197mln overall </a:t>
            </a:r>
            <a:r>
              <a:rPr lang="en-US" b="1" dirty="0">
                <a:solidFill>
                  <a:schemeClr val="accent4">
                    <a:lumMod val="75000"/>
                  </a:schemeClr>
                </a:solidFill>
                <a:latin typeface="Calibri" pitchFamily="34" charset="0"/>
                <a:cs typeface="Calibri" pitchFamily="34" charset="0"/>
              </a:rPr>
              <a:t>as at </a:t>
            </a:r>
            <a:r>
              <a:rPr lang="en-US" b="1" dirty="0">
                <a:solidFill>
                  <a:srgbClr val="FD992B"/>
                </a:solidFill>
                <a:latin typeface="Calibri" pitchFamily="34" charset="0"/>
                <a:cs typeface="Calibri" pitchFamily="34" charset="0"/>
              </a:rPr>
              <a:t>30</a:t>
            </a:r>
            <a:r>
              <a:rPr lang="en-US" b="1" baseline="30000" dirty="0">
                <a:solidFill>
                  <a:srgbClr val="FD992B"/>
                </a:solidFill>
                <a:latin typeface="Calibri" pitchFamily="34" charset="0"/>
                <a:cs typeface="Calibri" pitchFamily="34" charset="0"/>
              </a:rPr>
              <a:t>th</a:t>
            </a:r>
            <a:r>
              <a:rPr lang="en-US" b="1" dirty="0">
                <a:solidFill>
                  <a:srgbClr val="FD992B"/>
                </a:solidFill>
                <a:latin typeface="Calibri" pitchFamily="34" charset="0"/>
                <a:cs typeface="Calibri" pitchFamily="34" charset="0"/>
              </a:rPr>
              <a:t> Jun </a:t>
            </a:r>
            <a:r>
              <a:rPr lang="en-US" b="1" dirty="0" smtClean="0">
                <a:solidFill>
                  <a:srgbClr val="FD992B"/>
                </a:solidFill>
                <a:latin typeface="Calibri" pitchFamily="34" charset="0"/>
                <a:cs typeface="Calibri" pitchFamily="34" charset="0"/>
              </a:rPr>
              <a:t>2015</a:t>
            </a:r>
            <a:endParaRPr lang="uk-UA" b="1" dirty="0">
              <a:solidFill>
                <a:srgbClr val="FD992B"/>
              </a:solidFill>
              <a:latin typeface="Calibri" pitchFamily="34" charset="0"/>
              <a:cs typeface="Calibri" pitchFamily="34"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467" y="1239416"/>
            <a:ext cx="8277354" cy="3747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77944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60648"/>
            <a:ext cx="7632848" cy="875713"/>
          </a:xfrm>
        </p:spPr>
        <p:txBody>
          <a:bodyPr>
            <a:noAutofit/>
          </a:bodyPr>
          <a:lstStyle/>
          <a:p>
            <a:r>
              <a:rPr lang="en-US" sz="2800" b="1" dirty="0" smtClean="0">
                <a:solidFill>
                  <a:schemeClr val="accent4">
                    <a:lumMod val="75000"/>
                  </a:schemeClr>
                </a:solidFill>
                <a:latin typeface="Calibri" pitchFamily="34" charset="0"/>
                <a:cs typeface="Calibri" pitchFamily="34" charset="0"/>
              </a:rPr>
              <a:t>Investors of the CII, by Fund Type</a:t>
            </a:r>
            <a:r>
              <a:rPr lang="en-US" sz="2800" b="1" dirty="0">
                <a:solidFill>
                  <a:schemeClr val="accent4">
                    <a:lumMod val="75000"/>
                  </a:schemeClr>
                </a:solidFill>
                <a:latin typeface="Calibri" pitchFamily="34" charset="0"/>
                <a:cs typeface="Calibri" pitchFamily="34" charset="0"/>
              </a:rPr>
              <a:t>, % of </a:t>
            </a:r>
            <a:r>
              <a:rPr lang="en-US" sz="2800" b="1" dirty="0" smtClean="0">
                <a:solidFill>
                  <a:schemeClr val="accent4">
                    <a:lumMod val="75000"/>
                  </a:schemeClr>
                </a:solidFill>
                <a:latin typeface="Calibri" pitchFamily="34" charset="0"/>
                <a:cs typeface="Calibri" pitchFamily="34" charset="0"/>
              </a:rPr>
              <a:t>Total NAV, </a:t>
            </a:r>
            <a:r>
              <a:rPr lang="en-US" sz="2000" b="1" dirty="0">
                <a:solidFill>
                  <a:schemeClr val="accent4">
                    <a:lumMod val="75000"/>
                  </a:schemeClr>
                </a:solidFill>
                <a:latin typeface="Calibri" pitchFamily="34" charset="0"/>
                <a:cs typeface="Calibri" pitchFamily="34" charset="0"/>
              </a:rPr>
              <a:t>as at </a:t>
            </a:r>
            <a:r>
              <a:rPr lang="en-US" sz="2000" b="1" dirty="0">
                <a:solidFill>
                  <a:srgbClr val="FD992B"/>
                </a:solidFill>
                <a:latin typeface="Calibri" pitchFamily="34" charset="0"/>
                <a:cs typeface="Calibri" pitchFamily="34" charset="0"/>
              </a:rPr>
              <a:t>30 Jun </a:t>
            </a:r>
            <a:r>
              <a:rPr lang="en-US" sz="2000" b="1" dirty="0" smtClean="0">
                <a:solidFill>
                  <a:srgbClr val="FD992B"/>
                </a:solidFill>
                <a:latin typeface="Calibri" pitchFamily="34" charset="0"/>
                <a:cs typeface="Calibri" pitchFamily="34" charset="0"/>
              </a:rPr>
              <a:t>2015</a:t>
            </a:r>
            <a:endParaRPr lang="uk-UA" sz="2000" b="1" dirty="0">
              <a:solidFill>
                <a:schemeClr val="accent4">
                  <a:lumMod val="75000"/>
                </a:schemeClr>
              </a:solidFill>
              <a:latin typeface="Calibri" pitchFamily="34" charset="0"/>
              <a:cs typeface="Calibri" pitchFamily="34" charset="0"/>
            </a:endParaRPr>
          </a:p>
        </p:txBody>
      </p:sp>
      <p:sp>
        <p:nvSpPr>
          <p:cNvPr id="4" name="Прямоугольник 3"/>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Номер слайда 5"/>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31</a:t>
            </a:fld>
            <a:endParaRPr lang="uk-UA" sz="1200" dirty="0">
              <a:latin typeface="Calibri" pitchFamily="34" charset="0"/>
              <a:cs typeface="Calibri" pitchFamily="34" charset="0"/>
            </a:endParaRPr>
          </a:p>
        </p:txBody>
      </p:sp>
      <p:sp>
        <p:nvSpPr>
          <p:cNvPr id="8" name="TextBox 7"/>
          <p:cNvSpPr txBox="1"/>
          <p:nvPr/>
        </p:nvSpPr>
        <p:spPr>
          <a:xfrm>
            <a:off x="485664" y="5229200"/>
            <a:ext cx="8118784" cy="1169551"/>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b="1" dirty="0" smtClean="0">
                <a:solidFill>
                  <a:schemeClr val="accent4">
                    <a:lumMod val="75000"/>
                  </a:schemeClr>
                </a:solidFill>
                <a:latin typeface="Calibri" pitchFamily="34" charset="0"/>
                <a:cs typeface="Calibri" pitchFamily="34" charset="0"/>
              </a:rPr>
              <a:t>Number of </a:t>
            </a:r>
            <a:r>
              <a:rPr lang="en-US" sz="1400" b="1" dirty="0" smtClean="0">
                <a:solidFill>
                  <a:srgbClr val="FD992B"/>
                </a:solidFill>
                <a:latin typeface="Calibri" pitchFamily="34" charset="0"/>
                <a:cs typeface="Calibri" pitchFamily="34" charset="0"/>
              </a:rPr>
              <a:t>domestic retail </a:t>
            </a:r>
            <a:r>
              <a:rPr lang="en-US" sz="1400" b="1" dirty="0" smtClean="0">
                <a:solidFill>
                  <a:schemeClr val="accent4">
                    <a:lumMod val="75000"/>
                  </a:schemeClr>
                </a:solidFill>
                <a:latin typeface="Calibri" pitchFamily="34" charset="0"/>
                <a:cs typeface="Calibri" pitchFamily="34" charset="0"/>
              </a:rPr>
              <a:t>investors in </a:t>
            </a:r>
            <a:r>
              <a:rPr lang="en-US" sz="1400" b="1" u="sng" dirty="0" smtClean="0">
                <a:solidFill>
                  <a:schemeClr val="accent4">
                    <a:lumMod val="75000"/>
                  </a:schemeClr>
                </a:solidFill>
                <a:latin typeface="Calibri" pitchFamily="34" charset="0"/>
                <a:cs typeface="Calibri" pitchFamily="34" charset="0"/>
              </a:rPr>
              <a:t>open-ended</a:t>
            </a:r>
            <a:r>
              <a:rPr lang="en-US" sz="1400" b="1" dirty="0" smtClean="0">
                <a:solidFill>
                  <a:schemeClr val="accent4">
                    <a:lumMod val="75000"/>
                  </a:schemeClr>
                </a:solidFill>
                <a:latin typeface="Calibri" pitchFamily="34" charset="0"/>
                <a:cs typeface="Calibri" pitchFamily="34" charset="0"/>
              </a:rPr>
              <a:t> funds </a:t>
            </a:r>
            <a:r>
              <a:rPr lang="en-US" sz="1400" b="1" i="1" dirty="0" smtClean="0">
                <a:solidFill>
                  <a:schemeClr val="accent4">
                    <a:lumMod val="75000"/>
                  </a:schemeClr>
                </a:solidFill>
                <a:latin typeface="Calibri" pitchFamily="34" charset="0"/>
                <a:cs typeface="Calibri" pitchFamily="34" charset="0"/>
              </a:rPr>
              <a:t>– </a:t>
            </a:r>
            <a:r>
              <a:rPr lang="en-US" sz="1400" b="1" dirty="0" smtClean="0">
                <a:solidFill>
                  <a:srgbClr val="FD992B"/>
                </a:solidFill>
                <a:latin typeface="Calibri" pitchFamily="34" charset="0"/>
                <a:cs typeface="Calibri" pitchFamily="34" charset="0"/>
              </a:rPr>
              <a:t>2,760 </a:t>
            </a:r>
            <a:r>
              <a:rPr lang="en-US" sz="1400" b="1" dirty="0" smtClean="0">
                <a:solidFill>
                  <a:schemeClr val="accent4">
                    <a:lumMod val="75000"/>
                  </a:schemeClr>
                </a:solidFill>
                <a:latin typeface="Calibri" pitchFamily="34" charset="0"/>
                <a:cs typeface="Calibri" pitchFamily="34" charset="0"/>
              </a:rPr>
              <a:t>(out of </a:t>
            </a:r>
            <a:r>
              <a:rPr lang="en-US" sz="1400" b="1" dirty="0" smtClean="0">
                <a:solidFill>
                  <a:srgbClr val="FD992B"/>
                </a:solidFill>
                <a:latin typeface="Calibri" pitchFamily="34" charset="0"/>
                <a:cs typeface="Calibri" pitchFamily="34" charset="0"/>
              </a:rPr>
              <a:t>total 2,791</a:t>
            </a:r>
            <a:r>
              <a:rPr lang="en-US" sz="1400" b="1" dirty="0" smtClean="0">
                <a:solidFill>
                  <a:schemeClr val="accent4">
                    <a:lumMod val="75000"/>
                  </a:schemeClr>
                </a:solidFill>
                <a:latin typeface="Calibri" pitchFamily="34" charset="0"/>
                <a:cs typeface="Calibri" pitchFamily="34" charset="0"/>
              </a:rPr>
              <a:t>)</a:t>
            </a:r>
            <a:r>
              <a:rPr lang="en-US" sz="1400" b="1" dirty="0" smtClean="0">
                <a:solidFill>
                  <a:srgbClr val="FD992B"/>
                </a:solidFill>
                <a:latin typeface="Calibri" pitchFamily="34" charset="0"/>
                <a:cs typeface="Calibri" pitchFamily="34" charset="0"/>
              </a:rPr>
              <a:t> </a:t>
            </a:r>
          </a:p>
          <a:p>
            <a:r>
              <a:rPr lang="en-US" sz="1400" b="1" dirty="0" smtClean="0">
                <a:solidFill>
                  <a:schemeClr val="accent4">
                    <a:lumMod val="75000"/>
                  </a:schemeClr>
                </a:solidFill>
                <a:latin typeface="Calibri" pitchFamily="34" charset="0"/>
                <a:cs typeface="Calibri" pitchFamily="34" charset="0"/>
              </a:rPr>
              <a:t>Their holdings amount to </a:t>
            </a:r>
            <a:r>
              <a:rPr lang="en-US" sz="1400" b="1" dirty="0" smtClean="0">
                <a:solidFill>
                  <a:srgbClr val="FD992B"/>
                </a:solidFill>
                <a:latin typeface="Calibri" pitchFamily="34" charset="0"/>
                <a:cs typeface="Calibri" pitchFamily="34" charset="0"/>
              </a:rPr>
              <a:t>UAH 47mln </a:t>
            </a:r>
            <a:r>
              <a:rPr lang="en-US" sz="1400" b="1" dirty="0" smtClean="0">
                <a:solidFill>
                  <a:schemeClr val="accent4">
                    <a:lumMod val="75000"/>
                  </a:schemeClr>
                </a:solidFill>
                <a:latin typeface="Calibri" pitchFamily="34" charset="0"/>
                <a:cs typeface="Calibri" pitchFamily="34" charset="0"/>
              </a:rPr>
              <a:t>(EUR 2mln</a:t>
            </a:r>
            <a:r>
              <a:rPr lang="en-US" sz="1400" b="1" dirty="0">
                <a:solidFill>
                  <a:schemeClr val="accent4">
                    <a:lumMod val="75000"/>
                  </a:schemeClr>
                </a:solidFill>
                <a:latin typeface="Calibri" pitchFamily="34" charset="0"/>
                <a:cs typeface="Calibri" pitchFamily="34" charset="0"/>
              </a:rPr>
              <a:t>) in </a:t>
            </a:r>
            <a:r>
              <a:rPr lang="en-US" sz="1400" b="1" u="sng" dirty="0">
                <a:solidFill>
                  <a:schemeClr val="accent4">
                    <a:lumMod val="75000"/>
                  </a:schemeClr>
                </a:solidFill>
                <a:latin typeface="Calibri" pitchFamily="34" charset="0"/>
                <a:cs typeface="Calibri" pitchFamily="34" charset="0"/>
              </a:rPr>
              <a:t>open-ended</a:t>
            </a:r>
            <a:r>
              <a:rPr lang="en-US" sz="1400" b="1" dirty="0">
                <a:solidFill>
                  <a:schemeClr val="accent4">
                    <a:lumMod val="75000"/>
                  </a:schemeClr>
                </a:solidFill>
                <a:latin typeface="Calibri" pitchFamily="34" charset="0"/>
                <a:cs typeface="Calibri" pitchFamily="34" charset="0"/>
              </a:rPr>
              <a:t> </a:t>
            </a:r>
            <a:r>
              <a:rPr lang="en-US" sz="1400" b="1" dirty="0" smtClean="0">
                <a:solidFill>
                  <a:schemeClr val="accent4">
                    <a:lumMod val="75000"/>
                  </a:schemeClr>
                </a:solidFill>
                <a:latin typeface="Calibri" pitchFamily="34" charset="0"/>
                <a:cs typeface="Calibri" pitchFamily="34" charset="0"/>
              </a:rPr>
              <a:t>funds, </a:t>
            </a:r>
            <a:r>
              <a:rPr lang="en-US" sz="1400" b="1" dirty="0">
                <a:solidFill>
                  <a:srgbClr val="FD992B"/>
                </a:solidFill>
                <a:latin typeface="Calibri" pitchFamily="34" charset="0"/>
                <a:cs typeface="Calibri" pitchFamily="34" charset="0"/>
              </a:rPr>
              <a:t>UAH </a:t>
            </a:r>
            <a:r>
              <a:rPr lang="en-US" sz="1400" b="1" dirty="0" smtClean="0">
                <a:solidFill>
                  <a:srgbClr val="FD992B"/>
                </a:solidFill>
                <a:latin typeface="Calibri" pitchFamily="34" charset="0"/>
                <a:cs typeface="Calibri" pitchFamily="34" charset="0"/>
              </a:rPr>
              <a:t>11,814 </a:t>
            </a:r>
            <a:r>
              <a:rPr lang="en-US" sz="1400" b="1" dirty="0" smtClean="0">
                <a:solidFill>
                  <a:schemeClr val="accent4">
                    <a:lumMod val="75000"/>
                  </a:schemeClr>
                </a:solidFill>
                <a:latin typeface="Calibri" pitchFamily="34" charset="0"/>
                <a:cs typeface="Calibri" pitchFamily="34" charset="0"/>
              </a:rPr>
              <a:t>in all CII (EUR 496mln, </a:t>
            </a:r>
            <a:r>
              <a:rPr lang="en-US" sz="1400" b="1" dirty="0">
                <a:solidFill>
                  <a:schemeClr val="accent4">
                    <a:lumMod val="75000"/>
                  </a:schemeClr>
                </a:solidFill>
                <a:latin typeface="Calibri" pitchFamily="34" charset="0"/>
                <a:cs typeface="Calibri" pitchFamily="34" charset="0"/>
              </a:rPr>
              <a:t>incl. EUR </a:t>
            </a:r>
            <a:r>
              <a:rPr lang="en-US" sz="1400" b="1" dirty="0" smtClean="0">
                <a:solidFill>
                  <a:schemeClr val="accent4">
                    <a:lumMod val="75000"/>
                  </a:schemeClr>
                </a:solidFill>
                <a:latin typeface="Calibri" pitchFamily="34" charset="0"/>
                <a:cs typeface="Calibri" pitchFamily="34" charset="0"/>
              </a:rPr>
              <a:t>355mln in </a:t>
            </a:r>
            <a:r>
              <a:rPr lang="en-US" sz="1400" b="1" u="sng" dirty="0" smtClean="0">
                <a:solidFill>
                  <a:schemeClr val="accent4">
                    <a:lumMod val="75000"/>
                  </a:schemeClr>
                </a:solidFill>
                <a:latin typeface="Calibri" pitchFamily="34" charset="0"/>
                <a:cs typeface="Calibri" pitchFamily="34" charset="0"/>
              </a:rPr>
              <a:t>venture</a:t>
            </a:r>
            <a:r>
              <a:rPr lang="en-US" sz="1400" b="1" dirty="0" smtClean="0">
                <a:solidFill>
                  <a:schemeClr val="accent4">
                    <a:lumMod val="75000"/>
                  </a:schemeClr>
                </a:solidFill>
                <a:latin typeface="Calibri" pitchFamily="34" charset="0"/>
                <a:cs typeface="Calibri" pitchFamily="34" charset="0"/>
              </a:rPr>
              <a:t> funds – 71.5%) </a:t>
            </a:r>
          </a:p>
          <a:p>
            <a:r>
              <a:rPr lang="en-US" sz="1400" b="1" dirty="0" smtClean="0">
                <a:solidFill>
                  <a:srgbClr val="FD992B"/>
                </a:solidFill>
                <a:latin typeface="Calibri" pitchFamily="34" charset="0"/>
                <a:cs typeface="Calibri" pitchFamily="34" charset="0"/>
              </a:rPr>
              <a:t>Foreign investors </a:t>
            </a:r>
            <a:r>
              <a:rPr lang="en-US" sz="1400" b="1" dirty="0" smtClean="0">
                <a:solidFill>
                  <a:schemeClr val="accent4">
                    <a:lumMod val="75000"/>
                  </a:schemeClr>
                </a:solidFill>
                <a:latin typeface="Calibri" pitchFamily="34" charset="0"/>
                <a:cs typeface="Calibri" pitchFamily="34" charset="0"/>
              </a:rPr>
              <a:t>hold </a:t>
            </a:r>
            <a:r>
              <a:rPr lang="en-US" sz="1400" b="1" dirty="0">
                <a:solidFill>
                  <a:srgbClr val="FD992B"/>
                </a:solidFill>
                <a:latin typeface="Calibri" pitchFamily="34" charset="0"/>
                <a:cs typeface="Calibri" pitchFamily="34" charset="0"/>
              </a:rPr>
              <a:t>UAH </a:t>
            </a:r>
            <a:r>
              <a:rPr lang="en-US" sz="1400" b="1" dirty="0" smtClean="0">
                <a:solidFill>
                  <a:srgbClr val="FD992B"/>
                </a:solidFill>
                <a:latin typeface="Calibri" pitchFamily="34" charset="0"/>
                <a:cs typeface="Calibri" pitchFamily="34" charset="0"/>
              </a:rPr>
              <a:t>33,933mln </a:t>
            </a:r>
            <a:r>
              <a:rPr lang="en-US" sz="1400" b="1" dirty="0">
                <a:solidFill>
                  <a:schemeClr val="accent4">
                    <a:lumMod val="75000"/>
                  </a:schemeClr>
                </a:solidFill>
                <a:latin typeface="Calibri" pitchFamily="34" charset="0"/>
                <a:cs typeface="Calibri" pitchFamily="34" charset="0"/>
              </a:rPr>
              <a:t>(EUR </a:t>
            </a:r>
            <a:r>
              <a:rPr lang="en-US" sz="1400" b="1" dirty="0" smtClean="0">
                <a:solidFill>
                  <a:schemeClr val="accent4">
                    <a:lumMod val="75000"/>
                  </a:schemeClr>
                </a:solidFill>
                <a:latin typeface="Calibri" pitchFamily="34" charset="0"/>
                <a:cs typeface="Calibri" pitchFamily="34" charset="0"/>
              </a:rPr>
              <a:t>1,423mln) in all CII (95.6</a:t>
            </a:r>
            <a:r>
              <a:rPr lang="en-US" sz="1400" b="1" dirty="0">
                <a:solidFill>
                  <a:schemeClr val="accent4">
                    <a:lumMod val="75000"/>
                  </a:schemeClr>
                </a:solidFill>
                <a:latin typeface="Calibri" pitchFamily="34" charset="0"/>
                <a:cs typeface="Calibri" pitchFamily="34" charset="0"/>
              </a:rPr>
              <a:t>% – </a:t>
            </a:r>
            <a:r>
              <a:rPr lang="en-US" sz="1400" b="1" dirty="0" smtClean="0">
                <a:solidFill>
                  <a:schemeClr val="accent4">
                    <a:lumMod val="75000"/>
                  </a:schemeClr>
                </a:solidFill>
                <a:latin typeface="Calibri" pitchFamily="34" charset="0"/>
                <a:cs typeface="Calibri" pitchFamily="34" charset="0"/>
              </a:rPr>
              <a:t>in </a:t>
            </a:r>
            <a:r>
              <a:rPr lang="en-US" sz="1400" b="1" u="sng" dirty="0">
                <a:solidFill>
                  <a:schemeClr val="accent4">
                    <a:lumMod val="75000"/>
                  </a:schemeClr>
                </a:solidFill>
                <a:latin typeface="Calibri" pitchFamily="34" charset="0"/>
                <a:cs typeface="Calibri" pitchFamily="34" charset="0"/>
              </a:rPr>
              <a:t>venture</a:t>
            </a:r>
            <a:r>
              <a:rPr lang="en-US" sz="1400" b="1" dirty="0">
                <a:solidFill>
                  <a:schemeClr val="accent4">
                    <a:lumMod val="75000"/>
                  </a:schemeClr>
                </a:solidFill>
                <a:latin typeface="Calibri" pitchFamily="34" charset="0"/>
                <a:cs typeface="Calibri" pitchFamily="34" charset="0"/>
              </a:rPr>
              <a:t> </a:t>
            </a:r>
            <a:r>
              <a:rPr lang="en-US" sz="1400" b="1" dirty="0" smtClean="0">
                <a:solidFill>
                  <a:schemeClr val="accent4">
                    <a:lumMod val="75000"/>
                  </a:schemeClr>
                </a:solidFill>
                <a:latin typeface="Calibri" pitchFamily="34" charset="0"/>
                <a:cs typeface="Calibri" pitchFamily="34" charset="0"/>
              </a:rPr>
              <a:t>funds). Their </a:t>
            </a:r>
            <a:r>
              <a:rPr lang="en-US" sz="1400" b="1" dirty="0" smtClean="0">
                <a:solidFill>
                  <a:srgbClr val="FD992B"/>
                </a:solidFill>
                <a:latin typeface="Calibri" pitchFamily="34" charset="0"/>
                <a:cs typeface="Calibri" pitchFamily="34" charset="0"/>
              </a:rPr>
              <a:t>total number is 609</a:t>
            </a:r>
            <a:r>
              <a:rPr lang="en-US" sz="1400" b="1" dirty="0" smtClean="0">
                <a:solidFill>
                  <a:schemeClr val="accent4">
                    <a:lumMod val="75000"/>
                  </a:schemeClr>
                </a:solidFill>
                <a:latin typeface="Calibri" pitchFamily="34" charset="0"/>
                <a:cs typeface="Calibri" pitchFamily="34" charset="0"/>
              </a:rPr>
              <a:t> (incl. 567 legal entities) out of which 542 </a:t>
            </a:r>
            <a:r>
              <a:rPr lang="en-US" sz="1400" b="1" dirty="0">
                <a:solidFill>
                  <a:schemeClr val="accent4">
                    <a:lumMod val="75000"/>
                  </a:schemeClr>
                </a:solidFill>
                <a:latin typeface="Calibri" pitchFamily="34" charset="0"/>
                <a:cs typeface="Calibri" pitchFamily="34" charset="0"/>
              </a:rPr>
              <a:t>– in venture </a:t>
            </a:r>
            <a:r>
              <a:rPr lang="en-US" sz="1400" b="1" dirty="0" smtClean="0">
                <a:solidFill>
                  <a:schemeClr val="accent4">
                    <a:lumMod val="75000"/>
                  </a:schemeClr>
                </a:solidFill>
                <a:latin typeface="Calibri" pitchFamily="34" charset="0"/>
                <a:cs typeface="Calibri" pitchFamily="34" charset="0"/>
              </a:rPr>
              <a:t>CII (9.7% of investors in those funds).</a:t>
            </a:r>
            <a:endParaRPr lang="uk-UA" sz="1400" b="1" dirty="0">
              <a:solidFill>
                <a:schemeClr val="accent4">
                  <a:lumMod val="75000"/>
                </a:schemeClr>
              </a:solidFill>
              <a:latin typeface="Calibri" pitchFamily="34" charset="0"/>
              <a:cs typeface="Calibri" pitchFamily="34" charset="0"/>
            </a:endParaRPr>
          </a:p>
        </p:txBody>
      </p:sp>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8780" y="1164564"/>
            <a:ext cx="6291572" cy="4144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78504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Заголовок 1"/>
          <p:cNvSpPr>
            <a:spLocks noGrp="1"/>
          </p:cNvSpPr>
          <p:nvPr>
            <p:ph type="title"/>
          </p:nvPr>
        </p:nvSpPr>
        <p:spPr>
          <a:xfrm>
            <a:off x="971600" y="1700808"/>
            <a:ext cx="7200800" cy="720080"/>
          </a:xfrm>
        </p:spPr>
        <p:txBody>
          <a:bodyPr>
            <a:noAutofit/>
          </a:bodyPr>
          <a:lstStyle/>
          <a:p>
            <a:pPr algn="ctr">
              <a:lnSpc>
                <a:spcPct val="90000"/>
              </a:lnSpc>
            </a:pPr>
            <a:r>
              <a:rPr lang="en-US" sz="4400" b="1" dirty="0">
                <a:solidFill>
                  <a:srgbClr val="FD992B"/>
                </a:solidFill>
                <a:latin typeface="Calibri" pitchFamily="34" charset="0"/>
                <a:cs typeface="Calibri" pitchFamily="34" charset="0"/>
              </a:rPr>
              <a:t>Thank </a:t>
            </a:r>
            <a:r>
              <a:rPr lang="en-US" sz="4400" b="1" dirty="0" smtClean="0">
                <a:solidFill>
                  <a:srgbClr val="FD992B"/>
                </a:solidFill>
                <a:latin typeface="Calibri" pitchFamily="34" charset="0"/>
                <a:cs typeface="Calibri" pitchFamily="34" charset="0"/>
              </a:rPr>
              <a:t>you!</a:t>
            </a:r>
            <a:endParaRPr lang="en-US" sz="4400" b="1" dirty="0">
              <a:solidFill>
                <a:srgbClr val="FD992B"/>
              </a:solidFill>
              <a:latin typeface="Calibri" pitchFamily="34" charset="0"/>
              <a:cs typeface="Calibri" pitchFamily="34" charset="0"/>
            </a:endParaRPr>
          </a:p>
        </p:txBody>
      </p:sp>
      <p:pic>
        <p:nvPicPr>
          <p:cNvPr id="6" name="Рисунок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0352" y="166126"/>
            <a:ext cx="1205928" cy="804109"/>
          </a:xfrm>
          <a:prstGeom prst="rect">
            <a:avLst/>
          </a:prstGeom>
        </p:spPr>
      </p:pic>
      <p:sp>
        <p:nvSpPr>
          <p:cNvPr id="8" name="Номер слайда 5"/>
          <p:cNvSpPr>
            <a:spLocks noGrp="1"/>
          </p:cNvSpPr>
          <p:nvPr>
            <p:ph type="sldNum" sz="quarter" idx="12"/>
          </p:nvPr>
        </p:nvSpPr>
        <p:spPr>
          <a:xfrm>
            <a:off x="612648" y="6356350"/>
            <a:ext cx="1981200" cy="365760"/>
          </a:xfrm>
        </p:spPr>
        <p:txBody>
          <a:bodyPr/>
          <a:lstStyle/>
          <a:p>
            <a:fld id="{5C8EAB06-E2C2-4CDE-AA0A-D19391C8B32A}" type="slidenum">
              <a:rPr lang="uk-UA" sz="1200" smtClean="0">
                <a:latin typeface="Calibri" pitchFamily="34" charset="0"/>
                <a:cs typeface="Calibri" pitchFamily="34" charset="0"/>
              </a:rPr>
              <a:t>32</a:t>
            </a:fld>
            <a:endParaRPr lang="uk-UA" sz="1200" dirty="0">
              <a:latin typeface="Calibri" pitchFamily="34" charset="0"/>
              <a:cs typeface="Calibri" pitchFamily="34" charset="0"/>
            </a:endParaRPr>
          </a:p>
        </p:txBody>
      </p:sp>
      <p:sp>
        <p:nvSpPr>
          <p:cNvPr id="9" name="Объект 2"/>
          <p:cNvSpPr>
            <a:spLocks noGrp="1"/>
          </p:cNvSpPr>
          <p:nvPr>
            <p:ph sz="quarter" idx="1"/>
          </p:nvPr>
        </p:nvSpPr>
        <p:spPr>
          <a:xfrm>
            <a:off x="1259632" y="2780929"/>
            <a:ext cx="6669844" cy="3384376"/>
          </a:xfrm>
        </p:spPr>
        <p:txBody>
          <a:bodyPr numCol="1">
            <a:normAutofit/>
          </a:bodyPr>
          <a:lstStyle/>
          <a:p>
            <a:pPr>
              <a:lnSpc>
                <a:spcPct val="90000"/>
              </a:lnSpc>
              <a:buNone/>
            </a:pPr>
            <a:r>
              <a:rPr lang="en-US" b="1" dirty="0" smtClean="0">
                <a:solidFill>
                  <a:srgbClr val="FD992B"/>
                </a:solidFill>
                <a:latin typeface="Calibri" pitchFamily="34" charset="0"/>
                <a:cs typeface="Calibri" pitchFamily="34" charset="0"/>
              </a:rPr>
              <a:t>Any questions?</a:t>
            </a:r>
          </a:p>
          <a:p>
            <a:pPr algn="r">
              <a:lnSpc>
                <a:spcPct val="90000"/>
              </a:lnSpc>
              <a:buNone/>
            </a:pPr>
            <a:r>
              <a:rPr lang="en-US" sz="2000" b="1" dirty="0" err="1" smtClean="0">
                <a:solidFill>
                  <a:schemeClr val="accent4">
                    <a:lumMod val="75000"/>
                  </a:schemeClr>
                </a:solidFill>
                <a:latin typeface="Calibri" pitchFamily="34" charset="0"/>
                <a:cs typeface="Calibri" pitchFamily="34" charset="0"/>
              </a:rPr>
              <a:t>Anastasiia</a:t>
            </a:r>
            <a:r>
              <a:rPr lang="en-US" sz="2000" b="1" dirty="0" smtClean="0">
                <a:solidFill>
                  <a:schemeClr val="accent4">
                    <a:lumMod val="75000"/>
                  </a:schemeClr>
                </a:solidFill>
                <a:latin typeface="Calibri" pitchFamily="34" charset="0"/>
                <a:cs typeface="Calibri" pitchFamily="34" charset="0"/>
              </a:rPr>
              <a:t> </a:t>
            </a:r>
            <a:r>
              <a:rPr lang="en-US" sz="2000" b="1" dirty="0" err="1">
                <a:solidFill>
                  <a:schemeClr val="accent4">
                    <a:lumMod val="75000"/>
                  </a:schemeClr>
                </a:solidFill>
                <a:latin typeface="Calibri" pitchFamily="34" charset="0"/>
                <a:cs typeface="Calibri" pitchFamily="34" charset="0"/>
              </a:rPr>
              <a:t>Gavryliuk</a:t>
            </a:r>
            <a:r>
              <a:rPr lang="en-US" sz="2000" b="1" dirty="0">
                <a:solidFill>
                  <a:schemeClr val="accent4">
                    <a:lumMod val="75000"/>
                  </a:schemeClr>
                </a:solidFill>
                <a:latin typeface="Calibri" pitchFamily="34" charset="0"/>
                <a:cs typeface="Calibri" pitchFamily="34" charset="0"/>
              </a:rPr>
              <a:t> </a:t>
            </a:r>
          </a:p>
          <a:p>
            <a:pPr algn="r">
              <a:lnSpc>
                <a:spcPct val="90000"/>
              </a:lnSpc>
              <a:buNone/>
            </a:pPr>
            <a:r>
              <a:rPr lang="en-US" sz="1800" b="1" i="1" dirty="0">
                <a:solidFill>
                  <a:schemeClr val="accent4">
                    <a:lumMod val="75000"/>
                  </a:schemeClr>
                </a:solidFill>
                <a:latin typeface="Calibri" pitchFamily="34" charset="0"/>
                <a:cs typeface="Calibri" pitchFamily="34" charset="0"/>
              </a:rPr>
              <a:t>Senior Analyst &amp; International Relations Coordinator </a:t>
            </a:r>
          </a:p>
          <a:p>
            <a:pPr algn="r">
              <a:lnSpc>
                <a:spcPct val="90000"/>
              </a:lnSpc>
              <a:buNone/>
            </a:pPr>
            <a:r>
              <a:rPr lang="en-US" sz="1600" b="1" u="sng" dirty="0" smtClean="0">
                <a:solidFill>
                  <a:schemeClr val="accent4">
                    <a:lumMod val="75000"/>
                  </a:schemeClr>
                </a:solidFill>
                <a:latin typeface="Calibri" pitchFamily="34" charset="0"/>
                <a:cs typeface="Calibri" pitchFamily="34" charset="0"/>
              </a:rPr>
              <a:t>gavrylyuk@uaib.com.ua</a:t>
            </a:r>
          </a:p>
          <a:p>
            <a:pPr>
              <a:lnSpc>
                <a:spcPct val="90000"/>
              </a:lnSpc>
              <a:buNone/>
            </a:pPr>
            <a:endParaRPr lang="en-US" sz="2000" b="1" dirty="0" smtClean="0">
              <a:solidFill>
                <a:schemeClr val="accent4">
                  <a:lumMod val="75000"/>
                </a:schemeClr>
              </a:solidFill>
              <a:latin typeface="Calibri" pitchFamily="34" charset="0"/>
              <a:cs typeface="Calibri" pitchFamily="34" charset="0"/>
            </a:endParaRPr>
          </a:p>
          <a:p>
            <a:pPr>
              <a:lnSpc>
                <a:spcPct val="90000"/>
              </a:lnSpc>
              <a:buNone/>
            </a:pPr>
            <a:r>
              <a:rPr lang="en-US" sz="2000" b="1" dirty="0" smtClean="0">
                <a:solidFill>
                  <a:schemeClr val="accent4">
                    <a:lumMod val="75000"/>
                  </a:schemeClr>
                </a:solidFill>
                <a:latin typeface="Calibri" pitchFamily="34" charset="0"/>
                <a:cs typeface="Calibri" pitchFamily="34" charset="0"/>
              </a:rPr>
              <a:t>Ukrainian </a:t>
            </a:r>
            <a:r>
              <a:rPr lang="en-US" sz="2000" b="1" dirty="0">
                <a:solidFill>
                  <a:schemeClr val="accent4">
                    <a:lumMod val="75000"/>
                  </a:schemeClr>
                </a:solidFill>
                <a:latin typeface="Calibri" pitchFamily="34" charset="0"/>
                <a:cs typeface="Calibri" pitchFamily="34" charset="0"/>
              </a:rPr>
              <a:t>Association of Investment Business (UAIB)</a:t>
            </a:r>
          </a:p>
          <a:p>
            <a:pPr>
              <a:lnSpc>
                <a:spcPct val="90000"/>
              </a:lnSpc>
              <a:buNone/>
            </a:pPr>
            <a:r>
              <a:rPr lang="en-US" sz="1600" dirty="0">
                <a:solidFill>
                  <a:schemeClr val="accent4">
                    <a:lumMod val="75000"/>
                  </a:schemeClr>
                </a:solidFill>
                <a:latin typeface="Calibri" pitchFamily="34" charset="0"/>
                <a:cs typeface="Calibri" pitchFamily="34" charset="0"/>
              </a:rPr>
              <a:t>28 </a:t>
            </a:r>
            <a:r>
              <a:rPr lang="en-US" sz="1600" dirty="0" err="1">
                <a:solidFill>
                  <a:schemeClr val="accent4">
                    <a:lumMod val="75000"/>
                  </a:schemeClr>
                </a:solidFill>
                <a:latin typeface="Calibri" pitchFamily="34" charset="0"/>
                <a:cs typeface="Calibri" pitchFamily="34" charset="0"/>
              </a:rPr>
              <a:t>Predslavynska</a:t>
            </a:r>
            <a:r>
              <a:rPr lang="en-US" sz="1600" dirty="0">
                <a:solidFill>
                  <a:schemeClr val="accent4">
                    <a:lumMod val="75000"/>
                  </a:schemeClr>
                </a:solidFill>
                <a:latin typeface="Calibri" pitchFamily="34" charset="0"/>
                <a:cs typeface="Calibri" pitchFamily="34" charset="0"/>
              </a:rPr>
              <a:t> Str., off. 301, </a:t>
            </a:r>
          </a:p>
          <a:p>
            <a:pPr>
              <a:lnSpc>
                <a:spcPct val="90000"/>
              </a:lnSpc>
              <a:buNone/>
            </a:pPr>
            <a:r>
              <a:rPr lang="en-US" sz="1600" dirty="0">
                <a:solidFill>
                  <a:schemeClr val="accent4">
                    <a:lumMod val="75000"/>
                  </a:schemeClr>
                </a:solidFill>
                <a:latin typeface="Calibri" pitchFamily="34" charset="0"/>
                <a:cs typeface="Calibri" pitchFamily="34" charset="0"/>
              </a:rPr>
              <a:t>Kyiv 03680, Ukraine</a:t>
            </a:r>
          </a:p>
          <a:p>
            <a:pPr>
              <a:lnSpc>
                <a:spcPct val="90000"/>
              </a:lnSpc>
              <a:buNone/>
            </a:pPr>
            <a:r>
              <a:rPr lang="en-US" sz="1600" dirty="0">
                <a:solidFill>
                  <a:schemeClr val="accent4">
                    <a:lumMod val="75000"/>
                  </a:schemeClr>
                </a:solidFill>
                <a:latin typeface="Calibri" pitchFamily="34" charset="0"/>
                <a:cs typeface="Calibri" pitchFamily="34" charset="0"/>
              </a:rPr>
              <a:t>Tel./Fax: +38 044 528 72 66/70</a:t>
            </a:r>
          </a:p>
          <a:p>
            <a:pPr>
              <a:lnSpc>
                <a:spcPct val="90000"/>
              </a:lnSpc>
              <a:buNone/>
            </a:pPr>
            <a:r>
              <a:rPr lang="en-US" sz="1600" b="1" u="sng" dirty="0">
                <a:solidFill>
                  <a:schemeClr val="accent4">
                    <a:lumMod val="75000"/>
                  </a:schemeClr>
                </a:solidFill>
                <a:latin typeface="Calibri" pitchFamily="34" charset="0"/>
                <a:cs typeface="Calibri" pitchFamily="34" charset="0"/>
              </a:rPr>
              <a:t>http://www.uaib.com.ua </a:t>
            </a:r>
          </a:p>
          <a:p>
            <a:pPr algn="r">
              <a:lnSpc>
                <a:spcPct val="90000"/>
              </a:lnSpc>
              <a:buNone/>
            </a:pPr>
            <a:endParaRPr lang="ru-RU" sz="1600" b="1" dirty="0">
              <a:solidFill>
                <a:schemeClr val="accent4">
                  <a:lumMod val="75000"/>
                </a:schemeClr>
              </a:solidFill>
              <a:latin typeface="Calibri" pitchFamily="34" charset="0"/>
              <a:cs typeface="Calibri" pitchFamily="34" charset="0"/>
            </a:endParaRPr>
          </a:p>
        </p:txBody>
      </p:sp>
      <p:sp>
        <p:nvSpPr>
          <p:cNvPr id="10" name="Прямоугольник 9"/>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3410516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404664"/>
            <a:ext cx="7416824" cy="576064"/>
          </a:xfrm>
        </p:spPr>
        <p:txBody>
          <a:bodyPr>
            <a:noAutofit/>
          </a:bodyPr>
          <a:lstStyle/>
          <a:p>
            <a:r>
              <a:rPr lang="en-US" sz="2800" b="1" dirty="0">
                <a:solidFill>
                  <a:schemeClr val="accent4">
                    <a:lumMod val="75000"/>
                  </a:schemeClr>
                </a:solidFill>
                <a:latin typeface="Calibri" pitchFamily="34" charset="0"/>
                <a:cs typeface="Calibri" pitchFamily="34" charset="0"/>
              </a:rPr>
              <a:t>The </a:t>
            </a:r>
            <a:r>
              <a:rPr lang="en-US" sz="2800" b="1" dirty="0" smtClean="0">
                <a:solidFill>
                  <a:schemeClr val="accent4">
                    <a:lumMod val="75000"/>
                  </a:schemeClr>
                </a:solidFill>
                <a:latin typeface="Calibri" pitchFamily="34" charset="0"/>
                <a:cs typeface="Calibri" pitchFamily="34" charset="0"/>
              </a:rPr>
              <a:t>Ongoing (geo)Political &amp; Military Crisis</a:t>
            </a:r>
            <a:endParaRPr lang="en-US" sz="2800" b="1"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4</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971600" y="1147192"/>
            <a:ext cx="7776864" cy="5234136"/>
          </a:xfrm>
        </p:spPr>
        <p:txBody>
          <a:bodyPr>
            <a:noAutofit/>
          </a:bodyPr>
          <a:lstStyle/>
          <a:p>
            <a:r>
              <a:rPr lang="en-US" sz="2000" b="1" dirty="0" smtClean="0">
                <a:solidFill>
                  <a:schemeClr val="accent6">
                    <a:lumMod val="60000"/>
                    <a:lumOff val="40000"/>
                  </a:schemeClr>
                </a:solidFill>
                <a:latin typeface="Calibri" pitchFamily="34" charset="0"/>
                <a:cs typeface="Calibri" pitchFamily="34" charset="0"/>
              </a:rPr>
              <a:t>Nov 2013 – Feb/Mar/Apr 2014… – revolution /annexation / </a:t>
            </a:r>
            <a:r>
              <a:rPr lang="en-US" sz="2000" b="1" dirty="0" smtClean="0">
                <a:solidFill>
                  <a:srgbClr val="FD992B"/>
                </a:solidFill>
                <a:latin typeface="Calibri" pitchFamily="34" charset="0"/>
                <a:cs typeface="Calibri" pitchFamily="34" charset="0"/>
              </a:rPr>
              <a:t>war</a:t>
            </a:r>
          </a:p>
          <a:p>
            <a:r>
              <a:rPr lang="en-US" sz="2000" b="1" dirty="0">
                <a:solidFill>
                  <a:srgbClr val="FD992B"/>
                </a:solidFill>
                <a:latin typeface="Calibri" pitchFamily="34" charset="0"/>
                <a:cs typeface="Calibri" pitchFamily="34" charset="0"/>
              </a:rPr>
              <a:t>Mar - Jul - Sept - Dec 2014… </a:t>
            </a:r>
            <a:r>
              <a:rPr lang="en-US" sz="2000" dirty="0">
                <a:solidFill>
                  <a:schemeClr val="accent4">
                    <a:lumMod val="75000"/>
                  </a:schemeClr>
                </a:solidFill>
                <a:latin typeface="Calibri" pitchFamily="34" charset="0"/>
                <a:cs typeface="Calibri" pitchFamily="34" charset="0"/>
              </a:rPr>
              <a:t>– introduction and further widening of </a:t>
            </a:r>
            <a:r>
              <a:rPr lang="en-US" sz="2000" b="1" dirty="0">
                <a:solidFill>
                  <a:schemeClr val="accent4">
                    <a:lumMod val="75000"/>
                  </a:schemeClr>
                </a:solidFill>
                <a:latin typeface="Calibri" pitchFamily="34" charset="0"/>
                <a:cs typeface="Calibri" pitchFamily="34" charset="0"/>
              </a:rPr>
              <a:t>the EU (and the US) sanctions against Russia </a:t>
            </a:r>
            <a:r>
              <a:rPr lang="en-US" sz="2000" dirty="0">
                <a:solidFill>
                  <a:schemeClr val="accent4">
                    <a:lumMod val="75000"/>
                  </a:schemeClr>
                </a:solidFill>
                <a:latin typeface="Calibri" pitchFamily="34" charset="0"/>
                <a:cs typeface="Calibri" pitchFamily="34" charset="0"/>
              </a:rPr>
              <a:t>and former Ukrainian officials </a:t>
            </a:r>
            <a:r>
              <a:rPr lang="en-US" sz="1800" dirty="0" smtClean="0">
                <a:solidFill>
                  <a:schemeClr val="accent4">
                    <a:lumMod val="75000"/>
                  </a:schemeClr>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extended </a:t>
            </a:r>
            <a:r>
              <a:rPr lang="en-US" sz="1800" dirty="0" smtClean="0">
                <a:solidFill>
                  <a:schemeClr val="accent4">
                    <a:lumMod val="75000"/>
                  </a:schemeClr>
                </a:solidFill>
                <a:latin typeface="Calibri" pitchFamily="34" charset="0"/>
                <a:cs typeface="Calibri" pitchFamily="34" charset="0"/>
              </a:rPr>
              <a:t>until</a:t>
            </a:r>
            <a:r>
              <a:rPr lang="en-US" sz="1800" b="1" dirty="0" smtClean="0">
                <a:solidFill>
                  <a:schemeClr val="accent4">
                    <a:lumMod val="75000"/>
                  </a:schemeClr>
                </a:solidFill>
                <a:latin typeface="Calibri" pitchFamily="34" charset="0"/>
                <a:cs typeface="Calibri" pitchFamily="34" charset="0"/>
              </a:rPr>
              <a:t> </a:t>
            </a:r>
            <a:r>
              <a:rPr lang="en-US" sz="1800" b="1" dirty="0">
                <a:solidFill>
                  <a:srgbClr val="FD992B"/>
                </a:solidFill>
                <a:latin typeface="Calibri" pitchFamily="34" charset="0"/>
                <a:cs typeface="Calibri" pitchFamily="34" charset="0"/>
              </a:rPr>
              <a:t>23</a:t>
            </a:r>
            <a:r>
              <a:rPr lang="en-US" sz="1800" b="1" baseline="30000" dirty="0">
                <a:solidFill>
                  <a:srgbClr val="FD992B"/>
                </a:solidFill>
                <a:latin typeface="Calibri" pitchFamily="34" charset="0"/>
                <a:cs typeface="Calibri" pitchFamily="34" charset="0"/>
              </a:rPr>
              <a:t>th</a:t>
            </a:r>
            <a:r>
              <a:rPr lang="en-US" sz="1800" b="1" dirty="0">
                <a:solidFill>
                  <a:srgbClr val="FD992B"/>
                </a:solidFill>
                <a:latin typeface="Calibri" pitchFamily="34" charset="0"/>
                <a:cs typeface="Calibri" pitchFamily="34" charset="0"/>
              </a:rPr>
              <a:t> June </a:t>
            </a:r>
            <a:r>
              <a:rPr lang="en-US" sz="1800" b="1" dirty="0" smtClean="0">
                <a:solidFill>
                  <a:srgbClr val="FD992B"/>
                </a:solidFill>
                <a:latin typeface="Calibri" pitchFamily="34" charset="0"/>
                <a:cs typeface="Calibri" pitchFamily="34" charset="0"/>
              </a:rPr>
              <a:t>2016 </a:t>
            </a:r>
            <a:r>
              <a:rPr lang="en-US" sz="1800" dirty="0">
                <a:solidFill>
                  <a:schemeClr val="accent4">
                    <a:lumMod val="75000"/>
                  </a:schemeClr>
                </a:solidFill>
                <a:latin typeface="Calibri" pitchFamily="34" charset="0"/>
                <a:cs typeface="Calibri" pitchFamily="34" charset="0"/>
              </a:rPr>
              <a:t>and until </a:t>
            </a:r>
            <a:r>
              <a:rPr lang="en-US" sz="1800" b="1" dirty="0">
                <a:solidFill>
                  <a:srgbClr val="FD992B"/>
                </a:solidFill>
                <a:latin typeface="Calibri" pitchFamily="34" charset="0"/>
                <a:cs typeface="Calibri" pitchFamily="34" charset="0"/>
              </a:rPr>
              <a:t>6</a:t>
            </a:r>
            <a:r>
              <a:rPr lang="en-US" sz="1800" b="1" baseline="30000" dirty="0">
                <a:solidFill>
                  <a:srgbClr val="FD992B"/>
                </a:solidFill>
                <a:latin typeface="Calibri" pitchFamily="34" charset="0"/>
                <a:cs typeface="Calibri" pitchFamily="34" charset="0"/>
              </a:rPr>
              <a:t>th</a:t>
            </a:r>
            <a:r>
              <a:rPr lang="en-US" sz="1800" b="1" dirty="0">
                <a:solidFill>
                  <a:srgbClr val="FD992B"/>
                </a:solidFill>
                <a:latin typeface="Calibri" pitchFamily="34" charset="0"/>
                <a:cs typeface="Calibri" pitchFamily="34" charset="0"/>
              </a:rPr>
              <a:t> Mar 2016</a:t>
            </a:r>
            <a:r>
              <a:rPr lang="en-US" sz="1800" dirty="0">
                <a:solidFill>
                  <a:schemeClr val="accent4">
                    <a:lumMod val="75000"/>
                  </a:schemeClr>
                </a:solidFill>
                <a:latin typeface="Calibri" pitchFamily="34" charset="0"/>
                <a:cs typeface="Calibri" pitchFamily="34" charset="0"/>
              </a:rPr>
              <a:t>)*;</a:t>
            </a:r>
          </a:p>
          <a:p>
            <a:pPr>
              <a:lnSpc>
                <a:spcPct val="150000"/>
              </a:lnSpc>
            </a:pPr>
            <a:r>
              <a:rPr lang="en-US" sz="2000" b="1" dirty="0" smtClean="0">
                <a:solidFill>
                  <a:srgbClr val="FD992B"/>
                </a:solidFill>
                <a:latin typeface="Calibri" pitchFamily="34" charset="0"/>
                <a:cs typeface="Calibri" pitchFamily="34" charset="0"/>
              </a:rPr>
              <a:t>17</a:t>
            </a:r>
            <a:r>
              <a:rPr lang="en-US" sz="2000" b="1" baseline="30000" dirty="0" smtClean="0">
                <a:solidFill>
                  <a:srgbClr val="FD992B"/>
                </a:solidFill>
                <a:latin typeface="Calibri" pitchFamily="34" charset="0"/>
                <a:cs typeface="Calibri" pitchFamily="34" charset="0"/>
              </a:rPr>
              <a:t>th</a:t>
            </a:r>
            <a:r>
              <a:rPr lang="en-US" sz="2000" b="1" dirty="0" smtClean="0">
                <a:solidFill>
                  <a:srgbClr val="FD992B"/>
                </a:solidFill>
                <a:latin typeface="Calibri" pitchFamily="34" charset="0"/>
                <a:cs typeface="Calibri" pitchFamily="34" charset="0"/>
              </a:rPr>
              <a:t> Jul 2014 </a:t>
            </a:r>
            <a:r>
              <a:rPr lang="en-US" sz="2000" dirty="0" smtClean="0">
                <a:solidFill>
                  <a:schemeClr val="accent4">
                    <a:lumMod val="75000"/>
                  </a:schemeClr>
                </a:solidFill>
                <a:latin typeface="Calibri" pitchFamily="34" charset="0"/>
                <a:cs typeface="Calibri" pitchFamily="34" charset="0"/>
              </a:rPr>
              <a:t>– downing of the </a:t>
            </a:r>
            <a:r>
              <a:rPr lang="en-US" sz="2000" b="1" dirty="0" smtClean="0">
                <a:solidFill>
                  <a:schemeClr val="accent4">
                    <a:lumMod val="75000"/>
                  </a:schemeClr>
                </a:solidFill>
                <a:latin typeface="Calibri" pitchFamily="34" charset="0"/>
                <a:cs typeface="Calibri" pitchFamily="34" charset="0"/>
              </a:rPr>
              <a:t>MH17 Malaysian Airlines </a:t>
            </a:r>
            <a:r>
              <a:rPr lang="en-US" sz="2000" dirty="0" smtClean="0">
                <a:solidFill>
                  <a:schemeClr val="accent4">
                    <a:lumMod val="75000"/>
                  </a:schemeClr>
                </a:solidFill>
                <a:latin typeface="Calibri" pitchFamily="34" charset="0"/>
                <a:cs typeface="Calibri" pitchFamily="34" charset="0"/>
              </a:rPr>
              <a:t>plane; </a:t>
            </a:r>
            <a:endParaRPr lang="en-US" sz="2000" dirty="0" smtClean="0">
              <a:solidFill>
                <a:srgbClr val="FF0000"/>
              </a:solidFill>
              <a:latin typeface="Calibri" pitchFamily="34" charset="0"/>
              <a:cs typeface="Calibri" pitchFamily="34" charset="0"/>
            </a:endParaRPr>
          </a:p>
          <a:p>
            <a:r>
              <a:rPr lang="en-US" sz="2000" b="1" dirty="0" smtClean="0">
                <a:solidFill>
                  <a:srgbClr val="FD992B"/>
                </a:solidFill>
                <a:latin typeface="Calibri" pitchFamily="34" charset="0"/>
                <a:cs typeface="Calibri" pitchFamily="34" charset="0"/>
              </a:rPr>
              <a:t>Aug 2014 </a:t>
            </a:r>
            <a:r>
              <a:rPr lang="en-US" sz="2000" dirty="0" smtClean="0">
                <a:solidFill>
                  <a:schemeClr val="accent4">
                    <a:lumMod val="75000"/>
                  </a:schemeClr>
                </a:solidFill>
                <a:latin typeface="Calibri" pitchFamily="34" charset="0"/>
                <a:cs typeface="Calibri" pitchFamily="34" charset="0"/>
              </a:rPr>
              <a:t>– escalation of the war, massive </a:t>
            </a:r>
            <a:r>
              <a:rPr lang="en-US" sz="2000" b="1" dirty="0" smtClean="0">
                <a:solidFill>
                  <a:schemeClr val="accent4">
                    <a:lumMod val="75000"/>
                  </a:schemeClr>
                </a:solidFill>
                <a:latin typeface="Calibri" pitchFamily="34" charset="0"/>
                <a:cs typeface="Calibri" pitchFamily="34" charset="0"/>
              </a:rPr>
              <a:t>shelling of Ukrainian industrial </a:t>
            </a:r>
            <a:r>
              <a:rPr lang="en-US" sz="2000" b="1" dirty="0">
                <a:solidFill>
                  <a:schemeClr val="accent4">
                    <a:lumMod val="75000"/>
                  </a:schemeClr>
                </a:solidFill>
                <a:latin typeface="Calibri" pitchFamily="34" charset="0"/>
                <a:cs typeface="Calibri" pitchFamily="34" charset="0"/>
              </a:rPr>
              <a:t>objects </a:t>
            </a:r>
            <a:r>
              <a:rPr lang="en-US" sz="2000" b="1" dirty="0" smtClean="0">
                <a:solidFill>
                  <a:schemeClr val="accent4">
                    <a:lumMod val="75000"/>
                  </a:schemeClr>
                </a:solidFill>
                <a:latin typeface="Calibri" pitchFamily="34" charset="0"/>
                <a:cs typeface="Calibri" pitchFamily="34" charset="0"/>
              </a:rPr>
              <a:t>&amp; civil residences in the east (Donbas region)</a:t>
            </a:r>
            <a:r>
              <a:rPr lang="en-US" sz="2000" dirty="0" smtClean="0">
                <a:solidFill>
                  <a:schemeClr val="accent4">
                    <a:lumMod val="75000"/>
                  </a:schemeClr>
                </a:solidFill>
                <a:latin typeface="Calibri" pitchFamily="34" charset="0"/>
                <a:cs typeface="Calibri" pitchFamily="34" charset="0"/>
              </a:rPr>
              <a:t>; </a:t>
            </a:r>
          </a:p>
          <a:p>
            <a:r>
              <a:rPr lang="en-US" sz="2000" b="1" dirty="0" smtClean="0">
                <a:solidFill>
                  <a:srgbClr val="FD992B"/>
                </a:solidFill>
                <a:latin typeface="Calibri" pitchFamily="34" charset="0"/>
                <a:cs typeface="Calibri" pitchFamily="34" charset="0"/>
              </a:rPr>
              <a:t>Sept </a:t>
            </a:r>
            <a:r>
              <a:rPr lang="en-US" sz="2000" b="1" dirty="0">
                <a:solidFill>
                  <a:srgbClr val="FD992B"/>
                </a:solidFill>
                <a:latin typeface="Calibri" pitchFamily="34" charset="0"/>
                <a:cs typeface="Calibri" pitchFamily="34" charset="0"/>
              </a:rPr>
              <a:t>2014 - Feb 2015 </a:t>
            </a:r>
            <a:r>
              <a:rPr lang="en-US" sz="2000" b="1" dirty="0">
                <a:solidFill>
                  <a:schemeClr val="accent4">
                    <a:lumMod val="75000"/>
                  </a:schemeClr>
                </a:solidFill>
                <a:latin typeface="Calibri" pitchFamily="34" charset="0"/>
                <a:cs typeface="Calibri" pitchFamily="34" charset="0"/>
              </a:rPr>
              <a:t>– “Minsk agreements</a:t>
            </a:r>
            <a:r>
              <a:rPr lang="en-US" sz="2000" b="1" dirty="0" smtClean="0">
                <a:solidFill>
                  <a:schemeClr val="accent4">
                    <a:lumMod val="75000"/>
                  </a:schemeClr>
                </a:solidFill>
                <a:latin typeface="Calibri" pitchFamily="34" charset="0"/>
                <a:cs typeface="Calibri" pitchFamily="34" charset="0"/>
              </a:rPr>
              <a:t>” – </a:t>
            </a:r>
            <a:r>
              <a:rPr lang="en-US" sz="2000" dirty="0" smtClean="0">
                <a:solidFill>
                  <a:schemeClr val="accent4">
                    <a:lumMod val="75000"/>
                  </a:schemeClr>
                </a:solidFill>
                <a:latin typeface="Calibri" pitchFamily="34" charset="0"/>
                <a:cs typeface="Calibri" pitchFamily="34" charset="0"/>
              </a:rPr>
              <a:t>continuing violations </a:t>
            </a:r>
            <a:r>
              <a:rPr lang="en-US" sz="1800" dirty="0" smtClean="0">
                <a:solidFill>
                  <a:schemeClr val="accent4">
                    <a:lumMod val="75000"/>
                  </a:schemeClr>
                </a:solidFill>
                <a:latin typeface="Calibri" pitchFamily="34" charset="0"/>
                <a:cs typeface="Calibri" pitchFamily="34" charset="0"/>
              </a:rPr>
              <a:t>(start of the </a:t>
            </a:r>
            <a:r>
              <a:rPr lang="en-US" sz="1800" b="1" dirty="0" smtClean="0">
                <a:solidFill>
                  <a:schemeClr val="accent4">
                    <a:lumMod val="75000"/>
                  </a:schemeClr>
                </a:solidFill>
                <a:latin typeface="Calibri" pitchFamily="34" charset="0"/>
                <a:cs typeface="Calibri" pitchFamily="34" charset="0"/>
              </a:rPr>
              <a:t>next round </a:t>
            </a:r>
            <a:r>
              <a:rPr lang="en-US" sz="1800" dirty="0" smtClean="0">
                <a:solidFill>
                  <a:schemeClr val="accent4">
                    <a:lumMod val="75000"/>
                  </a:schemeClr>
                </a:solidFill>
                <a:latin typeface="Calibri" pitchFamily="34" charset="0"/>
                <a:cs typeface="Calibri" pitchFamily="34" charset="0"/>
              </a:rPr>
              <a:t>in mid </a:t>
            </a:r>
            <a:r>
              <a:rPr lang="en-US" sz="1800" b="1" dirty="0" smtClean="0">
                <a:solidFill>
                  <a:srgbClr val="FD992B"/>
                </a:solidFill>
                <a:latin typeface="Calibri" pitchFamily="34" charset="0"/>
                <a:cs typeface="Calibri" pitchFamily="34" charset="0"/>
              </a:rPr>
              <a:t>Sept 2015</a:t>
            </a:r>
            <a:r>
              <a:rPr lang="en-US" sz="1800" dirty="0" smtClean="0">
                <a:solidFill>
                  <a:schemeClr val="accent4">
                    <a:lumMod val="75000"/>
                  </a:schemeClr>
                </a:solidFill>
                <a:latin typeface="Calibri" pitchFamily="34" charset="0"/>
                <a:cs typeface="Calibri" pitchFamily="34" charset="0"/>
              </a:rPr>
              <a:t>); </a:t>
            </a:r>
            <a:endParaRPr lang="en-US" sz="1800" b="1" dirty="0">
              <a:solidFill>
                <a:schemeClr val="accent4">
                  <a:lumMod val="75000"/>
                </a:schemeClr>
              </a:solidFill>
              <a:latin typeface="Calibri" pitchFamily="34" charset="0"/>
              <a:cs typeface="Calibri" pitchFamily="34" charset="0"/>
            </a:endParaRPr>
          </a:p>
          <a:p>
            <a:r>
              <a:rPr lang="en-US" sz="2000" b="1" dirty="0" smtClean="0">
                <a:solidFill>
                  <a:srgbClr val="FD992B"/>
                </a:solidFill>
                <a:latin typeface="Calibri" pitchFamily="34" charset="0"/>
                <a:cs typeface="Calibri" pitchFamily="34" charset="0"/>
              </a:rPr>
              <a:t>31</a:t>
            </a:r>
            <a:r>
              <a:rPr lang="en-US" sz="2000" b="1" baseline="30000" dirty="0" smtClean="0">
                <a:solidFill>
                  <a:srgbClr val="FD992B"/>
                </a:solidFill>
                <a:latin typeface="Calibri" pitchFamily="34" charset="0"/>
                <a:cs typeface="Calibri" pitchFamily="34" charset="0"/>
              </a:rPr>
              <a:t>st</a:t>
            </a:r>
            <a:r>
              <a:rPr lang="en-US" sz="2000" b="1" dirty="0" smtClean="0">
                <a:solidFill>
                  <a:srgbClr val="FD992B"/>
                </a:solidFill>
                <a:latin typeface="Calibri" pitchFamily="34" charset="0"/>
                <a:cs typeface="Calibri" pitchFamily="34" charset="0"/>
              </a:rPr>
              <a:t> Aug 2015 </a:t>
            </a:r>
            <a:r>
              <a:rPr lang="en-US" sz="2000" dirty="0" smtClean="0">
                <a:solidFill>
                  <a:schemeClr val="accent4">
                    <a:lumMod val="75000"/>
                  </a:schemeClr>
                </a:solidFill>
                <a:latin typeface="Calibri" pitchFamily="34" charset="0"/>
                <a:cs typeface="Calibri" pitchFamily="34" charset="0"/>
              </a:rPr>
              <a:t>– adoption in 1</a:t>
            </a:r>
            <a:r>
              <a:rPr lang="en-US" sz="2000" baseline="30000" dirty="0" smtClean="0">
                <a:solidFill>
                  <a:schemeClr val="accent4">
                    <a:lumMod val="75000"/>
                  </a:schemeClr>
                </a:solidFill>
                <a:latin typeface="Calibri" pitchFamily="34" charset="0"/>
                <a:cs typeface="Calibri" pitchFamily="34" charset="0"/>
              </a:rPr>
              <a:t>st</a:t>
            </a:r>
            <a:r>
              <a:rPr lang="en-US" sz="2000" dirty="0" smtClean="0">
                <a:solidFill>
                  <a:schemeClr val="accent4">
                    <a:lumMod val="75000"/>
                  </a:schemeClr>
                </a:solidFill>
                <a:latin typeface="Calibri" pitchFamily="34" charset="0"/>
                <a:cs typeface="Calibri" pitchFamily="34" charset="0"/>
              </a:rPr>
              <a:t> reading of </a:t>
            </a:r>
            <a:r>
              <a:rPr lang="en-US" sz="2000" b="1" dirty="0" smtClean="0">
                <a:solidFill>
                  <a:schemeClr val="accent4">
                    <a:lumMod val="75000"/>
                  </a:schemeClr>
                </a:solidFill>
                <a:latin typeface="Calibri" pitchFamily="34" charset="0"/>
                <a:cs typeface="Calibri" pitchFamily="34" charset="0"/>
              </a:rPr>
              <a:t>the Draft Law amending the Constitution </a:t>
            </a:r>
            <a:r>
              <a:rPr lang="en-US" sz="2000" b="1" dirty="0">
                <a:solidFill>
                  <a:schemeClr val="accent4">
                    <a:lumMod val="75000"/>
                  </a:schemeClr>
                </a:solidFill>
                <a:latin typeface="Calibri" pitchFamily="34" charset="0"/>
                <a:cs typeface="Calibri" pitchFamily="34" charset="0"/>
              </a:rPr>
              <a:t>of Ukraine </a:t>
            </a:r>
            <a:r>
              <a:rPr lang="en-US" sz="2000" b="1" dirty="0" smtClean="0">
                <a:solidFill>
                  <a:schemeClr val="accent4">
                    <a:lumMod val="75000"/>
                  </a:schemeClr>
                </a:solidFill>
                <a:latin typeface="Calibri" pitchFamily="34" charset="0"/>
                <a:cs typeface="Calibri" pitchFamily="34" charset="0"/>
              </a:rPr>
              <a:t>(</a:t>
            </a:r>
            <a:r>
              <a:rPr lang="en-US" sz="2000" b="1" dirty="0" err="1" smtClean="0">
                <a:solidFill>
                  <a:schemeClr val="accent4">
                    <a:lumMod val="75000"/>
                  </a:schemeClr>
                </a:solidFill>
                <a:latin typeface="Calibri" pitchFamily="34" charset="0"/>
                <a:cs typeface="Calibri" pitchFamily="34" charset="0"/>
              </a:rPr>
              <a:t>decentralisation</a:t>
            </a:r>
            <a:r>
              <a:rPr lang="en-US" sz="2000" b="1" dirty="0" smtClean="0">
                <a:solidFill>
                  <a:schemeClr val="accent4">
                    <a:lumMod val="75000"/>
                  </a:schemeClr>
                </a:solidFill>
                <a:latin typeface="Calibri" pitchFamily="34" charset="0"/>
                <a:cs typeface="Calibri" pitchFamily="34" charset="0"/>
              </a:rPr>
              <a:t>) </a:t>
            </a:r>
            <a:r>
              <a:rPr lang="en-US" sz="2000" dirty="0" smtClean="0">
                <a:solidFill>
                  <a:schemeClr val="accent4">
                    <a:lumMod val="75000"/>
                  </a:schemeClr>
                </a:solidFill>
                <a:latin typeface="Calibri" pitchFamily="34" charset="0"/>
                <a:cs typeface="Calibri" pitchFamily="34" charset="0"/>
              </a:rPr>
              <a:t>– protest </a:t>
            </a:r>
            <a:r>
              <a:rPr lang="en-US" sz="2000" dirty="0">
                <a:solidFill>
                  <a:schemeClr val="accent4">
                    <a:lumMod val="75000"/>
                  </a:schemeClr>
                </a:solidFill>
                <a:latin typeface="Calibri" pitchFamily="34" charset="0"/>
                <a:cs typeface="Calibri" pitchFamily="34" charset="0"/>
              </a:rPr>
              <a:t>outside </a:t>
            </a:r>
            <a:r>
              <a:rPr lang="en-US" sz="2000" dirty="0" smtClean="0">
                <a:solidFill>
                  <a:schemeClr val="accent4">
                    <a:lumMod val="75000"/>
                  </a:schemeClr>
                </a:solidFill>
                <a:latin typeface="Calibri" pitchFamily="34" charset="0"/>
                <a:cs typeface="Calibri" pitchFamily="34" charset="0"/>
              </a:rPr>
              <a:t>the parliament (</a:t>
            </a:r>
            <a:r>
              <a:rPr lang="en-US" sz="2000" dirty="0" err="1" smtClean="0">
                <a:solidFill>
                  <a:schemeClr val="accent4">
                    <a:lumMod val="75000"/>
                  </a:schemeClr>
                </a:solidFill>
                <a:latin typeface="Calibri" pitchFamily="34" charset="0"/>
                <a:cs typeface="Calibri" pitchFamily="34" charset="0"/>
              </a:rPr>
              <a:t>Rada</a:t>
            </a:r>
            <a:r>
              <a:rPr lang="en-US" sz="2000" dirty="0" smtClean="0">
                <a:solidFill>
                  <a:schemeClr val="accent4">
                    <a:lumMod val="75000"/>
                  </a:schemeClr>
                </a:solidFill>
                <a:latin typeface="Calibri" pitchFamily="34" charset="0"/>
                <a:cs typeface="Calibri" pitchFamily="34" charset="0"/>
              </a:rPr>
              <a:t>);</a:t>
            </a:r>
          </a:p>
          <a:p>
            <a:pPr>
              <a:lnSpc>
                <a:spcPct val="150000"/>
              </a:lnSpc>
            </a:pPr>
            <a:r>
              <a:rPr lang="en-US" sz="2000" b="1" dirty="0" smtClean="0">
                <a:solidFill>
                  <a:srgbClr val="FD992B"/>
                </a:solidFill>
                <a:latin typeface="Calibri" pitchFamily="34" charset="0"/>
                <a:cs typeface="Calibri" pitchFamily="34" charset="0"/>
              </a:rPr>
              <a:t>25</a:t>
            </a:r>
            <a:r>
              <a:rPr lang="en-US" sz="2000" b="1" baseline="30000" dirty="0" smtClean="0">
                <a:solidFill>
                  <a:srgbClr val="FD992B"/>
                </a:solidFill>
                <a:latin typeface="Calibri" pitchFamily="34" charset="0"/>
                <a:cs typeface="Calibri" pitchFamily="34" charset="0"/>
              </a:rPr>
              <a:t>th</a:t>
            </a:r>
            <a:r>
              <a:rPr lang="en-US" sz="2000" b="1" dirty="0" smtClean="0">
                <a:solidFill>
                  <a:srgbClr val="FD992B"/>
                </a:solidFill>
                <a:latin typeface="Calibri" pitchFamily="34" charset="0"/>
                <a:cs typeface="Calibri" pitchFamily="34" charset="0"/>
              </a:rPr>
              <a:t> Oct </a:t>
            </a:r>
            <a:r>
              <a:rPr lang="en-US" sz="2000" b="1" dirty="0">
                <a:solidFill>
                  <a:srgbClr val="FD992B"/>
                </a:solidFill>
                <a:latin typeface="Calibri" pitchFamily="34" charset="0"/>
                <a:cs typeface="Calibri" pitchFamily="34" charset="0"/>
              </a:rPr>
              <a:t>2015 </a:t>
            </a:r>
            <a:r>
              <a:rPr lang="en-US" sz="2000"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local elections </a:t>
            </a:r>
            <a:r>
              <a:rPr lang="en-US" sz="2000" dirty="0" smtClean="0">
                <a:solidFill>
                  <a:schemeClr val="accent4">
                    <a:lumMod val="75000"/>
                  </a:schemeClr>
                </a:solidFill>
                <a:latin typeface="Calibri" pitchFamily="34" charset="0"/>
                <a:cs typeface="Calibri" pitchFamily="34" charset="0"/>
              </a:rPr>
              <a:t>in Ukraine…</a:t>
            </a:r>
          </a:p>
          <a:p>
            <a:pPr marL="0" indent="0">
              <a:buNone/>
            </a:pPr>
            <a:r>
              <a:rPr lang="en-US" sz="1200" dirty="0" smtClean="0">
                <a:solidFill>
                  <a:schemeClr val="accent4">
                    <a:lumMod val="75000"/>
                  </a:schemeClr>
                </a:solidFill>
                <a:latin typeface="Calibri" pitchFamily="34" charset="0"/>
                <a:cs typeface="Calibri" pitchFamily="34" charset="0"/>
              </a:rPr>
              <a:t>* </a:t>
            </a:r>
            <a:r>
              <a:rPr lang="en-US" sz="1200" dirty="0">
                <a:solidFill>
                  <a:schemeClr val="accent4">
                    <a:lumMod val="75000"/>
                  </a:schemeClr>
                </a:solidFill>
                <a:latin typeface="Calibri" pitchFamily="34" charset="0"/>
                <a:cs typeface="Calibri" pitchFamily="34" charset="0"/>
              </a:rPr>
              <a:t>See </a:t>
            </a:r>
            <a:r>
              <a:rPr lang="en-US" sz="1200" dirty="0" smtClean="0">
                <a:solidFill>
                  <a:schemeClr val="accent4">
                    <a:lumMod val="75000"/>
                  </a:schemeClr>
                </a:solidFill>
                <a:latin typeface="Calibri" pitchFamily="34" charset="0"/>
                <a:cs typeface="Calibri" pitchFamily="34" charset="0"/>
              </a:rPr>
              <a:t>the </a:t>
            </a:r>
            <a:r>
              <a:rPr lang="en-US" sz="1200" dirty="0">
                <a:solidFill>
                  <a:schemeClr val="accent4">
                    <a:lumMod val="75000"/>
                  </a:schemeClr>
                </a:solidFill>
                <a:latin typeface="Calibri" pitchFamily="34" charset="0"/>
                <a:cs typeface="Calibri" pitchFamily="34" charset="0"/>
                <a:hlinkClick r:id="rId2"/>
              </a:rPr>
              <a:t>European Commission’s Restrictive measures in </a:t>
            </a:r>
            <a:r>
              <a:rPr lang="en-US" sz="1200" dirty="0" smtClean="0">
                <a:solidFill>
                  <a:schemeClr val="accent4">
                    <a:lumMod val="75000"/>
                  </a:schemeClr>
                </a:solidFill>
                <a:latin typeface="Calibri" pitchFamily="34" charset="0"/>
                <a:cs typeface="Calibri" pitchFamily="34" charset="0"/>
                <a:hlinkClick r:id="rId2"/>
              </a:rPr>
              <a:t>force</a:t>
            </a:r>
            <a:r>
              <a:rPr lang="en-US" sz="1200" dirty="0" smtClean="0">
                <a:solidFill>
                  <a:schemeClr val="accent4">
                    <a:lumMod val="75000"/>
                  </a:schemeClr>
                </a:solidFill>
                <a:latin typeface="Calibri" pitchFamily="34" charset="0"/>
                <a:cs typeface="Calibri" pitchFamily="34" charset="0"/>
              </a:rPr>
              <a:t> and </a:t>
            </a:r>
            <a:r>
              <a:rPr lang="en-US" sz="1200" dirty="0">
                <a:latin typeface="Calibri" pitchFamily="34" charset="0"/>
                <a:cs typeface="Calibri" pitchFamily="34" charset="0"/>
                <a:hlinkClick r:id="rId3"/>
              </a:rPr>
              <a:t>EU sanctions against Russia over Ukraine </a:t>
            </a:r>
            <a:r>
              <a:rPr lang="en-US" sz="1200" dirty="0" smtClean="0">
                <a:latin typeface="Calibri" pitchFamily="34" charset="0"/>
                <a:cs typeface="Calibri" pitchFamily="34" charset="0"/>
                <a:hlinkClick r:id="rId3"/>
              </a:rPr>
              <a:t>crisis</a:t>
            </a:r>
            <a:endParaRPr lang="en-US" sz="1200" dirty="0">
              <a:latin typeface="Calibri" pitchFamily="34" charset="0"/>
              <a:cs typeface="Calibri" pitchFamily="34" charset="0"/>
            </a:endParaRPr>
          </a:p>
          <a:p>
            <a:pPr marL="0" indent="0">
              <a:buNone/>
            </a:pPr>
            <a:endParaRPr lang="en-US" sz="1200" dirty="0">
              <a:solidFill>
                <a:schemeClr val="accent4">
                  <a:lumMod val="75000"/>
                </a:schemeClr>
              </a:solidFill>
              <a:latin typeface="Calibri" pitchFamily="34" charset="0"/>
              <a:cs typeface="Calibri" pitchFamily="34" charset="0"/>
            </a:endParaRPr>
          </a:p>
          <a:p>
            <a:pPr marL="0" indent="0">
              <a:lnSpc>
                <a:spcPct val="150000"/>
              </a:lnSpc>
              <a:buNone/>
            </a:pPr>
            <a:endParaRPr lang="en-US" sz="1800" dirty="0" smtClean="0">
              <a:solidFill>
                <a:schemeClr val="accent4">
                  <a:lumMod val="75000"/>
                </a:schemeClr>
              </a:solidFill>
              <a:latin typeface="Calibri" pitchFamily="34" charset="0"/>
              <a:cs typeface="Calibri" pitchFamily="34" charset="0"/>
            </a:endParaRPr>
          </a:p>
          <a:p>
            <a:pPr>
              <a:lnSpc>
                <a:spcPct val="150000"/>
              </a:lnSpc>
            </a:pPr>
            <a:endParaRPr lang="en-US" sz="2000" dirty="0" smtClean="0">
              <a:solidFill>
                <a:schemeClr val="accent4">
                  <a:lumMod val="75000"/>
                </a:schemeClr>
              </a:solidFill>
              <a:latin typeface="Calibri" pitchFamily="34" charset="0"/>
              <a:cs typeface="Calibri" pitchFamily="34" charset="0"/>
            </a:endParaRPr>
          </a:p>
          <a:p>
            <a:pPr>
              <a:lnSpc>
                <a:spcPct val="150000"/>
              </a:lnSpc>
            </a:pPr>
            <a:endParaRPr lang="en-US" sz="2000" dirty="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Прямоугольник 8"/>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316997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188641"/>
            <a:ext cx="7272808" cy="947720"/>
          </a:xfrm>
        </p:spPr>
        <p:txBody>
          <a:bodyPr>
            <a:noAutofit/>
          </a:bodyPr>
          <a:lstStyle/>
          <a:p>
            <a:r>
              <a:rPr lang="en-US" sz="2800" b="1" dirty="0">
                <a:solidFill>
                  <a:schemeClr val="accent4">
                    <a:lumMod val="75000"/>
                  </a:schemeClr>
                </a:solidFill>
                <a:latin typeface="Calibri" pitchFamily="34" charset="0"/>
                <a:cs typeface="Calibri" pitchFamily="34" charset="0"/>
              </a:rPr>
              <a:t>The Ukraine-European Union Association </a:t>
            </a:r>
            <a:r>
              <a:rPr lang="en-US" sz="2800" b="1" dirty="0" smtClean="0">
                <a:solidFill>
                  <a:schemeClr val="accent4">
                    <a:lumMod val="75000"/>
                  </a:schemeClr>
                </a:solidFill>
                <a:latin typeface="Calibri" pitchFamily="34" charset="0"/>
                <a:cs typeface="Calibri" pitchFamily="34" charset="0"/>
              </a:rPr>
              <a:t>Agreement (AA)</a:t>
            </a:r>
            <a:endParaRPr lang="en-US" sz="2800" b="1"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5</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485664" y="1052736"/>
            <a:ext cx="8406816" cy="5256584"/>
          </a:xfrm>
        </p:spPr>
        <p:txBody>
          <a:bodyPr>
            <a:noAutofit/>
          </a:bodyPr>
          <a:lstStyle/>
          <a:p>
            <a:pPr>
              <a:lnSpc>
                <a:spcPct val="150000"/>
              </a:lnSpc>
            </a:pPr>
            <a:r>
              <a:rPr lang="en-US" sz="2000" b="1" dirty="0" smtClean="0">
                <a:solidFill>
                  <a:srgbClr val="FD992B"/>
                </a:solidFill>
                <a:latin typeface="Calibri" pitchFamily="34" charset="0"/>
                <a:cs typeface="Calibri" pitchFamily="34" charset="0"/>
              </a:rPr>
              <a:t>21</a:t>
            </a:r>
            <a:r>
              <a:rPr lang="en-US" sz="2000" b="1" baseline="30000" dirty="0" smtClean="0">
                <a:solidFill>
                  <a:srgbClr val="FD992B"/>
                </a:solidFill>
                <a:latin typeface="Calibri" pitchFamily="34" charset="0"/>
                <a:cs typeface="Calibri" pitchFamily="34" charset="0"/>
              </a:rPr>
              <a:t>st</a:t>
            </a:r>
            <a:r>
              <a:rPr lang="en-US" sz="2000" b="1" dirty="0" smtClean="0">
                <a:solidFill>
                  <a:srgbClr val="FD992B"/>
                </a:solidFill>
                <a:latin typeface="Calibri" pitchFamily="34" charset="0"/>
                <a:cs typeface="Calibri" pitchFamily="34" charset="0"/>
              </a:rPr>
              <a:t> Mar 2014 </a:t>
            </a:r>
            <a:r>
              <a:rPr lang="en-US" sz="2000" dirty="0" smtClean="0">
                <a:solidFill>
                  <a:schemeClr val="accent4">
                    <a:lumMod val="75000"/>
                  </a:schemeClr>
                </a:solidFill>
                <a:latin typeface="Calibri" pitchFamily="34" charset="0"/>
                <a:cs typeface="Calibri" pitchFamily="34" charset="0"/>
              </a:rPr>
              <a:t>– signing </a:t>
            </a:r>
            <a:r>
              <a:rPr lang="en-US" sz="2000" dirty="0">
                <a:solidFill>
                  <a:schemeClr val="accent4">
                    <a:lumMod val="75000"/>
                  </a:schemeClr>
                </a:solidFill>
                <a:latin typeface="Calibri" pitchFamily="34" charset="0"/>
                <a:cs typeface="Calibri" pitchFamily="34" charset="0"/>
              </a:rPr>
              <a:t>of </a:t>
            </a:r>
            <a:r>
              <a:rPr lang="en-US" sz="2000" dirty="0" smtClean="0">
                <a:solidFill>
                  <a:schemeClr val="accent4">
                    <a:lumMod val="75000"/>
                  </a:schemeClr>
                </a:solidFill>
                <a:latin typeface="Calibri" pitchFamily="34" charset="0"/>
                <a:cs typeface="Calibri" pitchFamily="34" charset="0"/>
              </a:rPr>
              <a:t>the </a:t>
            </a:r>
            <a:r>
              <a:rPr lang="en-US" sz="2000" b="1" dirty="0" smtClean="0">
                <a:solidFill>
                  <a:schemeClr val="accent4">
                    <a:lumMod val="75000"/>
                  </a:schemeClr>
                </a:solidFill>
                <a:latin typeface="Calibri" pitchFamily="34" charset="0"/>
                <a:cs typeface="Calibri" pitchFamily="34" charset="0"/>
              </a:rPr>
              <a:t>‘political’ part of the </a:t>
            </a:r>
            <a:r>
              <a:rPr lang="en-US" sz="2000" b="1" dirty="0">
                <a:solidFill>
                  <a:schemeClr val="accent4">
                    <a:lumMod val="75000"/>
                  </a:schemeClr>
                </a:solidFill>
                <a:latin typeface="Calibri" pitchFamily="34" charset="0"/>
                <a:cs typeface="Calibri" pitchFamily="34" charset="0"/>
              </a:rPr>
              <a:t>AA between the EU and Ukraine </a:t>
            </a:r>
            <a:r>
              <a:rPr lang="en-US" sz="1800" dirty="0" smtClean="0">
                <a:solidFill>
                  <a:schemeClr val="accent4">
                    <a:lumMod val="75000"/>
                  </a:schemeClr>
                </a:solidFill>
                <a:latin typeface="Calibri" pitchFamily="34" charset="0"/>
                <a:cs typeface="Calibri" pitchFamily="34" charset="0"/>
              </a:rPr>
              <a:t>(</a:t>
            </a:r>
            <a:r>
              <a:rPr lang="en-US" sz="1800" dirty="0">
                <a:solidFill>
                  <a:schemeClr val="accent4">
                    <a:lumMod val="75000"/>
                  </a:schemeClr>
                </a:solidFill>
                <a:latin typeface="Calibri" pitchFamily="34" charset="0"/>
                <a:cs typeface="Calibri" pitchFamily="34" charset="0"/>
              </a:rPr>
              <a:t>Preamble, Article 1 and Titles I, II, and VII</a:t>
            </a:r>
            <a:r>
              <a:rPr lang="en-US" sz="1800" dirty="0" smtClean="0">
                <a:solidFill>
                  <a:schemeClr val="accent4">
                    <a:lumMod val="75000"/>
                  </a:schemeClr>
                </a:solidFill>
                <a:latin typeface="Calibri" pitchFamily="34" charset="0"/>
                <a:cs typeface="Calibri" pitchFamily="34" charset="0"/>
              </a:rPr>
              <a:t>);</a:t>
            </a:r>
            <a:endParaRPr lang="en-US" sz="1800" dirty="0">
              <a:solidFill>
                <a:schemeClr val="accent4">
                  <a:lumMod val="75000"/>
                </a:schemeClr>
              </a:solidFill>
              <a:latin typeface="Calibri" pitchFamily="34" charset="0"/>
              <a:cs typeface="Calibri" pitchFamily="34" charset="0"/>
            </a:endParaRPr>
          </a:p>
          <a:p>
            <a:pPr>
              <a:lnSpc>
                <a:spcPct val="150000"/>
              </a:lnSpc>
            </a:pPr>
            <a:r>
              <a:rPr lang="en-US" sz="2000" b="1" dirty="0" smtClean="0">
                <a:solidFill>
                  <a:srgbClr val="FD992B"/>
                </a:solidFill>
                <a:latin typeface="Calibri" pitchFamily="34" charset="0"/>
                <a:cs typeface="Calibri" pitchFamily="34" charset="0"/>
              </a:rPr>
              <a:t>27</a:t>
            </a:r>
            <a:r>
              <a:rPr lang="en-US" sz="2000" b="1" baseline="30000" dirty="0" smtClean="0">
                <a:solidFill>
                  <a:srgbClr val="FD992B"/>
                </a:solidFill>
                <a:latin typeface="Calibri" pitchFamily="34" charset="0"/>
                <a:cs typeface="Calibri" pitchFamily="34" charset="0"/>
              </a:rPr>
              <a:t>th</a:t>
            </a:r>
            <a:r>
              <a:rPr lang="en-US" sz="2000" b="1" dirty="0" smtClean="0">
                <a:solidFill>
                  <a:srgbClr val="FD992B"/>
                </a:solidFill>
                <a:latin typeface="Calibri" pitchFamily="34" charset="0"/>
                <a:cs typeface="Calibri" pitchFamily="34" charset="0"/>
              </a:rPr>
              <a:t> June 2014 </a:t>
            </a:r>
            <a:r>
              <a:rPr lang="en-US" sz="2000" dirty="0" smtClean="0">
                <a:solidFill>
                  <a:schemeClr val="accent4">
                    <a:lumMod val="75000"/>
                  </a:schemeClr>
                </a:solidFill>
                <a:latin typeface="Calibri" pitchFamily="34" charset="0"/>
                <a:cs typeface="Calibri" pitchFamily="34" charset="0"/>
              </a:rPr>
              <a:t>– </a:t>
            </a:r>
            <a:r>
              <a:rPr lang="en-US" sz="2000" dirty="0">
                <a:solidFill>
                  <a:schemeClr val="accent4">
                    <a:lumMod val="75000"/>
                  </a:schemeClr>
                </a:solidFill>
                <a:latin typeface="Calibri" pitchFamily="34" charset="0"/>
                <a:cs typeface="Calibri" pitchFamily="34" charset="0"/>
              </a:rPr>
              <a:t>signing of the </a:t>
            </a:r>
            <a:r>
              <a:rPr lang="en-US" sz="2000" b="1" dirty="0" smtClean="0">
                <a:solidFill>
                  <a:schemeClr val="accent4">
                    <a:lumMod val="75000"/>
                  </a:schemeClr>
                </a:solidFill>
                <a:latin typeface="Calibri" pitchFamily="34" charset="0"/>
                <a:cs typeface="Calibri" pitchFamily="34" charset="0"/>
              </a:rPr>
              <a:t>‘economic’ </a:t>
            </a:r>
            <a:r>
              <a:rPr lang="en-US" sz="2000" b="1" dirty="0">
                <a:solidFill>
                  <a:schemeClr val="accent4">
                    <a:lumMod val="75000"/>
                  </a:schemeClr>
                </a:solidFill>
                <a:latin typeface="Calibri" pitchFamily="34" charset="0"/>
                <a:cs typeface="Calibri" pitchFamily="34" charset="0"/>
              </a:rPr>
              <a:t>part of the AA </a:t>
            </a:r>
            <a:r>
              <a:rPr lang="en-US" sz="1800" dirty="0" smtClean="0">
                <a:solidFill>
                  <a:schemeClr val="accent4">
                    <a:lumMod val="75000"/>
                  </a:schemeClr>
                </a:solidFill>
                <a:latin typeface="Calibri" pitchFamily="34" charset="0"/>
                <a:cs typeface="Calibri" pitchFamily="34" charset="0"/>
              </a:rPr>
              <a:t>(Titles </a:t>
            </a:r>
            <a:r>
              <a:rPr lang="en-US" sz="1800" dirty="0">
                <a:solidFill>
                  <a:schemeClr val="accent4">
                    <a:lumMod val="75000"/>
                  </a:schemeClr>
                </a:solidFill>
                <a:latin typeface="Calibri" pitchFamily="34" charset="0"/>
                <a:cs typeface="Calibri" pitchFamily="34" charset="0"/>
              </a:rPr>
              <a:t>III, IV, V and VI, related Annexes and </a:t>
            </a:r>
            <a:r>
              <a:rPr lang="en-US" sz="1800" dirty="0" smtClean="0">
                <a:solidFill>
                  <a:schemeClr val="accent4">
                    <a:lumMod val="75000"/>
                  </a:schemeClr>
                </a:solidFill>
                <a:latin typeface="Calibri" pitchFamily="34" charset="0"/>
                <a:cs typeface="Calibri" pitchFamily="34" charset="0"/>
              </a:rPr>
              <a:t>Protocols) </a:t>
            </a:r>
            <a:r>
              <a:rPr lang="en-US" sz="2000" dirty="0">
                <a:solidFill>
                  <a:schemeClr val="accent4">
                    <a:lumMod val="75000"/>
                  </a:schemeClr>
                </a:solidFill>
                <a:latin typeface="Calibri" pitchFamily="34" charset="0"/>
                <a:cs typeface="Calibri" pitchFamily="34" charset="0"/>
              </a:rPr>
              <a:t>– </a:t>
            </a:r>
            <a:r>
              <a:rPr lang="en-US" sz="2000" b="1" dirty="0">
                <a:solidFill>
                  <a:srgbClr val="FD992B"/>
                </a:solidFill>
                <a:latin typeface="Calibri" pitchFamily="34" charset="0"/>
                <a:cs typeface="Calibri" pitchFamily="34" charset="0"/>
              </a:rPr>
              <a:t>n</a:t>
            </a:r>
            <a:r>
              <a:rPr lang="en-US" sz="2000" b="1" dirty="0" smtClean="0">
                <a:solidFill>
                  <a:srgbClr val="FD992B"/>
                </a:solidFill>
                <a:latin typeface="Calibri" pitchFamily="34" charset="0"/>
                <a:cs typeface="Calibri" pitchFamily="34" charset="0"/>
              </a:rPr>
              <a:t>ot </a:t>
            </a:r>
            <a:r>
              <a:rPr lang="en-US" sz="2000" b="1" dirty="0">
                <a:solidFill>
                  <a:srgbClr val="FD992B"/>
                </a:solidFill>
                <a:latin typeface="Calibri" pitchFamily="34" charset="0"/>
                <a:cs typeface="Calibri" pitchFamily="34" charset="0"/>
              </a:rPr>
              <a:t>in force </a:t>
            </a:r>
            <a:r>
              <a:rPr lang="en-US" sz="2000" b="1" dirty="0" smtClean="0">
                <a:solidFill>
                  <a:srgbClr val="FD992B"/>
                </a:solidFill>
                <a:latin typeface="Calibri" pitchFamily="34" charset="0"/>
                <a:cs typeface="Calibri" pitchFamily="34" charset="0"/>
              </a:rPr>
              <a:t>yet * </a:t>
            </a:r>
            <a:endParaRPr lang="en-US" sz="2000" dirty="0">
              <a:solidFill>
                <a:schemeClr val="accent4">
                  <a:lumMod val="75000"/>
                </a:schemeClr>
              </a:solidFill>
              <a:latin typeface="Calibri" pitchFamily="34" charset="0"/>
              <a:cs typeface="Calibri" pitchFamily="34" charset="0"/>
            </a:endParaRPr>
          </a:p>
          <a:p>
            <a:pPr>
              <a:lnSpc>
                <a:spcPct val="150000"/>
              </a:lnSpc>
            </a:pPr>
            <a:r>
              <a:rPr lang="en-US" sz="2000" b="1" dirty="0" smtClean="0">
                <a:solidFill>
                  <a:srgbClr val="FD992B"/>
                </a:solidFill>
                <a:latin typeface="Calibri" pitchFamily="34" charset="0"/>
                <a:cs typeface="Calibri" pitchFamily="34" charset="0"/>
              </a:rPr>
              <a:t>Sept </a:t>
            </a:r>
            <a:r>
              <a:rPr lang="en-US" sz="2000" b="1" dirty="0">
                <a:solidFill>
                  <a:srgbClr val="FD992B"/>
                </a:solidFill>
                <a:latin typeface="Calibri" pitchFamily="34" charset="0"/>
                <a:cs typeface="Calibri" pitchFamily="34" charset="0"/>
              </a:rPr>
              <a:t>2014 </a:t>
            </a:r>
            <a:r>
              <a:rPr lang="en-US" sz="2000" b="1" dirty="0">
                <a:solidFill>
                  <a:schemeClr val="accent4">
                    <a:lumMod val="75000"/>
                  </a:schemeClr>
                </a:solidFill>
                <a:latin typeface="Calibri" pitchFamily="34" charset="0"/>
                <a:cs typeface="Calibri" pitchFamily="34" charset="0"/>
              </a:rPr>
              <a:t>– </a:t>
            </a:r>
            <a:r>
              <a:rPr lang="en-US" sz="2000" dirty="0">
                <a:solidFill>
                  <a:schemeClr val="accent4">
                    <a:lumMod val="75000"/>
                  </a:schemeClr>
                </a:solidFill>
                <a:latin typeface="Calibri" pitchFamily="34" charset="0"/>
                <a:cs typeface="Calibri" pitchFamily="34" charset="0"/>
              </a:rPr>
              <a:t>Ukrainian </a:t>
            </a:r>
            <a:r>
              <a:rPr lang="en-US" sz="2000" dirty="0" err="1">
                <a:solidFill>
                  <a:schemeClr val="accent4">
                    <a:lumMod val="75000"/>
                  </a:schemeClr>
                </a:solidFill>
                <a:latin typeface="Calibri" pitchFamily="34" charset="0"/>
                <a:cs typeface="Calibri" pitchFamily="34" charset="0"/>
              </a:rPr>
              <a:t>Verkhovna</a:t>
            </a:r>
            <a:r>
              <a:rPr lang="en-US" sz="2000" dirty="0">
                <a:solidFill>
                  <a:schemeClr val="accent4">
                    <a:lumMod val="75000"/>
                  </a:schemeClr>
                </a:solidFill>
                <a:latin typeface="Calibri" pitchFamily="34" charset="0"/>
                <a:cs typeface="Calibri" pitchFamily="34" charset="0"/>
              </a:rPr>
              <a:t> </a:t>
            </a:r>
            <a:r>
              <a:rPr lang="en-US" sz="2000" dirty="0" err="1" smtClean="0">
                <a:solidFill>
                  <a:schemeClr val="accent4">
                    <a:lumMod val="75000"/>
                  </a:schemeClr>
                </a:solidFill>
                <a:latin typeface="Calibri" pitchFamily="34" charset="0"/>
                <a:cs typeface="Calibri" pitchFamily="34" charset="0"/>
              </a:rPr>
              <a:t>Rada</a:t>
            </a:r>
            <a:r>
              <a:rPr lang="en-US" sz="2000" dirty="0" smtClean="0">
                <a:solidFill>
                  <a:schemeClr val="accent4">
                    <a:lumMod val="75000"/>
                  </a:schemeClr>
                </a:solidFill>
                <a:latin typeface="Calibri" pitchFamily="34" charset="0"/>
                <a:cs typeface="Calibri" pitchFamily="34" charset="0"/>
              </a:rPr>
              <a:t> &amp; the EU parliament </a:t>
            </a:r>
            <a:r>
              <a:rPr lang="en-US" sz="2000" b="1" dirty="0">
                <a:solidFill>
                  <a:schemeClr val="accent4">
                    <a:lumMod val="75000"/>
                  </a:schemeClr>
                </a:solidFill>
                <a:latin typeface="Calibri" pitchFamily="34" charset="0"/>
                <a:cs typeface="Calibri" pitchFamily="34" charset="0"/>
              </a:rPr>
              <a:t>ratified the </a:t>
            </a:r>
            <a:r>
              <a:rPr lang="en-US" sz="2000" b="1" dirty="0" smtClean="0">
                <a:solidFill>
                  <a:schemeClr val="accent4">
                    <a:lumMod val="75000"/>
                  </a:schemeClr>
                </a:solidFill>
                <a:latin typeface="Calibri" pitchFamily="34" charset="0"/>
                <a:cs typeface="Calibri" pitchFamily="34" charset="0"/>
              </a:rPr>
              <a:t>AA;</a:t>
            </a:r>
            <a:endParaRPr lang="en-US" sz="2000" b="1" dirty="0">
              <a:solidFill>
                <a:schemeClr val="accent4">
                  <a:lumMod val="75000"/>
                </a:schemeClr>
              </a:solidFill>
              <a:latin typeface="Calibri" pitchFamily="34" charset="0"/>
              <a:cs typeface="Calibri" pitchFamily="34" charset="0"/>
            </a:endParaRPr>
          </a:p>
          <a:p>
            <a:pPr>
              <a:lnSpc>
                <a:spcPct val="150000"/>
              </a:lnSpc>
            </a:pPr>
            <a:r>
              <a:rPr lang="en-US" sz="2000" b="1" dirty="0" smtClean="0">
                <a:solidFill>
                  <a:schemeClr val="accent4">
                    <a:lumMod val="75000"/>
                  </a:schemeClr>
                </a:solidFill>
                <a:latin typeface="Calibri" pitchFamily="34" charset="0"/>
                <a:cs typeface="Calibri" pitchFamily="34" charset="0"/>
              </a:rPr>
              <a:t>Provisional </a:t>
            </a:r>
            <a:r>
              <a:rPr lang="en-US" sz="2000" b="1" dirty="0">
                <a:solidFill>
                  <a:schemeClr val="accent4">
                    <a:lumMod val="75000"/>
                  </a:schemeClr>
                </a:solidFill>
                <a:latin typeface="Calibri" pitchFamily="34" charset="0"/>
                <a:cs typeface="Calibri" pitchFamily="34" charset="0"/>
              </a:rPr>
              <a:t>application of Titles III, V, VI, and </a:t>
            </a:r>
            <a:r>
              <a:rPr lang="en-US" sz="2000" b="1" dirty="0" smtClean="0">
                <a:solidFill>
                  <a:schemeClr val="accent4">
                    <a:lumMod val="75000"/>
                  </a:schemeClr>
                </a:solidFill>
                <a:latin typeface="Calibri" pitchFamily="34" charset="0"/>
                <a:cs typeface="Calibri" pitchFamily="34" charset="0"/>
              </a:rPr>
              <a:t>VII since </a:t>
            </a:r>
            <a:r>
              <a:rPr lang="en-US" sz="2000" b="1" dirty="0" smtClean="0">
                <a:solidFill>
                  <a:srgbClr val="FD992B"/>
                </a:solidFill>
                <a:latin typeface="Calibri" pitchFamily="34" charset="0"/>
                <a:cs typeface="Calibri" pitchFamily="34" charset="0"/>
              </a:rPr>
              <a:t>1</a:t>
            </a:r>
            <a:r>
              <a:rPr lang="en-US" sz="2000" b="1" baseline="30000" dirty="0" smtClean="0">
                <a:solidFill>
                  <a:srgbClr val="FD992B"/>
                </a:solidFill>
                <a:latin typeface="Calibri" pitchFamily="34" charset="0"/>
                <a:cs typeface="Calibri" pitchFamily="34" charset="0"/>
              </a:rPr>
              <a:t>st</a:t>
            </a:r>
            <a:r>
              <a:rPr lang="en-US" sz="2000" b="1" dirty="0" smtClean="0">
                <a:solidFill>
                  <a:srgbClr val="FD992B"/>
                </a:solidFill>
                <a:latin typeface="Calibri" pitchFamily="34" charset="0"/>
                <a:cs typeface="Calibri" pitchFamily="34" charset="0"/>
              </a:rPr>
              <a:t> Nov 2014 </a:t>
            </a:r>
            <a:r>
              <a:rPr lang="en-US" sz="1800" dirty="0" smtClean="0">
                <a:solidFill>
                  <a:schemeClr val="accent4">
                    <a:lumMod val="75000"/>
                  </a:schemeClr>
                </a:solidFill>
                <a:latin typeface="Calibri" pitchFamily="34" charset="0"/>
                <a:cs typeface="Calibri" pitchFamily="34" charset="0"/>
              </a:rPr>
              <a:t>(</a:t>
            </a:r>
            <a:r>
              <a:rPr lang="en-US" sz="1800" dirty="0">
                <a:solidFill>
                  <a:schemeClr val="accent4">
                    <a:lumMod val="75000"/>
                  </a:schemeClr>
                </a:solidFill>
                <a:latin typeface="Calibri" pitchFamily="34" charset="0"/>
                <a:cs typeface="Calibri" pitchFamily="34" charset="0"/>
              </a:rPr>
              <a:t>privileged access to the European market for Ukrainian companies</a:t>
            </a:r>
            <a:r>
              <a:rPr lang="en-US" sz="1800" dirty="0" smtClean="0">
                <a:solidFill>
                  <a:schemeClr val="accent4">
                    <a:lumMod val="75000"/>
                  </a:schemeClr>
                </a:solidFill>
                <a:latin typeface="Calibri" pitchFamily="34" charset="0"/>
                <a:cs typeface="Calibri" pitchFamily="34" charset="0"/>
              </a:rPr>
              <a:t>); </a:t>
            </a:r>
            <a:endParaRPr lang="en-US" sz="1800" dirty="0">
              <a:solidFill>
                <a:srgbClr val="FF0000"/>
              </a:solidFill>
              <a:latin typeface="Calibri" pitchFamily="34" charset="0"/>
              <a:cs typeface="Calibri" pitchFamily="34" charset="0"/>
            </a:endParaRPr>
          </a:p>
          <a:p>
            <a:pPr>
              <a:lnSpc>
                <a:spcPct val="150000"/>
              </a:lnSpc>
            </a:pPr>
            <a:r>
              <a:rPr lang="en-US" sz="2000" b="1" dirty="0" smtClean="0">
                <a:solidFill>
                  <a:srgbClr val="FD992B"/>
                </a:solidFill>
                <a:latin typeface="Calibri" pitchFamily="34" charset="0"/>
                <a:cs typeface="Calibri" pitchFamily="34" charset="0"/>
              </a:rPr>
              <a:t>Deferred </a:t>
            </a:r>
            <a:r>
              <a:rPr lang="en-US" sz="2000" b="1" dirty="0">
                <a:solidFill>
                  <a:srgbClr val="FD992B"/>
                </a:solidFill>
                <a:latin typeface="Calibri" pitchFamily="34" charset="0"/>
                <a:cs typeface="Calibri" pitchFamily="34" charset="0"/>
              </a:rPr>
              <a:t>application </a:t>
            </a:r>
            <a:r>
              <a:rPr lang="en-US" sz="2000" b="1" dirty="0">
                <a:solidFill>
                  <a:schemeClr val="accent4">
                    <a:lumMod val="75000"/>
                  </a:schemeClr>
                </a:solidFill>
                <a:latin typeface="Calibri" pitchFamily="34" charset="0"/>
                <a:cs typeface="Calibri" pitchFamily="34" charset="0"/>
              </a:rPr>
              <a:t>of the Free Trade </a:t>
            </a:r>
            <a:r>
              <a:rPr lang="en-US" sz="2000" b="1" dirty="0" smtClean="0">
                <a:solidFill>
                  <a:schemeClr val="accent4">
                    <a:lumMod val="75000"/>
                  </a:schemeClr>
                </a:solidFill>
                <a:latin typeface="Calibri" pitchFamily="34" charset="0"/>
                <a:cs typeface="Calibri" pitchFamily="34" charset="0"/>
              </a:rPr>
              <a:t>Area</a:t>
            </a:r>
            <a:r>
              <a:rPr lang="ru-RU" sz="2000" b="1" dirty="0" smtClean="0">
                <a:solidFill>
                  <a:schemeClr val="accent4">
                    <a:lumMod val="75000"/>
                  </a:schemeClr>
                </a:solidFill>
                <a:latin typeface="Calibri" pitchFamily="34" charset="0"/>
                <a:cs typeface="Calibri" pitchFamily="34" charset="0"/>
              </a:rPr>
              <a:t> (</a:t>
            </a:r>
            <a:r>
              <a:rPr lang="en-US" sz="2000" b="1" dirty="0" smtClean="0">
                <a:solidFill>
                  <a:schemeClr val="accent4">
                    <a:lumMod val="75000"/>
                  </a:schemeClr>
                </a:solidFill>
                <a:latin typeface="Calibri" pitchFamily="34" charset="0"/>
                <a:cs typeface="Calibri" pitchFamily="34" charset="0"/>
              </a:rPr>
              <a:t>DCFTA</a:t>
            </a:r>
            <a:r>
              <a:rPr lang="ru-RU" sz="2000" b="1" dirty="0" smtClean="0">
                <a:solidFill>
                  <a:schemeClr val="accent4">
                    <a:lumMod val="75000"/>
                  </a:schemeClr>
                </a:solidFill>
                <a:latin typeface="Calibri" pitchFamily="34" charset="0"/>
                <a:cs typeface="Calibri" pitchFamily="34" charset="0"/>
              </a:rPr>
              <a:t>)</a:t>
            </a:r>
            <a:r>
              <a:rPr lang="en-US" sz="2000" b="1" dirty="0" smtClean="0">
                <a:solidFill>
                  <a:schemeClr val="accent4">
                    <a:lumMod val="75000"/>
                  </a:schemeClr>
                </a:solidFill>
                <a:latin typeface="Calibri" pitchFamily="34" charset="0"/>
                <a:cs typeface="Calibri" pitchFamily="34" charset="0"/>
              </a:rPr>
              <a:t> </a:t>
            </a:r>
            <a:r>
              <a:rPr lang="en-US" sz="2000" b="1" dirty="0">
                <a:solidFill>
                  <a:schemeClr val="accent4">
                    <a:lumMod val="75000"/>
                  </a:schemeClr>
                </a:solidFill>
                <a:latin typeface="Calibri" pitchFamily="34" charset="0"/>
                <a:cs typeface="Calibri" pitchFamily="34" charset="0"/>
              </a:rPr>
              <a:t>provisions </a:t>
            </a:r>
            <a:r>
              <a:rPr lang="en-US" sz="2000" b="1" dirty="0">
                <a:solidFill>
                  <a:srgbClr val="FD992B"/>
                </a:solidFill>
                <a:latin typeface="Calibri" pitchFamily="34" charset="0"/>
                <a:cs typeface="Calibri" pitchFamily="34" charset="0"/>
              </a:rPr>
              <a:t>until </a:t>
            </a:r>
            <a:r>
              <a:rPr lang="en-US" sz="2000" b="1" dirty="0" smtClean="0">
                <a:solidFill>
                  <a:srgbClr val="FD992B"/>
                </a:solidFill>
                <a:latin typeface="Calibri" pitchFamily="34" charset="0"/>
                <a:cs typeface="Calibri" pitchFamily="34" charset="0"/>
              </a:rPr>
              <a:t>201</a:t>
            </a:r>
            <a:r>
              <a:rPr lang="ru-RU" sz="2000" b="1" dirty="0" smtClean="0">
                <a:solidFill>
                  <a:srgbClr val="FD992B"/>
                </a:solidFill>
                <a:latin typeface="Calibri" pitchFamily="34" charset="0"/>
                <a:cs typeface="Calibri" pitchFamily="34" charset="0"/>
              </a:rPr>
              <a:t>6</a:t>
            </a:r>
            <a:endParaRPr lang="en-US" sz="2000" b="1" dirty="0" smtClean="0">
              <a:solidFill>
                <a:srgbClr val="FD992B"/>
              </a:solidFill>
              <a:latin typeface="Calibri" pitchFamily="34" charset="0"/>
              <a:cs typeface="Calibri" pitchFamily="34" charset="0"/>
            </a:endParaRPr>
          </a:p>
          <a:p>
            <a:pPr>
              <a:lnSpc>
                <a:spcPct val="150000"/>
              </a:lnSpc>
            </a:pPr>
            <a:r>
              <a:rPr lang="en-US" sz="2000" b="1" dirty="0" smtClean="0">
                <a:solidFill>
                  <a:srgbClr val="FD992B"/>
                </a:solidFill>
                <a:latin typeface="Calibri" pitchFamily="34" charset="0"/>
                <a:cs typeface="Calibri" pitchFamily="34" charset="0"/>
              </a:rPr>
              <a:t>16</a:t>
            </a:r>
            <a:r>
              <a:rPr lang="en-US" sz="2000" b="1" baseline="30000" dirty="0" smtClean="0">
                <a:solidFill>
                  <a:srgbClr val="FD992B"/>
                </a:solidFill>
                <a:latin typeface="Calibri" pitchFamily="34" charset="0"/>
                <a:cs typeface="Calibri" pitchFamily="34" charset="0"/>
              </a:rPr>
              <a:t>th</a:t>
            </a:r>
            <a:r>
              <a:rPr lang="en-US" sz="2000" b="1" dirty="0" smtClean="0">
                <a:solidFill>
                  <a:srgbClr val="FD992B"/>
                </a:solidFill>
                <a:latin typeface="Calibri" pitchFamily="34" charset="0"/>
                <a:cs typeface="Calibri" pitchFamily="34" charset="0"/>
              </a:rPr>
              <a:t> </a:t>
            </a:r>
            <a:r>
              <a:rPr lang="en-US" sz="2000" b="1" dirty="0">
                <a:solidFill>
                  <a:srgbClr val="FD992B"/>
                </a:solidFill>
                <a:latin typeface="Calibri" pitchFamily="34" charset="0"/>
                <a:cs typeface="Calibri" pitchFamily="34" charset="0"/>
              </a:rPr>
              <a:t>Mar 2015 </a:t>
            </a:r>
            <a:r>
              <a:rPr lang="en-US" sz="2000" dirty="0">
                <a:solidFill>
                  <a:schemeClr val="accent4">
                    <a:lumMod val="75000"/>
                  </a:schemeClr>
                </a:solidFill>
                <a:latin typeface="Calibri" pitchFamily="34" charset="0"/>
                <a:cs typeface="Calibri" pitchFamily="34" charset="0"/>
              </a:rPr>
              <a:t>– EU-Ukraine </a:t>
            </a:r>
            <a:r>
              <a:rPr lang="en-US" sz="2000" b="1" dirty="0">
                <a:solidFill>
                  <a:schemeClr val="accent4">
                    <a:lumMod val="75000"/>
                  </a:schemeClr>
                </a:solidFill>
                <a:latin typeface="Calibri" pitchFamily="34" charset="0"/>
                <a:cs typeface="Calibri" pitchFamily="34" charset="0"/>
              </a:rPr>
              <a:t>Association Agenda </a:t>
            </a:r>
            <a:r>
              <a:rPr lang="en-US" sz="2000" dirty="0">
                <a:solidFill>
                  <a:schemeClr val="accent4">
                    <a:lumMod val="75000"/>
                  </a:schemeClr>
                </a:solidFill>
                <a:latin typeface="Calibri" pitchFamily="34" charset="0"/>
                <a:cs typeface="Calibri" pitchFamily="34" charset="0"/>
              </a:rPr>
              <a:t>to prepare and </a:t>
            </a:r>
            <a:r>
              <a:rPr lang="en-US" sz="2000" b="1" dirty="0">
                <a:solidFill>
                  <a:schemeClr val="accent4">
                    <a:lumMod val="75000"/>
                  </a:schemeClr>
                </a:solidFill>
                <a:latin typeface="Calibri" pitchFamily="34" charset="0"/>
                <a:cs typeface="Calibri" pitchFamily="34" charset="0"/>
              </a:rPr>
              <a:t>facilitate the implementation of the AA</a:t>
            </a:r>
          </a:p>
          <a:p>
            <a:pPr marL="0" indent="0">
              <a:lnSpc>
                <a:spcPct val="150000"/>
              </a:lnSpc>
              <a:buNone/>
            </a:pPr>
            <a:r>
              <a:rPr lang="en-US" sz="1200" dirty="0" smtClean="0">
                <a:solidFill>
                  <a:schemeClr val="accent4">
                    <a:lumMod val="75000"/>
                  </a:schemeClr>
                </a:solidFill>
                <a:latin typeface="Calibri" pitchFamily="34" charset="0"/>
                <a:cs typeface="Calibri" pitchFamily="34" charset="0"/>
              </a:rPr>
              <a:t>* 6/31 </a:t>
            </a:r>
            <a:r>
              <a:rPr lang="en-US" sz="1200" dirty="0">
                <a:solidFill>
                  <a:schemeClr val="accent4">
                    <a:lumMod val="75000"/>
                  </a:schemeClr>
                </a:solidFill>
                <a:latin typeface="Calibri" pitchFamily="34" charset="0"/>
                <a:cs typeface="Calibri" pitchFamily="34" charset="0"/>
              </a:rPr>
              <a:t>have </a:t>
            </a:r>
            <a:r>
              <a:rPr lang="en-US" sz="1200" dirty="0" smtClean="0">
                <a:solidFill>
                  <a:schemeClr val="accent4">
                    <a:lumMod val="75000"/>
                  </a:schemeClr>
                </a:solidFill>
                <a:latin typeface="Calibri" pitchFamily="34" charset="0"/>
                <a:cs typeface="Calibri" pitchFamily="34" charset="0"/>
              </a:rPr>
              <a:t>not (fully) </a:t>
            </a:r>
            <a:r>
              <a:rPr lang="en-US" sz="1200" dirty="0">
                <a:solidFill>
                  <a:schemeClr val="accent4">
                    <a:lumMod val="75000"/>
                  </a:schemeClr>
                </a:solidFill>
                <a:latin typeface="Calibri" pitchFamily="34" charset="0"/>
                <a:cs typeface="Calibri" pitchFamily="34" charset="0"/>
              </a:rPr>
              <a:t>ratified, </a:t>
            </a:r>
            <a:r>
              <a:rPr lang="en-US" sz="1200" dirty="0" err="1">
                <a:solidFill>
                  <a:schemeClr val="accent4">
                    <a:lumMod val="75000"/>
                  </a:schemeClr>
                </a:solidFill>
                <a:latin typeface="Calibri" pitchFamily="34" charset="0"/>
                <a:cs typeface="Calibri" pitchFamily="34" charset="0"/>
              </a:rPr>
              <a:t>inlc</a:t>
            </a:r>
            <a:r>
              <a:rPr lang="en-US" sz="1200" dirty="0">
                <a:solidFill>
                  <a:schemeClr val="accent4">
                    <a:lumMod val="75000"/>
                  </a:schemeClr>
                </a:solidFill>
                <a:latin typeface="Calibri" pitchFamily="34" charset="0"/>
                <a:cs typeface="Calibri" pitchFamily="34" charset="0"/>
              </a:rPr>
              <a:t>. 6 countries: Belgium, Cyprus, Czech Republic, Greece</a:t>
            </a:r>
            <a:r>
              <a:rPr lang="en-US" sz="1200" dirty="0" smtClean="0">
                <a:solidFill>
                  <a:schemeClr val="accent4">
                    <a:lumMod val="75000"/>
                  </a:schemeClr>
                </a:solidFill>
                <a:latin typeface="Calibri" pitchFamily="34" charset="0"/>
                <a:cs typeface="Calibri" pitchFamily="34" charset="0"/>
              </a:rPr>
              <a:t>, </a:t>
            </a:r>
            <a:r>
              <a:rPr lang="en-US" sz="1200" dirty="0">
                <a:solidFill>
                  <a:schemeClr val="accent4">
                    <a:lumMod val="75000"/>
                  </a:schemeClr>
                </a:solidFill>
                <a:latin typeface="Calibri" pitchFamily="34" charset="0"/>
                <a:cs typeface="Calibri" pitchFamily="34" charset="0"/>
              </a:rPr>
              <a:t>Netherlands; </a:t>
            </a:r>
            <a:r>
              <a:rPr lang="en-US" sz="1200" dirty="0" smtClean="0">
                <a:solidFill>
                  <a:schemeClr val="accent4">
                    <a:lumMod val="75000"/>
                  </a:schemeClr>
                </a:solidFill>
                <a:latin typeface="Calibri" pitchFamily="34" charset="0"/>
                <a:cs typeface="Calibri" pitchFamily="34" charset="0"/>
              </a:rPr>
              <a:t>and </a:t>
            </a:r>
            <a:r>
              <a:rPr lang="en-US" sz="1200" dirty="0">
                <a:solidFill>
                  <a:schemeClr val="accent4">
                    <a:lumMod val="75000"/>
                  </a:schemeClr>
                </a:solidFill>
                <a:latin typeface="Calibri" pitchFamily="34" charset="0"/>
                <a:cs typeface="Calibri" pitchFamily="34" charset="0"/>
              </a:rPr>
              <a:t>the Council of the EU</a:t>
            </a:r>
            <a:r>
              <a:rPr lang="en-US" sz="1200" dirty="0" smtClean="0">
                <a:solidFill>
                  <a:schemeClr val="accent4">
                    <a:lumMod val="75000"/>
                  </a:schemeClr>
                </a:solidFill>
                <a:latin typeface="Calibri" pitchFamily="34" charset="0"/>
                <a:cs typeface="Calibri" pitchFamily="34" charset="0"/>
              </a:rPr>
              <a:t>)</a:t>
            </a:r>
            <a:endParaRPr lang="en-US" sz="1200" dirty="0">
              <a:solidFill>
                <a:schemeClr val="accent4">
                  <a:lumMod val="75000"/>
                </a:schemeClr>
              </a:solidFill>
              <a:latin typeface="Calibri" pitchFamily="34" charset="0"/>
              <a:cs typeface="Calibri" pitchFamily="34" charset="0"/>
            </a:endParaRPr>
          </a:p>
          <a:p>
            <a:pPr marL="0" indent="0">
              <a:lnSpc>
                <a:spcPct val="150000"/>
              </a:lnSpc>
              <a:buNone/>
            </a:pPr>
            <a:endParaRPr lang="en-US" sz="1800" dirty="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Прямоугольник 8"/>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76563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6</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412776"/>
            <a:ext cx="7200800" cy="2448272"/>
          </a:xfrm>
        </p:spPr>
        <p:txBody>
          <a:bodyPr>
            <a:noAutofit/>
          </a:bodyPr>
          <a:lstStyle/>
          <a:p>
            <a:pPr marL="0" indent="0" algn="ctr">
              <a:lnSpc>
                <a:spcPct val="150000"/>
              </a:lnSpc>
              <a:buNone/>
            </a:pPr>
            <a:r>
              <a:rPr lang="en-US" sz="3200" b="1" dirty="0">
                <a:solidFill>
                  <a:srgbClr val="FD992B"/>
                </a:solidFill>
                <a:latin typeface="Calibri" pitchFamily="34" charset="0"/>
                <a:cs typeface="Calibri" pitchFamily="34" charset="0"/>
              </a:rPr>
              <a:t>(II) </a:t>
            </a:r>
            <a:endParaRPr lang="en-US" sz="3200" b="1" dirty="0" smtClean="0">
              <a:solidFill>
                <a:srgbClr val="FD992B"/>
              </a:solidFill>
              <a:latin typeface="Calibri" pitchFamily="34" charset="0"/>
              <a:cs typeface="Calibri" pitchFamily="34" charset="0"/>
            </a:endParaRPr>
          </a:p>
          <a:p>
            <a:pPr marL="0" indent="0" algn="ctr">
              <a:lnSpc>
                <a:spcPct val="150000"/>
              </a:lnSpc>
              <a:buNone/>
            </a:pPr>
            <a:r>
              <a:rPr lang="en-US" sz="3200" b="1" dirty="0">
                <a:solidFill>
                  <a:srgbClr val="FD992B"/>
                </a:solidFill>
                <a:latin typeface="Calibri" pitchFamily="34" charset="0"/>
                <a:cs typeface="Calibri" pitchFamily="34" charset="0"/>
              </a:rPr>
              <a:t>Reforming of the </a:t>
            </a:r>
            <a:r>
              <a:rPr lang="ru-RU" sz="3200" b="1" dirty="0" err="1">
                <a:solidFill>
                  <a:srgbClr val="FD992B"/>
                </a:solidFill>
                <a:latin typeface="Calibri" pitchFamily="34" charset="0"/>
                <a:cs typeface="Calibri" pitchFamily="34" charset="0"/>
              </a:rPr>
              <a:t>Ukrain</a:t>
            </a:r>
            <a:r>
              <a:rPr lang="en-US" sz="3200" b="1" dirty="0" err="1">
                <a:solidFill>
                  <a:srgbClr val="FD992B"/>
                </a:solidFill>
                <a:latin typeface="Calibri" pitchFamily="34" charset="0"/>
                <a:cs typeface="Calibri" pitchFamily="34" charset="0"/>
              </a:rPr>
              <a:t>ian</a:t>
            </a:r>
            <a:r>
              <a:rPr lang="en-US" sz="3200" b="1" dirty="0">
                <a:solidFill>
                  <a:srgbClr val="FD992B"/>
                </a:solidFill>
                <a:latin typeface="Calibri" pitchFamily="34" charset="0"/>
                <a:cs typeface="Calibri" pitchFamily="34" charset="0"/>
              </a:rPr>
              <a:t> Economy </a:t>
            </a:r>
            <a:r>
              <a:rPr lang="en-US" sz="3200" b="1" dirty="0" smtClean="0">
                <a:solidFill>
                  <a:srgbClr val="FD992B"/>
                </a:solidFill>
                <a:latin typeface="Calibri" pitchFamily="34" charset="0"/>
                <a:cs typeface="Calibri" pitchFamily="34" charset="0"/>
              </a:rPr>
              <a:t>&amp; International Support </a:t>
            </a:r>
            <a:r>
              <a:rPr lang="en-US" sz="3200" b="1" dirty="0">
                <a:solidFill>
                  <a:srgbClr val="FD992B"/>
                </a:solidFill>
                <a:latin typeface="Calibri" pitchFamily="34" charset="0"/>
                <a:cs typeface="Calibri" pitchFamily="34" charset="0"/>
              </a:rPr>
              <a:t>for </a:t>
            </a:r>
            <a:r>
              <a:rPr lang="ru-RU" sz="3200" b="1" dirty="0" err="1" smtClean="0">
                <a:solidFill>
                  <a:srgbClr val="FD992B"/>
                </a:solidFill>
                <a:latin typeface="Calibri" pitchFamily="34" charset="0"/>
                <a:cs typeface="Calibri" pitchFamily="34" charset="0"/>
              </a:rPr>
              <a:t>Ukrai</a:t>
            </a:r>
            <a:r>
              <a:rPr lang="en-US" sz="3200" b="1" dirty="0" smtClean="0">
                <a:solidFill>
                  <a:srgbClr val="FD992B"/>
                </a:solidFill>
                <a:latin typeface="Calibri" pitchFamily="34" charset="0"/>
                <a:cs typeface="Calibri" pitchFamily="34" charset="0"/>
              </a:rPr>
              <a:t>ne</a:t>
            </a:r>
            <a:endParaRPr lang="en-US" sz="3200" b="1" dirty="0">
              <a:solidFill>
                <a:schemeClr val="accent4">
                  <a:lumMod val="75000"/>
                </a:schemeClr>
              </a:solidFill>
              <a:latin typeface="Calibri" pitchFamily="34" charset="0"/>
              <a:cs typeface="Calibri" pitchFamily="34" charset="0"/>
            </a:endParaRPr>
          </a:p>
          <a:p>
            <a:pPr marL="0" indent="0" algn="ctr">
              <a:lnSpc>
                <a:spcPct val="150000"/>
              </a:lnSpc>
              <a:buNone/>
            </a:pPr>
            <a:endParaRPr lang="en-US" sz="3200" b="1" dirty="0">
              <a:solidFill>
                <a:srgbClr val="FD992B"/>
              </a:solidFill>
              <a:latin typeface="Calibri" pitchFamily="34" charset="0"/>
              <a:cs typeface="Calibri" pitchFamily="34" charset="0"/>
            </a:endParaRPr>
          </a:p>
          <a:p>
            <a:pPr>
              <a:lnSpc>
                <a:spcPct val="150000"/>
              </a:lnSpc>
            </a:pPr>
            <a:endParaRPr lang="en-US" sz="2000" dirty="0" smtClean="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310560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52400"/>
            <a:ext cx="7128792" cy="900336"/>
          </a:xfrm>
        </p:spPr>
        <p:txBody>
          <a:bodyPr>
            <a:normAutofit/>
          </a:bodyPr>
          <a:lstStyle/>
          <a:p>
            <a:r>
              <a:rPr lang="ru-RU" sz="2800" b="1" dirty="0" err="1" smtClean="0">
                <a:solidFill>
                  <a:schemeClr val="accent4">
                    <a:lumMod val="75000"/>
                  </a:schemeClr>
                </a:solidFill>
                <a:latin typeface="Calibri" pitchFamily="34" charset="0"/>
                <a:cs typeface="Calibri" pitchFamily="34" charset="0"/>
              </a:rPr>
              <a:t>Ukrain</a:t>
            </a:r>
            <a:r>
              <a:rPr lang="en-US" sz="2800" b="1" dirty="0" err="1" smtClean="0">
                <a:solidFill>
                  <a:schemeClr val="accent4">
                    <a:lumMod val="75000"/>
                  </a:schemeClr>
                </a:solidFill>
                <a:latin typeface="Calibri" pitchFamily="34" charset="0"/>
                <a:cs typeface="Calibri" pitchFamily="34" charset="0"/>
              </a:rPr>
              <a:t>ian</a:t>
            </a:r>
            <a:r>
              <a:rPr lang="en-US" sz="2800" b="1" dirty="0" smtClean="0">
                <a:solidFill>
                  <a:schemeClr val="accent4">
                    <a:lumMod val="75000"/>
                  </a:schemeClr>
                </a:solidFill>
                <a:latin typeface="Calibri" pitchFamily="34" charset="0"/>
                <a:cs typeface="Calibri" pitchFamily="34" charset="0"/>
              </a:rPr>
              <a:t> Reforms: what’s expected? </a:t>
            </a:r>
            <a:endParaRPr lang="en-US" sz="2800"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7</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115616" y="1124744"/>
            <a:ext cx="6552728" cy="5256584"/>
          </a:xfrm>
        </p:spPr>
        <p:txBody>
          <a:bodyPr>
            <a:noAutofit/>
          </a:bodyPr>
          <a:lstStyle/>
          <a:p>
            <a:pPr marL="0" indent="0">
              <a:buNone/>
            </a:pPr>
            <a:r>
              <a:rPr lang="uk-UA" sz="2000" b="1" dirty="0">
                <a:solidFill>
                  <a:srgbClr val="FD992B"/>
                </a:solidFill>
                <a:latin typeface="Calibri" pitchFamily="34" charset="0"/>
                <a:cs typeface="Calibri" pitchFamily="34" charset="0"/>
              </a:rPr>
              <a:t>Short-</a:t>
            </a:r>
            <a:r>
              <a:rPr lang="uk-UA" sz="2000" b="1" dirty="0" err="1">
                <a:solidFill>
                  <a:srgbClr val="FD992B"/>
                </a:solidFill>
                <a:latin typeface="Calibri" pitchFamily="34" charset="0"/>
                <a:cs typeface="Calibri" pitchFamily="34" charset="0"/>
              </a:rPr>
              <a:t>term</a:t>
            </a:r>
            <a:r>
              <a:rPr lang="uk-UA" sz="2000" b="1" dirty="0">
                <a:solidFill>
                  <a:srgbClr val="FD992B"/>
                </a:solidFill>
                <a:latin typeface="Calibri" pitchFamily="34" charset="0"/>
                <a:cs typeface="Calibri" pitchFamily="34" charset="0"/>
              </a:rPr>
              <a:t> </a:t>
            </a:r>
            <a:r>
              <a:rPr lang="uk-UA" sz="2000" b="1" dirty="0" err="1">
                <a:solidFill>
                  <a:srgbClr val="FD992B"/>
                </a:solidFill>
                <a:latin typeface="Calibri" pitchFamily="34" charset="0"/>
                <a:cs typeface="Calibri" pitchFamily="34" charset="0"/>
              </a:rPr>
              <a:t>Priorities</a:t>
            </a:r>
            <a:r>
              <a:rPr lang="uk-UA" sz="2000" b="1" dirty="0">
                <a:solidFill>
                  <a:srgbClr val="FD992B"/>
                </a:solidFill>
                <a:latin typeface="Calibri" pitchFamily="34" charset="0"/>
                <a:cs typeface="Calibri" pitchFamily="34" charset="0"/>
              </a:rPr>
              <a:t> </a:t>
            </a:r>
            <a:r>
              <a:rPr lang="uk-UA" sz="2000" b="1" dirty="0" err="1">
                <a:solidFill>
                  <a:srgbClr val="FD992B"/>
                </a:solidFill>
                <a:latin typeface="Calibri" pitchFamily="34" charset="0"/>
                <a:cs typeface="Calibri" pitchFamily="34" charset="0"/>
              </a:rPr>
              <a:t>for</a:t>
            </a:r>
            <a:r>
              <a:rPr lang="uk-UA" sz="2000" b="1" dirty="0">
                <a:solidFill>
                  <a:srgbClr val="FD992B"/>
                </a:solidFill>
                <a:latin typeface="Calibri" pitchFamily="34" charset="0"/>
                <a:cs typeface="Calibri" pitchFamily="34" charset="0"/>
              </a:rPr>
              <a:t> </a:t>
            </a:r>
            <a:r>
              <a:rPr lang="uk-UA" sz="2000" b="1" dirty="0" err="1">
                <a:solidFill>
                  <a:srgbClr val="FD992B"/>
                </a:solidFill>
                <a:latin typeface="Calibri" pitchFamily="34" charset="0"/>
                <a:cs typeface="Calibri" pitchFamily="34" charset="0"/>
              </a:rPr>
              <a:t>Action</a:t>
            </a:r>
            <a:r>
              <a:rPr lang="en-US" sz="2000" b="1" dirty="0">
                <a:solidFill>
                  <a:srgbClr val="FD992B"/>
                </a:solidFill>
                <a:latin typeface="Calibri" pitchFamily="34" charset="0"/>
                <a:cs typeface="Calibri" pitchFamily="34" charset="0"/>
              </a:rPr>
              <a:t> </a:t>
            </a:r>
            <a:r>
              <a:rPr lang="en-US" sz="2000" b="1" dirty="0">
                <a:solidFill>
                  <a:schemeClr val="accent4">
                    <a:lumMod val="75000"/>
                  </a:schemeClr>
                </a:solidFill>
                <a:latin typeface="Calibri" pitchFamily="34" charset="0"/>
                <a:cs typeface="Calibri" pitchFamily="34" charset="0"/>
              </a:rPr>
              <a:t>according to </a:t>
            </a:r>
            <a:r>
              <a:rPr lang="en-US" sz="2000" b="1" u="sng" dirty="0" smtClean="0">
                <a:solidFill>
                  <a:schemeClr val="accent4">
                    <a:lumMod val="75000"/>
                  </a:schemeClr>
                </a:solidFill>
                <a:latin typeface="Calibri" pitchFamily="34" charset="0"/>
                <a:cs typeface="Calibri" pitchFamily="34" charset="0"/>
              </a:rPr>
              <a:t>the </a:t>
            </a:r>
            <a:r>
              <a:rPr lang="en-US" sz="2000" b="1" u="sng" dirty="0">
                <a:solidFill>
                  <a:schemeClr val="accent4">
                    <a:lumMod val="75000"/>
                  </a:schemeClr>
                </a:solidFill>
                <a:latin typeface="Calibri" pitchFamily="34" charset="0"/>
                <a:cs typeface="Calibri" pitchFamily="34" charset="0"/>
              </a:rPr>
              <a:t>EU-Ukraine</a:t>
            </a:r>
            <a:r>
              <a:rPr lang="en-US" sz="2000" u="sng" dirty="0">
                <a:solidFill>
                  <a:schemeClr val="accent4">
                    <a:lumMod val="75000"/>
                  </a:schemeClr>
                </a:solidFill>
                <a:latin typeface="Calibri" pitchFamily="34" charset="0"/>
                <a:cs typeface="Calibri" pitchFamily="34" charset="0"/>
              </a:rPr>
              <a:t> </a:t>
            </a:r>
            <a:r>
              <a:rPr lang="en-US" sz="2000" b="1" u="sng" dirty="0">
                <a:solidFill>
                  <a:schemeClr val="accent4">
                    <a:lumMod val="75000"/>
                  </a:schemeClr>
                </a:solidFill>
                <a:latin typeface="Calibri" pitchFamily="34" charset="0"/>
                <a:cs typeface="Calibri" pitchFamily="34" charset="0"/>
              </a:rPr>
              <a:t>Association </a:t>
            </a:r>
            <a:r>
              <a:rPr lang="en-US" sz="2000" b="1" u="sng" dirty="0" smtClean="0">
                <a:solidFill>
                  <a:schemeClr val="accent4">
                    <a:lumMod val="75000"/>
                  </a:schemeClr>
                </a:solidFill>
                <a:latin typeface="Calibri" pitchFamily="34" charset="0"/>
                <a:cs typeface="Calibri" pitchFamily="34" charset="0"/>
              </a:rPr>
              <a:t>Agenda</a:t>
            </a:r>
            <a:r>
              <a:rPr lang="en-US" sz="2000" b="1" dirty="0" smtClean="0">
                <a:solidFill>
                  <a:schemeClr val="accent4">
                    <a:lumMod val="75000"/>
                  </a:schemeClr>
                </a:solidFill>
                <a:latin typeface="Calibri" pitchFamily="34" charset="0"/>
                <a:cs typeface="Calibri" pitchFamily="34" charset="0"/>
              </a:rPr>
              <a:t>* </a:t>
            </a:r>
            <a:r>
              <a:rPr lang="en-US" sz="1800" b="1" dirty="0" smtClean="0">
                <a:solidFill>
                  <a:schemeClr val="accent4">
                    <a:lumMod val="75000"/>
                  </a:schemeClr>
                </a:solidFill>
                <a:latin typeface="Calibri" pitchFamily="34" charset="0"/>
                <a:cs typeface="Calibri" pitchFamily="34" charset="0"/>
              </a:rPr>
              <a:t>(</a:t>
            </a:r>
            <a:r>
              <a:rPr lang="en-US" sz="1800" b="1" dirty="0">
                <a:solidFill>
                  <a:schemeClr val="accent4">
                    <a:lumMod val="75000"/>
                  </a:schemeClr>
                </a:solidFill>
                <a:latin typeface="Calibri" pitchFamily="34" charset="0"/>
                <a:cs typeface="Calibri" pitchFamily="34" charset="0"/>
              </a:rPr>
              <a:t>endorsed by </a:t>
            </a:r>
            <a:r>
              <a:rPr lang="en-US" sz="1800" b="1" dirty="0" smtClean="0">
                <a:solidFill>
                  <a:schemeClr val="accent4">
                    <a:lumMod val="75000"/>
                  </a:schemeClr>
                </a:solidFill>
                <a:latin typeface="Calibri" pitchFamily="34" charset="0"/>
                <a:cs typeface="Calibri" pitchFamily="34" charset="0"/>
              </a:rPr>
              <a:t>the Association Council </a:t>
            </a:r>
            <a:r>
              <a:rPr lang="en-US" sz="1800" b="1" dirty="0">
                <a:solidFill>
                  <a:schemeClr val="accent4">
                    <a:lumMod val="75000"/>
                  </a:schemeClr>
                </a:solidFill>
                <a:latin typeface="Calibri" pitchFamily="34" charset="0"/>
                <a:cs typeface="Calibri" pitchFamily="34" charset="0"/>
              </a:rPr>
              <a:t>on </a:t>
            </a:r>
            <a:r>
              <a:rPr lang="en-US" sz="1800" b="1" dirty="0" smtClean="0">
                <a:solidFill>
                  <a:srgbClr val="FD992B"/>
                </a:solidFill>
                <a:latin typeface="Calibri" pitchFamily="34" charset="0"/>
                <a:cs typeface="Calibri" pitchFamily="34" charset="0"/>
              </a:rPr>
              <a:t>16</a:t>
            </a:r>
            <a:r>
              <a:rPr lang="en-US" sz="1800" b="1" baseline="30000" dirty="0" smtClean="0">
                <a:solidFill>
                  <a:srgbClr val="FD992B"/>
                </a:solidFill>
                <a:latin typeface="Calibri" pitchFamily="34" charset="0"/>
                <a:cs typeface="Calibri" pitchFamily="34" charset="0"/>
              </a:rPr>
              <a:t>th</a:t>
            </a:r>
            <a:r>
              <a:rPr lang="en-US" sz="1800" b="1" dirty="0" smtClean="0">
                <a:solidFill>
                  <a:srgbClr val="FD992B"/>
                </a:solidFill>
                <a:latin typeface="Calibri" pitchFamily="34" charset="0"/>
                <a:cs typeface="Calibri" pitchFamily="34" charset="0"/>
              </a:rPr>
              <a:t> Mar </a:t>
            </a:r>
            <a:r>
              <a:rPr lang="en-US" sz="1800" b="1" dirty="0">
                <a:solidFill>
                  <a:srgbClr val="FD992B"/>
                </a:solidFill>
                <a:latin typeface="Calibri" pitchFamily="34" charset="0"/>
                <a:cs typeface="Calibri" pitchFamily="34" charset="0"/>
              </a:rPr>
              <a:t>2015</a:t>
            </a:r>
            <a:r>
              <a:rPr lang="en-US" sz="1800" b="1" dirty="0" smtClean="0">
                <a:solidFill>
                  <a:schemeClr val="accent4">
                    <a:lumMod val="75000"/>
                  </a:schemeClr>
                </a:solidFill>
                <a:latin typeface="Calibri" pitchFamily="34" charset="0"/>
                <a:cs typeface="Calibri" pitchFamily="34" charset="0"/>
              </a:rPr>
              <a:t>):</a:t>
            </a:r>
          </a:p>
          <a:p>
            <a:pPr marL="457200" lvl="0" indent="-457200">
              <a:buFont typeface="+mj-lt"/>
              <a:buAutoNum type="arabicPeriod"/>
            </a:pPr>
            <a:r>
              <a:rPr lang="ru-RU" sz="2000" b="1" dirty="0" err="1" smtClean="0">
                <a:solidFill>
                  <a:schemeClr val="accent4">
                    <a:lumMod val="75000"/>
                  </a:schemeClr>
                </a:solidFill>
                <a:latin typeface="Calibri" pitchFamily="34" charset="0"/>
                <a:cs typeface="Calibri" pitchFamily="34" charset="0"/>
              </a:rPr>
              <a:t>Constitutional</a:t>
            </a:r>
            <a:r>
              <a:rPr lang="ru-RU" sz="2000" dirty="0" smtClean="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reform</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Election</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reform</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Preventing</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and</a:t>
            </a:r>
            <a:r>
              <a:rPr lang="ru-RU" sz="2000"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combating</a:t>
            </a:r>
            <a:r>
              <a:rPr lang="ru-RU" sz="2000" b="1"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Corruption</a:t>
            </a:r>
            <a:endParaRPr lang="ru-RU" sz="2000" b="1"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Judicial</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reform</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Public</a:t>
            </a:r>
            <a:r>
              <a:rPr lang="ru-RU" sz="2000" b="1"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administration</a:t>
            </a:r>
            <a:r>
              <a:rPr lang="ru-RU" sz="2000" b="1"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reform</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Deregulation</a:t>
            </a:r>
            <a:r>
              <a:rPr lang="uk-UA"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in</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particular</a:t>
            </a:r>
            <a:r>
              <a:rPr lang="ru-RU" sz="2000"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of</a:t>
            </a:r>
            <a:r>
              <a:rPr lang="ru-RU" sz="2000" b="1"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SMEs</a:t>
            </a:r>
            <a:r>
              <a:rPr lang="uk-UA" sz="2000" dirty="0">
                <a:solidFill>
                  <a:schemeClr val="accent4">
                    <a:lumMod val="75000"/>
                  </a:schemeClr>
                </a:solidFill>
                <a:latin typeface="Calibri" pitchFamily="34" charset="0"/>
                <a:cs typeface="Calibri" pitchFamily="34" charset="0"/>
              </a:rPr>
              <a:t>)</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Public</a:t>
            </a:r>
            <a:r>
              <a:rPr lang="ru-RU" sz="2000" b="1"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procurement</a:t>
            </a:r>
            <a:r>
              <a:rPr lang="ru-RU" sz="2000" b="1"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reform</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Taxation</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reform</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including</a:t>
            </a:r>
            <a:r>
              <a:rPr lang="ru-RU" sz="2000" dirty="0">
                <a:solidFill>
                  <a:schemeClr val="accent4">
                    <a:lumMod val="75000"/>
                  </a:schemeClr>
                </a:solidFill>
                <a:latin typeface="Calibri" pitchFamily="34" charset="0"/>
                <a:cs typeface="Calibri" pitchFamily="34" charset="0"/>
              </a:rPr>
              <a:t> </a:t>
            </a:r>
            <a:r>
              <a:rPr lang="ru-RU" sz="2000" b="1" dirty="0">
                <a:solidFill>
                  <a:schemeClr val="accent4">
                    <a:lumMod val="75000"/>
                  </a:schemeClr>
                </a:solidFill>
                <a:latin typeface="Calibri" pitchFamily="34" charset="0"/>
                <a:cs typeface="Calibri" pitchFamily="34" charset="0"/>
              </a:rPr>
              <a:t>VAT</a:t>
            </a:r>
            <a:r>
              <a:rPr lang="ru-RU" sz="2000" dirty="0">
                <a:solidFill>
                  <a:schemeClr val="accent4">
                    <a:lumMod val="75000"/>
                  </a:schemeClr>
                </a:solidFill>
                <a:latin typeface="Calibri" pitchFamily="34" charset="0"/>
                <a:cs typeface="Calibri" pitchFamily="34" charset="0"/>
              </a:rPr>
              <a:t> </a:t>
            </a:r>
            <a:r>
              <a:rPr lang="ru-RU" sz="2000" dirty="0" err="1">
                <a:solidFill>
                  <a:schemeClr val="accent4">
                    <a:lumMod val="75000"/>
                  </a:schemeClr>
                </a:solidFill>
                <a:latin typeface="Calibri" pitchFamily="34" charset="0"/>
                <a:cs typeface="Calibri" pitchFamily="34" charset="0"/>
              </a:rPr>
              <a:t>refunds</a:t>
            </a:r>
            <a:endParaRPr lang="ru-RU" sz="2000"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External</a:t>
            </a:r>
            <a:r>
              <a:rPr lang="ru-RU" sz="2000" b="1"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audit</a:t>
            </a:r>
            <a:endParaRPr lang="ru-RU" sz="2000" b="1" dirty="0">
              <a:solidFill>
                <a:schemeClr val="accent4">
                  <a:lumMod val="75000"/>
                </a:schemeClr>
              </a:solidFill>
              <a:latin typeface="Calibri" pitchFamily="34" charset="0"/>
              <a:cs typeface="Calibri" pitchFamily="34" charset="0"/>
            </a:endParaRPr>
          </a:p>
          <a:p>
            <a:pPr marL="457200" lvl="0" indent="-457200">
              <a:buFont typeface="+mj-lt"/>
              <a:buAutoNum type="arabicPeriod"/>
            </a:pPr>
            <a:r>
              <a:rPr lang="ru-RU" sz="2000" b="1" dirty="0" err="1">
                <a:solidFill>
                  <a:schemeClr val="accent4">
                    <a:lumMod val="75000"/>
                  </a:schemeClr>
                </a:solidFill>
                <a:latin typeface="Calibri" pitchFamily="34" charset="0"/>
                <a:cs typeface="Calibri" pitchFamily="34" charset="0"/>
              </a:rPr>
              <a:t>Energy</a:t>
            </a:r>
            <a:r>
              <a:rPr lang="ru-RU" sz="2000" b="1" dirty="0">
                <a:solidFill>
                  <a:schemeClr val="accent4">
                    <a:lumMod val="75000"/>
                  </a:schemeClr>
                </a:solidFill>
                <a:latin typeface="Calibri" pitchFamily="34" charset="0"/>
                <a:cs typeface="Calibri" pitchFamily="34" charset="0"/>
              </a:rPr>
              <a:t> </a:t>
            </a:r>
            <a:r>
              <a:rPr lang="ru-RU" sz="2000" b="1" dirty="0" err="1">
                <a:solidFill>
                  <a:schemeClr val="accent4">
                    <a:lumMod val="75000"/>
                  </a:schemeClr>
                </a:solidFill>
                <a:latin typeface="Calibri" pitchFamily="34" charset="0"/>
                <a:cs typeface="Calibri" pitchFamily="34" charset="0"/>
              </a:rPr>
              <a:t>Sector</a:t>
            </a:r>
            <a:r>
              <a:rPr lang="ru-RU" sz="2000" b="1" dirty="0">
                <a:solidFill>
                  <a:schemeClr val="accent4">
                    <a:lumMod val="75000"/>
                  </a:schemeClr>
                </a:solidFill>
                <a:latin typeface="Calibri" pitchFamily="34" charset="0"/>
                <a:cs typeface="Calibri" pitchFamily="34" charset="0"/>
              </a:rPr>
              <a:t> </a:t>
            </a:r>
            <a:r>
              <a:rPr lang="ru-RU" sz="2000" dirty="0" err="1" smtClean="0">
                <a:solidFill>
                  <a:schemeClr val="accent4">
                    <a:lumMod val="75000"/>
                  </a:schemeClr>
                </a:solidFill>
                <a:latin typeface="Calibri" pitchFamily="34" charset="0"/>
                <a:cs typeface="Calibri" pitchFamily="34" charset="0"/>
              </a:rPr>
              <a:t>Reform</a:t>
            </a:r>
            <a:endParaRPr lang="en-US" sz="2000" dirty="0" smtClean="0">
              <a:solidFill>
                <a:schemeClr val="accent4">
                  <a:lumMod val="75000"/>
                </a:schemeClr>
              </a:solidFill>
              <a:latin typeface="Calibri" pitchFamily="34" charset="0"/>
              <a:cs typeface="Calibri" pitchFamily="34" charset="0"/>
            </a:endParaRPr>
          </a:p>
          <a:p>
            <a:pPr marL="0" indent="0">
              <a:buNone/>
            </a:pPr>
            <a:endParaRPr lang="en-US" sz="1000" dirty="0" smtClean="0">
              <a:solidFill>
                <a:schemeClr val="accent4">
                  <a:lumMod val="75000"/>
                </a:schemeClr>
              </a:solidFill>
              <a:latin typeface="Calibri" pitchFamily="34" charset="0"/>
              <a:cs typeface="Calibri" pitchFamily="34" charset="0"/>
            </a:endParaRPr>
          </a:p>
          <a:p>
            <a:pPr marL="0" indent="0">
              <a:buNone/>
            </a:pPr>
            <a:r>
              <a:rPr lang="en-US" sz="1200" dirty="0" smtClean="0">
                <a:solidFill>
                  <a:schemeClr val="accent4">
                    <a:lumMod val="75000"/>
                  </a:schemeClr>
                </a:solidFill>
                <a:latin typeface="Calibri" pitchFamily="34" charset="0"/>
                <a:cs typeface="Calibri" pitchFamily="34" charset="0"/>
              </a:rPr>
              <a:t>* See: </a:t>
            </a:r>
            <a:r>
              <a:rPr lang="en-US" sz="1200" dirty="0" smtClean="0">
                <a:solidFill>
                  <a:srgbClr val="FF0000"/>
                </a:solidFill>
                <a:latin typeface="Calibri" pitchFamily="34" charset="0"/>
                <a:cs typeface="Calibri" pitchFamily="34" charset="0"/>
                <a:hlinkClick r:id="rId2"/>
              </a:rPr>
              <a:t>http://eeas.europa.eu/ukraine/docs/st06978_15_en.pdf</a:t>
            </a:r>
            <a:endParaRPr lang="en-US" sz="1200" dirty="0" smtClean="0">
              <a:solidFill>
                <a:srgbClr val="FF0000"/>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457200" indent="-457200">
              <a:lnSpc>
                <a:spcPct val="150000"/>
              </a:lnSpc>
              <a:buFont typeface="+mj-lt"/>
              <a:buAutoNum type="arabicPeriod"/>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173081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24408"/>
            <a:ext cx="7488832" cy="900336"/>
          </a:xfrm>
        </p:spPr>
        <p:txBody>
          <a:bodyPr>
            <a:noAutofit/>
          </a:bodyPr>
          <a:lstStyle/>
          <a:p>
            <a:r>
              <a:rPr lang="ru-RU" sz="2800" b="1" dirty="0" err="1" smtClean="0">
                <a:solidFill>
                  <a:schemeClr val="accent4">
                    <a:lumMod val="75000"/>
                  </a:schemeClr>
                </a:solidFill>
                <a:latin typeface="Calibri" pitchFamily="34" charset="0"/>
                <a:cs typeface="Calibri" pitchFamily="34" charset="0"/>
              </a:rPr>
              <a:t>Ukrain</a:t>
            </a:r>
            <a:r>
              <a:rPr lang="en-US" sz="2800" b="1" dirty="0" err="1" smtClean="0">
                <a:solidFill>
                  <a:schemeClr val="accent4">
                    <a:lumMod val="75000"/>
                  </a:schemeClr>
                </a:solidFill>
                <a:latin typeface="Calibri" pitchFamily="34" charset="0"/>
                <a:cs typeface="Calibri" pitchFamily="34" charset="0"/>
              </a:rPr>
              <a:t>ian</a:t>
            </a:r>
            <a:r>
              <a:rPr lang="en-US" sz="2800" b="1" dirty="0" smtClean="0">
                <a:solidFill>
                  <a:schemeClr val="accent4">
                    <a:lumMod val="75000"/>
                  </a:schemeClr>
                </a:solidFill>
                <a:latin typeface="Calibri" pitchFamily="34" charset="0"/>
                <a:cs typeface="Calibri" pitchFamily="34" charset="0"/>
              </a:rPr>
              <a:t> Reforms: the EU and US </a:t>
            </a:r>
            <a:r>
              <a:rPr lang="en-US" sz="2800" b="1" dirty="0">
                <a:solidFill>
                  <a:schemeClr val="accent4">
                    <a:lumMod val="75000"/>
                  </a:schemeClr>
                </a:solidFill>
                <a:latin typeface="Calibri" pitchFamily="34" charset="0"/>
                <a:cs typeface="Calibri" pitchFamily="34" charset="0"/>
              </a:rPr>
              <a:t>(Technical) Assistance </a:t>
            </a: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8</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632848" cy="5256584"/>
          </a:xfrm>
        </p:spPr>
        <p:txBody>
          <a:bodyPr>
            <a:noAutofit/>
          </a:bodyPr>
          <a:lstStyle/>
          <a:p>
            <a:pPr marL="0" indent="0">
              <a:buNone/>
            </a:pPr>
            <a:r>
              <a:rPr lang="en-US" sz="2000" b="1" dirty="0" smtClean="0">
                <a:solidFill>
                  <a:srgbClr val="FD992B"/>
                </a:solidFill>
                <a:latin typeface="Calibri" pitchFamily="34" charset="0"/>
                <a:cs typeface="Calibri" pitchFamily="34" charset="0"/>
              </a:rPr>
              <a:t>The EU and US (Technical) Assistance </a:t>
            </a:r>
            <a:r>
              <a:rPr lang="en-US" sz="2000" b="1" dirty="0" err="1" smtClean="0">
                <a:solidFill>
                  <a:srgbClr val="FD992B"/>
                </a:solidFill>
                <a:latin typeface="Calibri" pitchFamily="34" charset="0"/>
                <a:cs typeface="Calibri" pitchFamily="34" charset="0"/>
              </a:rPr>
              <a:t>programmes</a:t>
            </a:r>
            <a:r>
              <a:rPr lang="en-US" sz="2000" b="1" dirty="0">
                <a:solidFill>
                  <a:srgbClr val="FD992B"/>
                </a:solidFill>
                <a:latin typeface="Calibri" pitchFamily="34" charset="0"/>
                <a:cs typeface="Calibri" pitchFamily="34" charset="0"/>
              </a:rPr>
              <a:t>:</a:t>
            </a:r>
            <a:endParaRPr lang="en-US" sz="2000" b="1" dirty="0" smtClean="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r>
              <a:rPr lang="en-US" sz="1800" b="1" dirty="0">
                <a:solidFill>
                  <a:schemeClr val="accent4">
                    <a:lumMod val="75000"/>
                  </a:schemeClr>
                </a:solidFill>
                <a:latin typeface="Calibri" pitchFamily="34" charset="0"/>
                <a:cs typeface="Calibri" pitchFamily="34" charset="0"/>
              </a:rPr>
              <a:t>TAIEX (</a:t>
            </a:r>
            <a:r>
              <a:rPr lang="en-US" sz="1800" b="1" dirty="0">
                <a:solidFill>
                  <a:srgbClr val="FD992B"/>
                </a:solidFill>
                <a:latin typeface="Calibri" pitchFamily="34" charset="0"/>
                <a:cs typeface="Calibri" pitchFamily="34" charset="0"/>
              </a:rPr>
              <a:t>regular</a:t>
            </a:r>
            <a:r>
              <a:rPr lang="en-US" sz="1800" b="1" dirty="0">
                <a:solidFill>
                  <a:schemeClr val="accent4">
                    <a:lumMod val="75000"/>
                  </a:schemeClr>
                </a:solidFill>
                <a:latin typeface="Calibri" pitchFamily="34" charset="0"/>
                <a:cs typeface="Calibri" pitchFamily="34" charset="0"/>
              </a:rPr>
              <a:t> </a:t>
            </a:r>
            <a:r>
              <a:rPr lang="en-US" sz="1800" b="1" dirty="0">
                <a:solidFill>
                  <a:srgbClr val="FD992B"/>
                </a:solidFill>
                <a:latin typeface="Calibri" pitchFamily="34" charset="0"/>
                <a:cs typeface="Calibri" pitchFamily="34" charset="0"/>
              </a:rPr>
              <a:t>events</a:t>
            </a:r>
            <a:r>
              <a:rPr lang="en-US" sz="1800" b="1" dirty="0">
                <a:solidFill>
                  <a:schemeClr val="accent4">
                    <a:lumMod val="75000"/>
                  </a:schemeClr>
                </a:solidFill>
                <a:latin typeface="Calibri" pitchFamily="34" charset="0"/>
                <a:cs typeface="Calibri" pitchFamily="34" charset="0"/>
              </a:rPr>
              <a:t>: workshops, expert missions etc. – in all areas</a:t>
            </a:r>
            <a:r>
              <a:rPr lang="en-US" sz="1800" b="1" dirty="0" smtClean="0">
                <a:solidFill>
                  <a:schemeClr val="accent4">
                    <a:lumMod val="75000"/>
                  </a:schemeClr>
                </a:solidFill>
                <a:latin typeface="Calibri" pitchFamily="34" charset="0"/>
                <a:cs typeface="Calibri" pitchFamily="34" charset="0"/>
              </a:rPr>
              <a:t>) &amp; </a:t>
            </a:r>
            <a:r>
              <a:rPr lang="uk-UA" sz="1800" b="1" dirty="0" err="1" smtClean="0">
                <a:solidFill>
                  <a:schemeClr val="accent4">
                    <a:lumMod val="75000"/>
                  </a:schemeClr>
                </a:solidFill>
                <a:latin typeface="Calibri" pitchFamily="34" charset="0"/>
                <a:cs typeface="Calibri" pitchFamily="34" charset="0"/>
              </a:rPr>
              <a:t>Twinning</a:t>
            </a:r>
            <a:r>
              <a:rPr lang="en-US" sz="1800" b="1" dirty="0" smtClean="0">
                <a:solidFill>
                  <a:schemeClr val="accent4">
                    <a:lumMod val="75000"/>
                  </a:schemeClr>
                </a:solidFill>
                <a:latin typeface="Calibri" pitchFamily="34" charset="0"/>
                <a:cs typeface="Calibri" pitchFamily="34" charset="0"/>
              </a:rPr>
              <a:t> instruments; </a:t>
            </a:r>
            <a:r>
              <a:rPr lang="uk-UA" sz="1800" b="1" dirty="0" smtClean="0">
                <a:solidFill>
                  <a:schemeClr val="accent4">
                    <a:lumMod val="75000"/>
                  </a:schemeClr>
                </a:solidFill>
                <a:latin typeface="Calibri" pitchFamily="34" charset="0"/>
                <a:cs typeface="Calibri" pitchFamily="34" charset="0"/>
              </a:rPr>
              <a:t>SIGMA</a:t>
            </a:r>
            <a:r>
              <a:rPr lang="en-US" sz="1800" b="1" dirty="0" smtClean="0">
                <a:solidFill>
                  <a:schemeClr val="accent4">
                    <a:lumMod val="75000"/>
                  </a:schemeClr>
                </a:solidFill>
                <a:latin typeface="Calibri" pitchFamily="34" charset="0"/>
                <a:cs typeface="Calibri" pitchFamily="34" charset="0"/>
              </a:rPr>
              <a:t> </a:t>
            </a:r>
            <a:r>
              <a:rPr lang="en-US" sz="1800" b="1" dirty="0" err="1" smtClean="0">
                <a:solidFill>
                  <a:schemeClr val="accent4">
                    <a:lumMod val="75000"/>
                  </a:schemeClr>
                </a:solidFill>
                <a:latin typeface="Calibri" pitchFamily="34" charset="0"/>
                <a:cs typeface="Calibri" pitchFamily="34" charset="0"/>
              </a:rPr>
              <a:t>programme</a:t>
            </a:r>
            <a:r>
              <a:rPr lang="en-US" sz="1800" b="1" dirty="0" smtClean="0">
                <a:solidFill>
                  <a:schemeClr val="accent4">
                    <a:lumMod val="75000"/>
                  </a:schemeClr>
                </a:solidFill>
                <a:latin typeface="Calibri" pitchFamily="34" charset="0"/>
                <a:cs typeface="Calibri" pitchFamily="34" charset="0"/>
              </a:rPr>
              <a:t>*</a:t>
            </a:r>
            <a:endParaRPr lang="en-US" sz="1800" b="1" dirty="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r>
              <a:rPr lang="en-US" sz="1800" b="1" dirty="0" smtClean="0">
                <a:solidFill>
                  <a:schemeClr val="accent4">
                    <a:lumMod val="75000"/>
                  </a:schemeClr>
                </a:solidFill>
                <a:latin typeface="Calibri" pitchFamily="34" charset="0"/>
                <a:cs typeface="Calibri" pitchFamily="34" charset="0"/>
              </a:rPr>
              <a:t>(EU) Assessment </a:t>
            </a:r>
            <a:r>
              <a:rPr lang="en-US" sz="1800" b="1" dirty="0">
                <a:solidFill>
                  <a:schemeClr val="accent4">
                    <a:lumMod val="75000"/>
                  </a:schemeClr>
                </a:solidFill>
                <a:latin typeface="Calibri" pitchFamily="34" charset="0"/>
                <a:cs typeface="Calibri" pitchFamily="34" charset="0"/>
              </a:rPr>
              <a:t>of approximation of the Ukrainian law </a:t>
            </a:r>
            <a:r>
              <a:rPr lang="en-US" sz="1800" b="1" dirty="0" smtClean="0">
                <a:solidFill>
                  <a:schemeClr val="accent4">
                    <a:lumMod val="75000"/>
                  </a:schemeClr>
                </a:solidFill>
                <a:latin typeface="Calibri" pitchFamily="34" charset="0"/>
                <a:cs typeface="Calibri" pitchFamily="34" charset="0"/>
              </a:rPr>
              <a:t>to the </a:t>
            </a:r>
            <a:r>
              <a:rPr lang="en-US" sz="1800" b="1" dirty="0">
                <a:solidFill>
                  <a:schemeClr val="accent4">
                    <a:lumMod val="75000"/>
                  </a:schemeClr>
                </a:solidFill>
                <a:latin typeface="Calibri" pitchFamily="34" charset="0"/>
                <a:cs typeface="Calibri" pitchFamily="34" charset="0"/>
              </a:rPr>
              <a:t>EU </a:t>
            </a:r>
            <a:r>
              <a:rPr lang="en-US" sz="1800" b="1" dirty="0" err="1" smtClean="0">
                <a:solidFill>
                  <a:schemeClr val="accent4">
                    <a:lumMod val="75000"/>
                  </a:schemeClr>
                </a:solidFill>
                <a:latin typeface="Calibri" pitchFamily="34" charset="0"/>
                <a:cs typeface="Calibri" pitchFamily="34" charset="0"/>
              </a:rPr>
              <a:t>acquis</a:t>
            </a:r>
            <a:r>
              <a:rPr lang="en-US" sz="1800" b="1" dirty="0" smtClean="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(company </a:t>
            </a:r>
            <a:r>
              <a:rPr lang="en-US" sz="1800" dirty="0">
                <a:solidFill>
                  <a:schemeClr val="accent4">
                    <a:lumMod val="75000"/>
                  </a:schemeClr>
                </a:solidFill>
                <a:latin typeface="Calibri" pitchFamily="34" charset="0"/>
                <a:cs typeface="Calibri" pitchFamily="34" charset="0"/>
              </a:rPr>
              <a:t>law, </a:t>
            </a:r>
            <a:r>
              <a:rPr lang="en-GB" sz="1800" dirty="0">
                <a:solidFill>
                  <a:schemeClr val="accent4">
                    <a:lumMod val="75000"/>
                  </a:schemeClr>
                </a:solidFill>
                <a:latin typeface="Calibri" pitchFamily="34" charset="0"/>
                <a:cs typeface="Calibri" pitchFamily="34" charset="0"/>
              </a:rPr>
              <a:t>corporate governance</a:t>
            </a:r>
            <a:r>
              <a:rPr lang="en-US" sz="1800" dirty="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accounting &amp; auditing, </a:t>
            </a:r>
            <a:r>
              <a:rPr lang="en-US" sz="1800" dirty="0">
                <a:solidFill>
                  <a:schemeClr val="accent4">
                    <a:lumMod val="75000"/>
                  </a:schemeClr>
                </a:solidFill>
                <a:latin typeface="Calibri" pitchFamily="34" charset="0"/>
                <a:cs typeface="Calibri" pitchFamily="34" charset="0"/>
              </a:rPr>
              <a:t>financial </a:t>
            </a:r>
            <a:r>
              <a:rPr lang="en-US" sz="1800" dirty="0" smtClean="0">
                <a:solidFill>
                  <a:schemeClr val="accent4">
                    <a:lumMod val="75000"/>
                  </a:schemeClr>
                </a:solidFill>
                <a:latin typeface="Calibri" pitchFamily="34" charset="0"/>
                <a:cs typeface="Calibri" pitchFamily="34" charset="0"/>
              </a:rPr>
              <a:t>reporting – </a:t>
            </a:r>
            <a:r>
              <a:rPr lang="en-US" sz="1800" b="1" dirty="0" smtClean="0">
                <a:solidFill>
                  <a:srgbClr val="FD992B"/>
                </a:solidFill>
                <a:latin typeface="Calibri" pitchFamily="34" charset="0"/>
                <a:cs typeface="Calibri" pitchFamily="34" charset="0"/>
              </a:rPr>
              <a:t>Dec 2014</a:t>
            </a:r>
            <a:r>
              <a:rPr lang="en-US" sz="1800" dirty="0" smtClean="0">
                <a:solidFill>
                  <a:schemeClr val="accent4">
                    <a:lumMod val="75000"/>
                  </a:schemeClr>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a:t>
            </a:r>
            <a:r>
              <a:rPr lang="en-US" sz="1800" dirty="0" smtClean="0">
                <a:solidFill>
                  <a:schemeClr val="accent4">
                    <a:lumMod val="75000"/>
                  </a:schemeClr>
                </a:solidFill>
                <a:latin typeface="Calibri" pitchFamily="34" charset="0"/>
                <a:cs typeface="Calibri" pitchFamily="34" charset="0"/>
              </a:rPr>
              <a:t> </a:t>
            </a:r>
            <a:endParaRPr lang="en-US" sz="1800" dirty="0">
              <a:solidFill>
                <a:schemeClr val="accent4">
                  <a:lumMod val="75000"/>
                </a:schemeClr>
              </a:solidFill>
              <a:latin typeface="Calibri" pitchFamily="34" charset="0"/>
              <a:cs typeface="Calibri" pitchFamily="34" charset="0"/>
            </a:endParaRPr>
          </a:p>
          <a:p>
            <a:pPr marL="457200" indent="-457200">
              <a:lnSpc>
                <a:spcPct val="150000"/>
              </a:lnSpc>
              <a:buFont typeface="+mj-lt"/>
              <a:buAutoNum type="arabicPeriod"/>
            </a:pPr>
            <a:r>
              <a:rPr lang="en-US" sz="1800" b="1" dirty="0" smtClean="0">
                <a:solidFill>
                  <a:schemeClr val="accent4">
                    <a:lumMod val="75000"/>
                  </a:schemeClr>
                </a:solidFill>
                <a:latin typeface="Calibri" pitchFamily="34" charset="0"/>
                <a:cs typeface="Calibri" pitchFamily="34" charset="0"/>
              </a:rPr>
              <a:t>(EU) Technical Assistance in the Ukrainian Financial Sector‘s Priority Areas </a:t>
            </a:r>
            <a:r>
              <a:rPr lang="en-US" sz="1800" b="1" dirty="0" smtClean="0">
                <a:solidFill>
                  <a:srgbClr val="FD992B"/>
                </a:solidFill>
                <a:latin typeface="Calibri" pitchFamily="34" charset="0"/>
                <a:cs typeface="Calibri" pitchFamily="34" charset="0"/>
              </a:rPr>
              <a:t>(Mar 2015 – </a:t>
            </a:r>
            <a:r>
              <a:rPr lang="en-US" sz="1800" dirty="0" smtClean="0">
                <a:solidFill>
                  <a:srgbClr val="FD992B"/>
                </a:solidFill>
                <a:latin typeface="Calibri" pitchFamily="34" charset="0"/>
                <a:cs typeface="Calibri" pitchFamily="34" charset="0"/>
              </a:rPr>
              <a:t>a </a:t>
            </a:r>
            <a:r>
              <a:rPr lang="en-US" sz="1800" b="1" dirty="0" smtClean="0">
                <a:solidFill>
                  <a:srgbClr val="FD992B"/>
                </a:solidFill>
                <a:latin typeface="Calibri" pitchFamily="34" charset="0"/>
                <a:cs typeface="Calibri" pitchFamily="34" charset="0"/>
              </a:rPr>
              <a:t>3-year</a:t>
            </a:r>
            <a:r>
              <a:rPr lang="en-US" sz="1800" dirty="0" smtClean="0">
                <a:solidFill>
                  <a:srgbClr val="FD992B"/>
                </a:solidFill>
                <a:latin typeface="Calibri" pitchFamily="34" charset="0"/>
                <a:cs typeface="Calibri" pitchFamily="34" charset="0"/>
              </a:rPr>
              <a:t> project</a:t>
            </a:r>
            <a:r>
              <a:rPr lang="en-US" sz="1800" b="1" dirty="0" smtClean="0">
                <a:solidFill>
                  <a:srgbClr val="FD992B"/>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 </a:t>
            </a:r>
          </a:p>
          <a:p>
            <a:pPr marL="457200" indent="-457200">
              <a:lnSpc>
                <a:spcPct val="150000"/>
              </a:lnSpc>
              <a:buFont typeface="+mj-lt"/>
              <a:buAutoNum type="arabicPeriod"/>
            </a:pPr>
            <a:r>
              <a:rPr lang="en-US" sz="1800" b="1" dirty="0" smtClean="0">
                <a:solidFill>
                  <a:schemeClr val="accent4">
                    <a:lumMod val="75000"/>
                  </a:schemeClr>
                </a:solidFill>
                <a:latin typeface="Calibri" pitchFamily="34" charset="0"/>
                <a:cs typeface="Calibri" pitchFamily="34" charset="0"/>
              </a:rPr>
              <a:t>Polish Assistance </a:t>
            </a:r>
            <a:r>
              <a:rPr lang="en-US" sz="1800" b="1" dirty="0" smtClean="0">
                <a:solidFill>
                  <a:srgbClr val="FD992B"/>
                </a:solidFill>
                <a:latin typeface="Calibri" pitchFamily="34" charset="0"/>
                <a:cs typeface="Calibri" pitchFamily="34" charset="0"/>
              </a:rPr>
              <a:t>(2015; regular </a:t>
            </a:r>
            <a:r>
              <a:rPr lang="en-US" sz="1800" b="1" dirty="0">
                <a:solidFill>
                  <a:srgbClr val="FD992B"/>
                </a:solidFill>
                <a:latin typeface="Calibri" pitchFamily="34" charset="0"/>
                <a:cs typeface="Calibri" pitchFamily="34" charset="0"/>
              </a:rPr>
              <a:t>events</a:t>
            </a:r>
            <a:r>
              <a:rPr lang="en-US" sz="1800" b="1" dirty="0" smtClean="0">
                <a:solidFill>
                  <a:srgbClr val="FD992B"/>
                </a:solidFill>
                <a:latin typeface="Calibri" pitchFamily="34" charset="0"/>
                <a:cs typeface="Calibri" pitchFamily="34" charset="0"/>
              </a:rPr>
              <a:t>)</a:t>
            </a:r>
            <a:r>
              <a:rPr lang="en-US" sz="1800" b="1" dirty="0" smtClean="0">
                <a:solidFill>
                  <a:schemeClr val="accent4">
                    <a:lumMod val="75000"/>
                  </a:schemeClr>
                </a:solidFill>
                <a:latin typeface="Calibri" pitchFamily="34" charset="0"/>
                <a:cs typeface="Calibri" pitchFamily="34" charset="0"/>
              </a:rPr>
              <a:t>; </a:t>
            </a:r>
          </a:p>
          <a:p>
            <a:pPr marL="457200" indent="-457200">
              <a:lnSpc>
                <a:spcPct val="150000"/>
              </a:lnSpc>
              <a:buFont typeface="+mj-lt"/>
              <a:buAutoNum type="arabicPeriod"/>
            </a:pPr>
            <a:r>
              <a:rPr lang="en-US" sz="1800" b="1" dirty="0" smtClean="0">
                <a:solidFill>
                  <a:schemeClr val="accent4">
                    <a:lumMod val="75000"/>
                  </a:schemeClr>
                </a:solidFill>
                <a:latin typeface="Calibri" pitchFamily="34" charset="0"/>
                <a:cs typeface="Calibri" pitchFamily="34" charset="0"/>
              </a:rPr>
              <a:t>USAID/FINREP-II </a:t>
            </a:r>
            <a:r>
              <a:rPr lang="en-US" sz="1800" dirty="0" smtClean="0">
                <a:solidFill>
                  <a:schemeClr val="accent4">
                    <a:lumMod val="75000"/>
                  </a:schemeClr>
                </a:solidFill>
                <a:latin typeface="Calibri" pitchFamily="34" charset="0"/>
                <a:cs typeface="Calibri" pitchFamily="34" charset="0"/>
              </a:rPr>
              <a:t>(Second Financial Sector Development </a:t>
            </a:r>
            <a:r>
              <a:rPr lang="en-US" sz="1800" dirty="0" err="1" smtClean="0">
                <a:solidFill>
                  <a:schemeClr val="accent4">
                    <a:lumMod val="75000"/>
                  </a:schemeClr>
                </a:solidFill>
                <a:latin typeface="Calibri" pitchFamily="34" charset="0"/>
                <a:cs typeface="Calibri" pitchFamily="34" charset="0"/>
              </a:rPr>
              <a:t>Programme</a:t>
            </a:r>
            <a:r>
              <a:rPr lang="en-US" sz="1800" dirty="0" smtClean="0">
                <a:solidFill>
                  <a:schemeClr val="accent4">
                    <a:lumMod val="75000"/>
                  </a:schemeClr>
                </a:solidFill>
                <a:latin typeface="Calibri" pitchFamily="34" charset="0"/>
                <a:cs typeface="Calibri" pitchFamily="34" charset="0"/>
              </a:rPr>
              <a:t>, </a:t>
            </a:r>
            <a:r>
              <a:rPr lang="en-US" sz="1800" dirty="0" smtClean="0">
                <a:solidFill>
                  <a:srgbClr val="FD992B"/>
                </a:solidFill>
                <a:latin typeface="Calibri" pitchFamily="34" charset="0"/>
                <a:cs typeface="Calibri" pitchFamily="34" charset="0"/>
              </a:rPr>
              <a:t>initially a </a:t>
            </a:r>
            <a:r>
              <a:rPr lang="en-US" sz="1800" b="1" dirty="0" smtClean="0">
                <a:solidFill>
                  <a:srgbClr val="FD992B"/>
                </a:solidFill>
                <a:latin typeface="Calibri" pitchFamily="34" charset="0"/>
                <a:cs typeface="Calibri" pitchFamily="34" charset="0"/>
              </a:rPr>
              <a:t>5-year</a:t>
            </a:r>
            <a:r>
              <a:rPr lang="en-US" sz="1800" dirty="0" smtClean="0">
                <a:solidFill>
                  <a:srgbClr val="FD992B"/>
                </a:solidFill>
                <a:latin typeface="Calibri" pitchFamily="34" charset="0"/>
                <a:cs typeface="Calibri" pitchFamily="34" charset="0"/>
              </a:rPr>
              <a:t> project </a:t>
            </a:r>
            <a:r>
              <a:rPr lang="en-US" sz="1800" dirty="0" smtClean="0">
                <a:solidFill>
                  <a:schemeClr val="accent4">
                    <a:lumMod val="75000"/>
                  </a:schemeClr>
                </a:solidFill>
                <a:latin typeface="Calibri" pitchFamily="34" charset="0"/>
                <a:cs typeface="Calibri" pitchFamily="34" charset="0"/>
              </a:rPr>
              <a:t>– until 2017; </a:t>
            </a:r>
            <a:r>
              <a:rPr lang="en-US" sz="1800" b="1" dirty="0" smtClean="0">
                <a:solidFill>
                  <a:srgbClr val="FD992B"/>
                </a:solidFill>
                <a:latin typeface="Calibri" pitchFamily="34" charset="0"/>
                <a:cs typeface="Calibri" pitchFamily="34" charset="0"/>
              </a:rPr>
              <a:t>revised in 2015</a:t>
            </a:r>
            <a:r>
              <a:rPr lang="en-US" sz="1800" dirty="0" smtClean="0">
                <a:solidFill>
                  <a:schemeClr val="accent4">
                    <a:lumMod val="75000"/>
                  </a:schemeClr>
                </a:solidFill>
                <a:latin typeface="Calibri" pitchFamily="34" charset="0"/>
                <a:cs typeface="Calibri" pitchFamily="34" charset="0"/>
              </a:rPr>
              <a:t>)</a:t>
            </a:r>
          </a:p>
          <a:p>
            <a:pPr marL="0" indent="0">
              <a:lnSpc>
                <a:spcPct val="150000"/>
              </a:lnSpc>
              <a:buNone/>
            </a:pPr>
            <a:r>
              <a:rPr lang="en-US" sz="1200" dirty="0" smtClean="0">
                <a:solidFill>
                  <a:schemeClr val="accent4">
                    <a:lumMod val="75000"/>
                  </a:schemeClr>
                </a:solidFill>
                <a:latin typeface="Calibri" pitchFamily="34" charset="0"/>
                <a:cs typeface="Calibri" pitchFamily="34" charset="0"/>
              </a:rPr>
              <a:t>* See </a:t>
            </a:r>
            <a:r>
              <a:rPr lang="en-US" sz="1200" dirty="0">
                <a:solidFill>
                  <a:schemeClr val="accent4">
                    <a:lumMod val="75000"/>
                  </a:schemeClr>
                </a:solidFill>
                <a:latin typeface="Calibri" pitchFamily="34" charset="0"/>
                <a:cs typeface="Calibri" pitchFamily="34" charset="0"/>
                <a:hlinkClick r:id="rId2"/>
              </a:rPr>
              <a:t>Funding and technical </a:t>
            </a:r>
            <a:r>
              <a:rPr lang="en-US" sz="1200" dirty="0" smtClean="0">
                <a:solidFill>
                  <a:schemeClr val="accent4">
                    <a:lumMod val="75000"/>
                  </a:schemeClr>
                </a:solidFill>
                <a:latin typeface="Calibri" pitchFamily="34" charset="0"/>
                <a:cs typeface="Calibri" pitchFamily="34" charset="0"/>
                <a:hlinkClick r:id="rId2"/>
              </a:rPr>
              <a:t>assistance</a:t>
            </a:r>
            <a:r>
              <a:rPr lang="en-US" sz="1200" dirty="0" smtClean="0">
                <a:solidFill>
                  <a:schemeClr val="accent4">
                    <a:lumMod val="75000"/>
                  </a:schemeClr>
                </a:solidFill>
                <a:latin typeface="Calibri" pitchFamily="34" charset="0"/>
                <a:cs typeface="Calibri" pitchFamily="34" charset="0"/>
              </a:rPr>
              <a:t> </a:t>
            </a:r>
            <a:r>
              <a:rPr lang="en-US" sz="1200" dirty="0" smtClean="0">
                <a:latin typeface="Calibri" pitchFamily="34" charset="0"/>
                <a:cs typeface="Calibri" pitchFamily="34" charset="0"/>
              </a:rPr>
              <a:t>of the EC.</a:t>
            </a:r>
            <a:endParaRPr lang="en-US" sz="1200" dirty="0">
              <a:solidFill>
                <a:schemeClr val="accent4">
                  <a:lumMod val="75000"/>
                </a:schemeClr>
              </a:solidFill>
              <a:latin typeface="Calibri" pitchFamily="34" charset="0"/>
              <a:cs typeface="Calibri" pitchFamily="34" charset="0"/>
            </a:endParaRPr>
          </a:p>
          <a:p>
            <a:pPr>
              <a:lnSpc>
                <a:spcPct val="150000"/>
              </a:lnSpc>
            </a:pPr>
            <a:endParaRPr lang="en-US" sz="2000" b="1" dirty="0" smtClean="0">
              <a:solidFill>
                <a:srgbClr val="FF0000"/>
              </a:solidFill>
              <a:latin typeface="Calibri" pitchFamily="34" charset="0"/>
              <a:cs typeface="Calibri" pitchFamily="34" charset="0"/>
            </a:endParaRPr>
          </a:p>
          <a:p>
            <a:pPr marL="457200" indent="-457200">
              <a:lnSpc>
                <a:spcPct val="150000"/>
              </a:lnSpc>
              <a:buFont typeface="+mj-lt"/>
              <a:buAutoNum type="arabicPeriod"/>
            </a:pPr>
            <a:endParaRPr lang="en-US" sz="2000" dirty="0" smtClean="0">
              <a:solidFill>
                <a:srgbClr val="FF0000"/>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4339887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52400"/>
            <a:ext cx="7344816" cy="900336"/>
          </a:xfrm>
        </p:spPr>
        <p:txBody>
          <a:bodyPr>
            <a:noAutofit/>
          </a:bodyPr>
          <a:lstStyle/>
          <a:p>
            <a:r>
              <a:rPr lang="ru-RU" sz="2800" b="1" dirty="0" err="1" smtClean="0">
                <a:solidFill>
                  <a:schemeClr val="accent4">
                    <a:lumMod val="75000"/>
                  </a:schemeClr>
                </a:solidFill>
                <a:latin typeface="Calibri" pitchFamily="34" charset="0"/>
                <a:cs typeface="Calibri" pitchFamily="34" charset="0"/>
              </a:rPr>
              <a:t>Ukrain</a:t>
            </a:r>
            <a:r>
              <a:rPr lang="en-US" sz="2800" b="1" dirty="0" err="1" smtClean="0">
                <a:solidFill>
                  <a:schemeClr val="accent4">
                    <a:lumMod val="75000"/>
                  </a:schemeClr>
                </a:solidFill>
                <a:latin typeface="Calibri" pitchFamily="34" charset="0"/>
                <a:cs typeface="Calibri" pitchFamily="34" charset="0"/>
              </a:rPr>
              <a:t>ian</a:t>
            </a:r>
            <a:r>
              <a:rPr lang="en-US" sz="2800" b="1" dirty="0" smtClean="0">
                <a:solidFill>
                  <a:schemeClr val="accent4">
                    <a:lumMod val="75000"/>
                  </a:schemeClr>
                </a:solidFill>
                <a:latin typeface="Calibri" pitchFamily="34" charset="0"/>
                <a:cs typeface="Calibri" pitchFamily="34" charset="0"/>
              </a:rPr>
              <a:t> Reforms: </a:t>
            </a:r>
            <a:r>
              <a:rPr lang="en-US" sz="2800" b="1" dirty="0">
                <a:solidFill>
                  <a:schemeClr val="accent4">
                    <a:lumMod val="75000"/>
                  </a:schemeClr>
                </a:solidFill>
                <a:latin typeface="Calibri" pitchFamily="34" charset="0"/>
                <a:cs typeface="Calibri" pitchFamily="34" charset="0"/>
              </a:rPr>
              <a:t>the EU </a:t>
            </a:r>
            <a:r>
              <a:rPr lang="en-US" sz="2800" b="1" dirty="0" smtClean="0">
                <a:solidFill>
                  <a:schemeClr val="accent4">
                    <a:lumMod val="75000"/>
                  </a:schemeClr>
                </a:solidFill>
                <a:latin typeface="Calibri" pitchFamily="34" charset="0"/>
                <a:cs typeface="Calibri" pitchFamily="34" charset="0"/>
              </a:rPr>
              <a:t>Technical </a:t>
            </a:r>
            <a:r>
              <a:rPr lang="en-US" sz="2800" b="1" dirty="0">
                <a:solidFill>
                  <a:schemeClr val="accent4">
                    <a:lumMod val="75000"/>
                  </a:schemeClr>
                </a:solidFill>
                <a:latin typeface="Calibri" pitchFamily="34" charset="0"/>
                <a:cs typeface="Calibri" pitchFamily="34" charset="0"/>
              </a:rPr>
              <a:t>Assistance </a:t>
            </a:r>
            <a:endParaRPr lang="en-US" sz="2800" dirty="0">
              <a:solidFill>
                <a:schemeClr val="accent4">
                  <a:lumMod val="75000"/>
                </a:schemeClr>
              </a:solidFill>
              <a:latin typeface="Calibri" pitchFamily="34" charset="0"/>
              <a:cs typeface="Calibri" pitchFamily="34" charset="0"/>
            </a:endParaRPr>
          </a:p>
        </p:txBody>
      </p:sp>
      <p:sp>
        <p:nvSpPr>
          <p:cNvPr id="3" name="Номер слайда 2"/>
          <p:cNvSpPr>
            <a:spLocks noGrp="1"/>
          </p:cNvSpPr>
          <p:nvPr>
            <p:ph type="sldNum" sz="quarter" idx="12"/>
          </p:nvPr>
        </p:nvSpPr>
        <p:spPr/>
        <p:txBody>
          <a:bodyPr/>
          <a:lstStyle/>
          <a:p>
            <a:fld id="{5C8EAB06-E2C2-4CDE-AA0A-D19391C8B32A}" type="slidenum">
              <a:rPr lang="uk-UA" sz="1200" smtClean="0">
                <a:latin typeface="Calibri" pitchFamily="34" charset="0"/>
                <a:cs typeface="Calibri" pitchFamily="34" charset="0"/>
              </a:rPr>
              <a:t>9</a:t>
            </a:fld>
            <a:endParaRPr lang="uk-UA" sz="1200" dirty="0">
              <a:latin typeface="Calibri" pitchFamily="34" charset="0"/>
              <a:cs typeface="Calibri" pitchFamily="34" charset="0"/>
            </a:endParaRPr>
          </a:p>
        </p:txBody>
      </p:sp>
      <p:sp>
        <p:nvSpPr>
          <p:cNvPr id="4" name="Объект 3"/>
          <p:cNvSpPr>
            <a:spLocks noGrp="1"/>
          </p:cNvSpPr>
          <p:nvPr>
            <p:ph sz="quarter" idx="1"/>
          </p:nvPr>
        </p:nvSpPr>
        <p:spPr>
          <a:xfrm>
            <a:off x="1043608" y="1124744"/>
            <a:ext cx="7488832" cy="5256584"/>
          </a:xfrm>
        </p:spPr>
        <p:txBody>
          <a:bodyPr>
            <a:noAutofit/>
          </a:bodyPr>
          <a:lstStyle/>
          <a:p>
            <a:pPr marL="0" indent="0">
              <a:buNone/>
            </a:pPr>
            <a:r>
              <a:rPr lang="en-US" sz="1600" b="1" dirty="0" smtClean="0">
                <a:solidFill>
                  <a:srgbClr val="FD992B"/>
                </a:solidFill>
                <a:latin typeface="Calibri" pitchFamily="34" charset="0"/>
                <a:cs typeface="Calibri" pitchFamily="34" charset="0"/>
              </a:rPr>
              <a:t>(EU) TECHNICAL </a:t>
            </a:r>
            <a:r>
              <a:rPr lang="en-US" sz="1600" b="1" dirty="0">
                <a:solidFill>
                  <a:srgbClr val="FD992B"/>
                </a:solidFill>
                <a:latin typeface="Calibri" pitchFamily="34" charset="0"/>
                <a:cs typeface="Calibri" pitchFamily="34" charset="0"/>
              </a:rPr>
              <a:t>ASSISTANCE IN THE UKRAINIAN FINANCIAL SECTOR'S PRIORITY </a:t>
            </a:r>
            <a:r>
              <a:rPr lang="en-US" sz="1600" b="1" dirty="0" smtClean="0">
                <a:solidFill>
                  <a:srgbClr val="FD992B"/>
                </a:solidFill>
                <a:latin typeface="Calibri" pitchFamily="34" charset="0"/>
                <a:cs typeface="Calibri" pitchFamily="34" charset="0"/>
              </a:rPr>
              <a:t>AREAS</a:t>
            </a:r>
          </a:p>
          <a:p>
            <a:pPr marL="0" indent="0">
              <a:buNone/>
            </a:pPr>
            <a:r>
              <a:rPr lang="en-US" sz="1800" b="1" u="sng" dirty="0" smtClean="0">
                <a:solidFill>
                  <a:srgbClr val="FD992B"/>
                </a:solidFill>
                <a:latin typeface="Calibri" pitchFamily="34" charset="0"/>
                <a:cs typeface="Calibri" pitchFamily="34" charset="0"/>
              </a:rPr>
              <a:t>Purpose</a:t>
            </a:r>
            <a:r>
              <a:rPr lang="en-US" sz="1800" b="1" dirty="0" smtClean="0">
                <a:solidFill>
                  <a:schemeClr val="accent4">
                    <a:lumMod val="75000"/>
                  </a:schemeClr>
                </a:solidFill>
                <a:latin typeface="Calibri" pitchFamily="34" charset="0"/>
                <a:cs typeface="Calibri" pitchFamily="34" charset="0"/>
              </a:rPr>
              <a:t>: </a:t>
            </a:r>
            <a:r>
              <a:rPr lang="en-US" sz="1800" dirty="0" smtClean="0">
                <a:solidFill>
                  <a:schemeClr val="accent4">
                    <a:lumMod val="75000"/>
                  </a:schemeClr>
                </a:solidFill>
                <a:latin typeface="Calibri" pitchFamily="34" charset="0"/>
                <a:cs typeface="Calibri" pitchFamily="34" charset="0"/>
              </a:rPr>
              <a:t>To </a:t>
            </a:r>
            <a:r>
              <a:rPr lang="en-US" sz="1800" dirty="0">
                <a:solidFill>
                  <a:schemeClr val="accent4">
                    <a:lumMod val="75000"/>
                  </a:schemeClr>
                </a:solidFill>
                <a:latin typeface="Calibri" pitchFamily="34" charset="0"/>
                <a:cs typeface="Calibri" pitchFamily="34" charset="0"/>
              </a:rPr>
              <a:t>achieve the </a:t>
            </a:r>
            <a:r>
              <a:rPr lang="en-US" sz="1800" b="1" dirty="0">
                <a:solidFill>
                  <a:schemeClr val="accent4">
                    <a:lumMod val="75000"/>
                  </a:schemeClr>
                </a:solidFill>
                <a:latin typeface="Calibri" pitchFamily="34" charset="0"/>
                <a:cs typeface="Calibri" pitchFamily="34" charset="0"/>
              </a:rPr>
              <a:t>qualitative progress in the development of the Ukrainian financial </a:t>
            </a:r>
            <a:r>
              <a:rPr lang="en-US" sz="1800" b="1" dirty="0" smtClean="0">
                <a:solidFill>
                  <a:schemeClr val="accent4">
                    <a:lumMod val="75000"/>
                  </a:schemeClr>
                </a:solidFill>
                <a:latin typeface="Calibri" pitchFamily="34" charset="0"/>
                <a:cs typeface="Calibri" pitchFamily="34" charset="0"/>
              </a:rPr>
              <a:t>services sector</a:t>
            </a:r>
            <a:r>
              <a:rPr lang="en-US" sz="1800" dirty="0">
                <a:solidFill>
                  <a:schemeClr val="accent4">
                    <a:lumMod val="75000"/>
                  </a:schemeClr>
                </a:solidFill>
                <a:latin typeface="Calibri" pitchFamily="34" charset="0"/>
                <a:cs typeface="Calibri" pitchFamily="34" charset="0"/>
              </a:rPr>
              <a:t>, the project will help </a:t>
            </a:r>
            <a:r>
              <a:rPr lang="en-US" sz="1800" dirty="0" smtClean="0">
                <a:solidFill>
                  <a:schemeClr val="accent4">
                    <a:lumMod val="75000"/>
                  </a:schemeClr>
                </a:solidFill>
                <a:latin typeface="Calibri" pitchFamily="34" charset="0"/>
                <a:cs typeface="Calibri" pitchFamily="34" charset="0"/>
              </a:rPr>
              <a:t>in </a:t>
            </a:r>
            <a:r>
              <a:rPr lang="en-US" sz="1800" dirty="0">
                <a:solidFill>
                  <a:schemeClr val="accent4">
                    <a:lumMod val="75000"/>
                  </a:schemeClr>
                </a:solidFill>
                <a:latin typeface="Calibri" pitchFamily="34" charset="0"/>
                <a:cs typeface="Calibri" pitchFamily="34" charset="0"/>
              </a:rPr>
              <a:t>filling the crucial gaps in the </a:t>
            </a:r>
            <a:r>
              <a:rPr lang="en-US" sz="1800" dirty="0" smtClean="0">
                <a:solidFill>
                  <a:schemeClr val="accent4">
                    <a:lumMod val="75000"/>
                  </a:schemeClr>
                </a:solidFill>
                <a:latin typeface="Calibri" pitchFamily="34" charset="0"/>
                <a:cs typeface="Calibri" pitchFamily="34" charset="0"/>
              </a:rPr>
              <a:t>respective policies</a:t>
            </a:r>
            <a:r>
              <a:rPr lang="en-US" sz="1800" dirty="0">
                <a:solidFill>
                  <a:schemeClr val="accent4">
                    <a:lumMod val="75000"/>
                  </a:schemeClr>
                </a:solidFill>
                <a:latin typeface="Calibri" pitchFamily="34" charset="0"/>
                <a:cs typeface="Calibri" pitchFamily="34" charset="0"/>
              </a:rPr>
              <a:t>, regulations and practices in Ukraine:</a:t>
            </a:r>
          </a:p>
          <a:p>
            <a:pPr marL="0" indent="0">
              <a:buNone/>
            </a:pPr>
            <a:r>
              <a:rPr lang="en-US" sz="1600" dirty="0" smtClean="0">
                <a:solidFill>
                  <a:schemeClr val="accent4">
                    <a:lumMod val="75000"/>
                  </a:schemeClr>
                </a:solidFill>
                <a:latin typeface="Calibri" pitchFamily="34" charset="0"/>
                <a:cs typeface="Calibri" pitchFamily="34" charset="0"/>
              </a:rPr>
              <a:t>     a</a:t>
            </a:r>
            <a:r>
              <a:rPr lang="en-US" sz="1600" dirty="0">
                <a:solidFill>
                  <a:schemeClr val="accent4">
                    <a:lumMod val="75000"/>
                  </a:schemeClr>
                </a:solidFill>
                <a:latin typeface="Calibri" pitchFamily="34" charset="0"/>
                <a:cs typeface="Calibri" pitchFamily="34" charset="0"/>
              </a:rPr>
              <a:t>. To enable the Regulators in the financial sector to introduce the </a:t>
            </a:r>
            <a:r>
              <a:rPr lang="en-US" sz="1600" b="1" dirty="0">
                <a:solidFill>
                  <a:schemeClr val="accent4">
                    <a:lumMod val="75000"/>
                  </a:schemeClr>
                </a:solidFill>
                <a:latin typeface="Calibri" pitchFamily="34" charset="0"/>
                <a:cs typeface="Calibri" pitchFamily="34" charset="0"/>
              </a:rPr>
              <a:t>financial reporting</a:t>
            </a:r>
          </a:p>
          <a:p>
            <a:pPr marL="0" indent="0">
              <a:buNone/>
            </a:pPr>
            <a:r>
              <a:rPr lang="en-US" sz="1600" b="1" dirty="0">
                <a:solidFill>
                  <a:schemeClr val="accent4">
                    <a:lumMod val="75000"/>
                  </a:schemeClr>
                </a:solidFill>
                <a:latin typeface="Calibri" pitchFamily="34" charset="0"/>
                <a:cs typeface="Calibri" pitchFamily="34" charset="0"/>
              </a:rPr>
              <a:t>standards according the </a:t>
            </a:r>
            <a:r>
              <a:rPr lang="en-US" sz="1600" b="1" u="sng" dirty="0">
                <a:solidFill>
                  <a:schemeClr val="accent4">
                    <a:lumMod val="75000"/>
                  </a:schemeClr>
                </a:solidFill>
                <a:latin typeface="Calibri" pitchFamily="34" charset="0"/>
                <a:cs typeface="Calibri" pitchFamily="34" charset="0"/>
              </a:rPr>
              <a:t>XBRL taxonomy</a:t>
            </a:r>
            <a:r>
              <a:rPr lang="en-US" sz="1600" b="1" dirty="0">
                <a:solidFill>
                  <a:schemeClr val="accent4">
                    <a:lumMod val="75000"/>
                  </a:schemeClr>
                </a:solidFill>
                <a:latin typeface="Calibri" pitchFamily="34" charset="0"/>
                <a:cs typeface="Calibri" pitchFamily="34" charset="0"/>
              </a:rPr>
              <a:t>;</a:t>
            </a:r>
          </a:p>
          <a:p>
            <a:pPr marL="0" indent="0">
              <a:buNone/>
            </a:pPr>
            <a:r>
              <a:rPr lang="en-US" sz="1600" dirty="0" smtClean="0">
                <a:solidFill>
                  <a:schemeClr val="accent4">
                    <a:lumMod val="75000"/>
                  </a:schemeClr>
                </a:solidFill>
                <a:latin typeface="Calibri" pitchFamily="34" charset="0"/>
                <a:cs typeface="Calibri" pitchFamily="34" charset="0"/>
              </a:rPr>
              <a:t>     b</a:t>
            </a:r>
            <a:r>
              <a:rPr lang="en-US" sz="1600" dirty="0">
                <a:solidFill>
                  <a:schemeClr val="accent4">
                    <a:lumMod val="75000"/>
                  </a:schemeClr>
                </a:solidFill>
                <a:latin typeface="Calibri" pitchFamily="34" charset="0"/>
                <a:cs typeface="Calibri" pitchFamily="34" charset="0"/>
              </a:rPr>
              <a:t>. To approximate to the international standards in matters of </a:t>
            </a:r>
            <a:r>
              <a:rPr lang="en-US" sz="1600" b="1" dirty="0" smtClean="0">
                <a:solidFill>
                  <a:schemeClr val="accent4">
                    <a:lumMod val="75000"/>
                  </a:schemeClr>
                </a:solidFill>
                <a:latin typeface="Calibri" pitchFamily="34" charset="0"/>
                <a:cs typeface="Calibri" pitchFamily="34" charset="0"/>
              </a:rPr>
              <a:t>micro-prudential banking </a:t>
            </a:r>
            <a:r>
              <a:rPr lang="en-US" sz="1600" b="1" dirty="0">
                <a:solidFill>
                  <a:schemeClr val="accent4">
                    <a:lumMod val="75000"/>
                  </a:schemeClr>
                </a:solidFill>
                <a:latin typeface="Calibri" pitchFamily="34" charset="0"/>
                <a:cs typeface="Calibri" pitchFamily="34" charset="0"/>
              </a:rPr>
              <a:t>oversight</a:t>
            </a:r>
            <a:r>
              <a:rPr lang="en-US" sz="1600" dirty="0">
                <a:solidFill>
                  <a:schemeClr val="accent4">
                    <a:lumMod val="75000"/>
                  </a:schemeClr>
                </a:solidFill>
                <a:latin typeface="Calibri" pitchFamily="34" charset="0"/>
                <a:cs typeface="Calibri" pitchFamily="34" charset="0"/>
              </a:rPr>
              <a:t>; to enhance </a:t>
            </a:r>
            <a:r>
              <a:rPr lang="en-US" sz="1600" dirty="0" smtClean="0">
                <a:solidFill>
                  <a:schemeClr val="accent4">
                    <a:lumMod val="75000"/>
                  </a:schemeClr>
                </a:solidFill>
                <a:latin typeface="Calibri" pitchFamily="34" charset="0"/>
                <a:cs typeface="Calibri" pitchFamily="34" charset="0"/>
              </a:rPr>
              <a:t>National Bank’s of Ukraine (</a:t>
            </a:r>
            <a:r>
              <a:rPr lang="en-US" sz="1600" b="1" dirty="0" smtClean="0">
                <a:solidFill>
                  <a:schemeClr val="accent4">
                    <a:lumMod val="75000"/>
                  </a:schemeClr>
                </a:solidFill>
                <a:latin typeface="Calibri" pitchFamily="34" charset="0"/>
                <a:cs typeface="Calibri" pitchFamily="34" charset="0"/>
              </a:rPr>
              <a:t>NBU’s</a:t>
            </a:r>
            <a:r>
              <a:rPr lang="en-US" sz="1600" dirty="0" smtClean="0">
                <a:solidFill>
                  <a:schemeClr val="accent4">
                    <a:lumMod val="75000"/>
                  </a:schemeClr>
                </a:solidFill>
                <a:latin typeface="Calibri" pitchFamily="34" charset="0"/>
                <a:cs typeface="Calibri" pitchFamily="34" charset="0"/>
              </a:rPr>
              <a:t>) </a:t>
            </a:r>
            <a:r>
              <a:rPr lang="en-US" sz="1600" b="1" dirty="0">
                <a:solidFill>
                  <a:schemeClr val="accent4">
                    <a:lumMod val="75000"/>
                  </a:schemeClr>
                </a:solidFill>
                <a:latin typeface="Calibri" pitchFamily="34" charset="0"/>
                <a:cs typeface="Calibri" pitchFamily="34" charset="0"/>
              </a:rPr>
              <a:t>macro-prudential, counter cyclical </a:t>
            </a:r>
            <a:r>
              <a:rPr lang="en-US" sz="1600" b="1" dirty="0" smtClean="0">
                <a:solidFill>
                  <a:schemeClr val="accent4">
                    <a:lumMod val="75000"/>
                  </a:schemeClr>
                </a:solidFill>
                <a:latin typeface="Calibri" pitchFamily="34" charset="0"/>
                <a:cs typeface="Calibri" pitchFamily="34" charset="0"/>
              </a:rPr>
              <a:t>and systemic </a:t>
            </a:r>
            <a:r>
              <a:rPr lang="en-US" sz="1600" b="1" dirty="0">
                <a:solidFill>
                  <a:schemeClr val="accent4">
                    <a:lumMod val="75000"/>
                  </a:schemeClr>
                </a:solidFill>
                <a:latin typeface="Calibri" pitchFamily="34" charset="0"/>
                <a:cs typeface="Calibri" pitchFamily="34" charset="0"/>
              </a:rPr>
              <a:t>risk supervision</a:t>
            </a:r>
            <a:r>
              <a:rPr lang="en-US" sz="1600" dirty="0">
                <a:solidFill>
                  <a:schemeClr val="accent4">
                    <a:lumMod val="75000"/>
                  </a:schemeClr>
                </a:solidFill>
                <a:latin typeface="Calibri" pitchFamily="34" charset="0"/>
                <a:cs typeface="Calibri" pitchFamily="34" charset="0"/>
              </a:rPr>
              <a:t> up to the standards of the </a:t>
            </a:r>
            <a:r>
              <a:rPr lang="en-US" sz="1600" dirty="0" smtClean="0">
                <a:solidFill>
                  <a:schemeClr val="accent4">
                    <a:lumMod val="75000"/>
                  </a:schemeClr>
                </a:solidFill>
                <a:latin typeface="Calibri" pitchFamily="34" charset="0"/>
                <a:cs typeface="Calibri" pitchFamily="34" charset="0"/>
              </a:rPr>
              <a:t>ECB;</a:t>
            </a:r>
            <a:endParaRPr lang="en-US" sz="1600" dirty="0">
              <a:solidFill>
                <a:schemeClr val="accent4">
                  <a:lumMod val="75000"/>
                </a:schemeClr>
              </a:solidFill>
              <a:latin typeface="Calibri" pitchFamily="34" charset="0"/>
              <a:cs typeface="Calibri" pitchFamily="34" charset="0"/>
            </a:endParaRPr>
          </a:p>
          <a:p>
            <a:pPr marL="0" indent="0">
              <a:buNone/>
            </a:pPr>
            <a:r>
              <a:rPr lang="en-US" sz="1600" dirty="0" smtClean="0">
                <a:solidFill>
                  <a:schemeClr val="accent4">
                    <a:lumMod val="75000"/>
                  </a:schemeClr>
                </a:solidFill>
                <a:latin typeface="Calibri" pitchFamily="34" charset="0"/>
                <a:cs typeface="Calibri" pitchFamily="34" charset="0"/>
              </a:rPr>
              <a:t>     c</a:t>
            </a:r>
            <a:r>
              <a:rPr lang="en-US" sz="1600" dirty="0">
                <a:solidFill>
                  <a:schemeClr val="accent4">
                    <a:lumMod val="75000"/>
                  </a:schemeClr>
                </a:solidFill>
                <a:latin typeface="Calibri" pitchFamily="34" charset="0"/>
                <a:cs typeface="Calibri" pitchFamily="34" charset="0"/>
              </a:rPr>
              <a:t>. To strengthen the capacity of the </a:t>
            </a:r>
            <a:r>
              <a:rPr lang="en-US" sz="1600" b="1" dirty="0" smtClean="0">
                <a:solidFill>
                  <a:schemeClr val="accent4">
                    <a:lumMod val="75000"/>
                  </a:schemeClr>
                </a:solidFill>
                <a:latin typeface="Calibri" pitchFamily="34" charset="0"/>
                <a:cs typeface="Calibri" pitchFamily="34" charset="0"/>
              </a:rPr>
              <a:t>NBU </a:t>
            </a:r>
            <a:r>
              <a:rPr lang="en-US" sz="1600" dirty="0" smtClean="0">
                <a:solidFill>
                  <a:schemeClr val="accent4">
                    <a:lumMod val="75000"/>
                  </a:schemeClr>
                </a:solidFill>
                <a:latin typeface="Calibri" pitchFamily="34" charset="0"/>
                <a:cs typeface="Calibri" pitchFamily="34" charset="0"/>
              </a:rPr>
              <a:t>in </a:t>
            </a:r>
            <a:r>
              <a:rPr lang="en-US" sz="1600" dirty="0">
                <a:solidFill>
                  <a:schemeClr val="accent4">
                    <a:lumMod val="75000"/>
                  </a:schemeClr>
                </a:solidFill>
                <a:latin typeface="Calibri" pitchFamily="34" charset="0"/>
                <a:cs typeface="Calibri" pitchFamily="34" charset="0"/>
              </a:rPr>
              <a:t>implementation </a:t>
            </a:r>
            <a:r>
              <a:rPr lang="en-US" sz="1600" dirty="0" smtClean="0">
                <a:solidFill>
                  <a:schemeClr val="accent4">
                    <a:lumMod val="75000"/>
                  </a:schemeClr>
                </a:solidFill>
                <a:latin typeface="Calibri" pitchFamily="34" charset="0"/>
                <a:cs typeface="Calibri" pitchFamily="34" charset="0"/>
              </a:rPr>
              <a:t>of the </a:t>
            </a:r>
            <a:r>
              <a:rPr lang="en-US" sz="1600" dirty="0">
                <a:solidFill>
                  <a:schemeClr val="accent4">
                    <a:lumMod val="75000"/>
                  </a:schemeClr>
                </a:solidFill>
                <a:latin typeface="Calibri" pitchFamily="34" charset="0"/>
                <a:cs typeface="Calibri" pitchFamily="34" charset="0"/>
              </a:rPr>
              <a:t>measures that to establish the necessary </a:t>
            </a:r>
            <a:r>
              <a:rPr lang="en-US" sz="1600" b="1" dirty="0">
                <a:solidFill>
                  <a:schemeClr val="accent4">
                    <a:lumMod val="75000"/>
                  </a:schemeClr>
                </a:solidFill>
                <a:latin typeface="Calibri" pitchFamily="34" charset="0"/>
                <a:cs typeface="Calibri" pitchFamily="34" charset="0"/>
              </a:rPr>
              <a:t>preconditions of the future </a:t>
            </a:r>
            <a:r>
              <a:rPr lang="en-US" sz="1600" b="1" dirty="0" smtClean="0">
                <a:solidFill>
                  <a:schemeClr val="accent4">
                    <a:lumMod val="75000"/>
                  </a:schemeClr>
                </a:solidFill>
                <a:latin typeface="Calibri" pitchFamily="34" charset="0"/>
                <a:cs typeface="Calibri" pitchFamily="34" charset="0"/>
              </a:rPr>
              <a:t>gradual implementation </a:t>
            </a:r>
            <a:r>
              <a:rPr lang="en-US" sz="1600" b="1" dirty="0">
                <a:solidFill>
                  <a:schemeClr val="accent4">
                    <a:lumMod val="75000"/>
                  </a:schemeClr>
                </a:solidFill>
                <a:latin typeface="Calibri" pitchFamily="34" charset="0"/>
                <a:cs typeface="Calibri" pitchFamily="34" charset="0"/>
              </a:rPr>
              <a:t>of the free flow of capital;</a:t>
            </a:r>
          </a:p>
          <a:p>
            <a:pPr marL="0" indent="0">
              <a:buNone/>
            </a:pPr>
            <a:r>
              <a:rPr lang="en-US" sz="1600" dirty="0" smtClean="0">
                <a:solidFill>
                  <a:schemeClr val="accent4">
                    <a:lumMod val="75000"/>
                  </a:schemeClr>
                </a:solidFill>
                <a:latin typeface="Calibri" pitchFamily="34" charset="0"/>
                <a:cs typeface="Calibri" pitchFamily="34" charset="0"/>
              </a:rPr>
              <a:t>     d</a:t>
            </a:r>
            <a:r>
              <a:rPr lang="en-US" sz="1600" dirty="0">
                <a:solidFill>
                  <a:schemeClr val="accent4">
                    <a:lumMod val="75000"/>
                  </a:schemeClr>
                </a:solidFill>
                <a:latin typeface="Calibri" pitchFamily="34" charset="0"/>
                <a:cs typeface="Calibri" pitchFamily="34" charset="0"/>
              </a:rPr>
              <a:t>. To upgrade to the international standards the </a:t>
            </a:r>
            <a:r>
              <a:rPr lang="en-US" sz="1600" b="1" dirty="0">
                <a:solidFill>
                  <a:schemeClr val="accent4">
                    <a:lumMod val="75000"/>
                  </a:schemeClr>
                </a:solidFill>
                <a:latin typeface="Calibri" pitchFamily="34" charset="0"/>
                <a:cs typeface="Calibri" pitchFamily="34" charset="0"/>
              </a:rPr>
              <a:t>legal and regulatory framework </a:t>
            </a:r>
            <a:r>
              <a:rPr lang="en-US" sz="1600" b="1" dirty="0" smtClean="0">
                <a:solidFill>
                  <a:schemeClr val="accent4">
                    <a:lumMod val="75000"/>
                  </a:schemeClr>
                </a:solidFill>
                <a:latin typeface="Calibri" pitchFamily="34" charset="0"/>
                <a:cs typeface="Calibri" pitchFamily="34" charset="0"/>
              </a:rPr>
              <a:t>for the </a:t>
            </a:r>
            <a:r>
              <a:rPr lang="en-US" sz="1600" b="1" dirty="0">
                <a:solidFill>
                  <a:schemeClr val="accent4">
                    <a:lumMod val="75000"/>
                  </a:schemeClr>
                </a:solidFill>
                <a:latin typeface="Calibri" pitchFamily="34" charset="0"/>
                <a:cs typeface="Calibri" pitchFamily="34" charset="0"/>
              </a:rPr>
              <a:t>audit profession in Ukraine;</a:t>
            </a:r>
          </a:p>
          <a:p>
            <a:pPr marL="0" indent="0">
              <a:buNone/>
            </a:pPr>
            <a:r>
              <a:rPr lang="en-US" sz="1600" dirty="0" smtClean="0">
                <a:solidFill>
                  <a:schemeClr val="accent4">
                    <a:lumMod val="75000"/>
                  </a:schemeClr>
                </a:solidFill>
                <a:latin typeface="Calibri" pitchFamily="34" charset="0"/>
                <a:cs typeface="Calibri" pitchFamily="34" charset="0"/>
              </a:rPr>
              <a:t>     e</a:t>
            </a:r>
            <a:r>
              <a:rPr lang="en-US" sz="1600" dirty="0">
                <a:solidFill>
                  <a:schemeClr val="accent4">
                    <a:lumMod val="75000"/>
                  </a:schemeClr>
                </a:solidFill>
                <a:latin typeface="Calibri" pitchFamily="34" charset="0"/>
                <a:cs typeface="Calibri" pitchFamily="34" charset="0"/>
              </a:rPr>
              <a:t>. To establish an </a:t>
            </a:r>
            <a:r>
              <a:rPr lang="en-US" sz="1600" b="1" u="sng" dirty="0">
                <a:solidFill>
                  <a:schemeClr val="accent4">
                    <a:lumMod val="75000"/>
                  </a:schemeClr>
                </a:solidFill>
                <a:latin typeface="Calibri" pitchFamily="34" charset="0"/>
                <a:cs typeface="Calibri" pitchFamily="34" charset="0"/>
              </a:rPr>
              <a:t>Investor Compensation Scheme</a:t>
            </a:r>
            <a:r>
              <a:rPr lang="en-US" sz="1600" dirty="0">
                <a:solidFill>
                  <a:schemeClr val="accent4">
                    <a:lumMod val="75000"/>
                  </a:schemeClr>
                </a:solidFill>
                <a:latin typeface="Calibri" pitchFamily="34" charset="0"/>
                <a:cs typeface="Calibri" pitchFamily="34" charset="0"/>
              </a:rPr>
              <a:t>;</a:t>
            </a:r>
          </a:p>
          <a:p>
            <a:pPr marL="0" indent="0">
              <a:buNone/>
            </a:pPr>
            <a:r>
              <a:rPr lang="en-US" sz="1600" dirty="0" smtClean="0">
                <a:solidFill>
                  <a:schemeClr val="accent4">
                    <a:lumMod val="75000"/>
                  </a:schemeClr>
                </a:solidFill>
                <a:latin typeface="Calibri" pitchFamily="34" charset="0"/>
                <a:cs typeface="Calibri" pitchFamily="34" charset="0"/>
              </a:rPr>
              <a:t>     f</a:t>
            </a:r>
            <a:r>
              <a:rPr lang="en-US" sz="1600" dirty="0">
                <a:solidFill>
                  <a:schemeClr val="accent4">
                    <a:lumMod val="75000"/>
                  </a:schemeClr>
                </a:solidFill>
                <a:latin typeface="Calibri" pitchFamily="34" charset="0"/>
                <a:cs typeface="Calibri" pitchFamily="34" charset="0"/>
              </a:rPr>
              <a:t>. To implement the EU-recommended </a:t>
            </a:r>
            <a:r>
              <a:rPr lang="en-US" sz="1600" b="1" dirty="0">
                <a:solidFill>
                  <a:schemeClr val="accent4">
                    <a:lumMod val="75000"/>
                  </a:schemeClr>
                </a:solidFill>
                <a:latin typeface="Calibri" pitchFamily="34" charset="0"/>
                <a:cs typeface="Calibri" pitchFamily="34" charset="0"/>
              </a:rPr>
              <a:t>consolidated supervision of banking and </a:t>
            </a:r>
            <a:r>
              <a:rPr lang="en-US" sz="1600" b="1" dirty="0" smtClean="0">
                <a:solidFill>
                  <a:schemeClr val="accent4">
                    <a:lumMod val="75000"/>
                  </a:schemeClr>
                </a:solidFill>
                <a:latin typeface="Calibri" pitchFamily="34" charset="0"/>
                <a:cs typeface="Calibri" pitchFamily="34" charset="0"/>
              </a:rPr>
              <a:t>nonbank financial </a:t>
            </a:r>
            <a:r>
              <a:rPr lang="en-US" sz="1600" b="1" dirty="0">
                <a:solidFill>
                  <a:schemeClr val="accent4">
                    <a:lumMod val="75000"/>
                  </a:schemeClr>
                </a:solidFill>
                <a:latin typeface="Calibri" pitchFamily="34" charset="0"/>
                <a:cs typeface="Calibri" pitchFamily="34" charset="0"/>
              </a:rPr>
              <a:t>institutions;</a:t>
            </a:r>
          </a:p>
          <a:p>
            <a:pPr marL="0" indent="0">
              <a:buNone/>
            </a:pPr>
            <a:r>
              <a:rPr lang="en-US" sz="1600" dirty="0" smtClean="0">
                <a:solidFill>
                  <a:schemeClr val="accent4">
                    <a:lumMod val="75000"/>
                  </a:schemeClr>
                </a:solidFill>
                <a:latin typeface="Calibri" pitchFamily="34" charset="0"/>
                <a:cs typeface="Calibri" pitchFamily="34" charset="0"/>
              </a:rPr>
              <a:t>    g</a:t>
            </a:r>
            <a:r>
              <a:rPr lang="en-US" sz="1600" dirty="0">
                <a:solidFill>
                  <a:schemeClr val="accent4">
                    <a:lumMod val="75000"/>
                  </a:schemeClr>
                </a:solidFill>
                <a:latin typeface="Calibri" pitchFamily="34" charset="0"/>
                <a:cs typeface="Calibri" pitchFamily="34" charset="0"/>
              </a:rPr>
              <a:t>. Implementation of </a:t>
            </a:r>
            <a:r>
              <a:rPr lang="en-US" sz="1600" b="1" dirty="0">
                <a:solidFill>
                  <a:schemeClr val="accent4">
                    <a:lumMod val="75000"/>
                  </a:schemeClr>
                </a:solidFill>
                <a:latin typeface="Calibri" pitchFamily="34" charset="0"/>
                <a:cs typeface="Calibri" pitchFamily="34" charset="0"/>
              </a:rPr>
              <a:t>Pillar 2 (Supervisory Review Evaluation Process) of </a:t>
            </a:r>
            <a:r>
              <a:rPr lang="en-US" sz="1600" b="1" dirty="0" smtClean="0">
                <a:solidFill>
                  <a:schemeClr val="accent4">
                    <a:lumMod val="75000"/>
                  </a:schemeClr>
                </a:solidFill>
                <a:latin typeface="Calibri" pitchFamily="34" charset="0"/>
                <a:cs typeface="Calibri" pitchFamily="34" charset="0"/>
              </a:rPr>
              <a:t>Basel II</a:t>
            </a:r>
            <a:r>
              <a:rPr lang="en-US" sz="1600" dirty="0" smtClean="0">
                <a:solidFill>
                  <a:schemeClr val="accent4">
                    <a:lumMod val="75000"/>
                  </a:schemeClr>
                </a:solidFill>
                <a:latin typeface="Calibri" pitchFamily="34" charset="0"/>
                <a:cs typeface="Calibri" pitchFamily="34" charset="0"/>
              </a:rPr>
              <a:t>.</a:t>
            </a:r>
            <a:endParaRPr lang="en-US" sz="1600" dirty="0">
              <a:solidFill>
                <a:schemeClr val="accent4">
                  <a:lumMod val="75000"/>
                </a:schemeClr>
              </a:solidFill>
              <a:latin typeface="Calibri" pitchFamily="34" charset="0"/>
              <a:cs typeface="Calibri" pitchFamily="34" charset="0"/>
            </a:endParaRPr>
          </a:p>
        </p:txBody>
      </p:sp>
      <p:pic>
        <p:nvPicPr>
          <p:cNvPr id="5" name="Picture 3" descr="лого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 y="1"/>
            <a:ext cx="971872" cy="1136360"/>
          </a:xfrm>
          <a:prstGeom prst="rect">
            <a:avLst/>
          </a:prstGeom>
          <a:noFill/>
          <a:ln>
            <a:no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286000" y="6381328"/>
            <a:ext cx="4878288" cy="276999"/>
          </a:xfrm>
          <a:prstGeom prst="rect">
            <a:avLst/>
          </a:prstGeom>
        </p:spPr>
        <p:txBody>
          <a:bodyPr wrap="square">
            <a:spAutoFit/>
          </a:bodyPr>
          <a:lstStyle/>
          <a:p>
            <a:pPr algn="ctr"/>
            <a:r>
              <a:rPr lang="en-US" sz="1200" dirty="0">
                <a:solidFill>
                  <a:schemeClr val="accent1">
                    <a:lumMod val="75000"/>
                  </a:schemeClr>
                </a:solidFill>
                <a:latin typeface="Calibri" pitchFamily="34" charset="0"/>
                <a:cs typeface="Calibri" pitchFamily="34" charset="0"/>
              </a:rPr>
              <a:t>7th CEE Initiative Workshop, </a:t>
            </a:r>
            <a:r>
              <a:rPr lang="en-GB" sz="1200" dirty="0">
                <a:solidFill>
                  <a:schemeClr val="accent1">
                    <a:lumMod val="75000"/>
                  </a:schemeClr>
                </a:solidFill>
                <a:latin typeface="Calibri" pitchFamily="34" charset="0"/>
                <a:cs typeface="Calibri" pitchFamily="34" charset="0"/>
              </a:rPr>
              <a:t>17</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 18</a:t>
            </a:r>
            <a:r>
              <a:rPr lang="en-GB" sz="1200" baseline="30000" dirty="0">
                <a:solidFill>
                  <a:schemeClr val="accent1">
                    <a:lumMod val="75000"/>
                  </a:schemeClr>
                </a:solidFill>
                <a:latin typeface="Calibri" pitchFamily="34" charset="0"/>
                <a:cs typeface="Calibri" pitchFamily="34" charset="0"/>
              </a:rPr>
              <a:t>th</a:t>
            </a:r>
            <a:r>
              <a:rPr lang="en-GB" sz="1200" dirty="0">
                <a:solidFill>
                  <a:schemeClr val="accent1">
                    <a:lumMod val="75000"/>
                  </a:schemeClr>
                </a:solidFill>
                <a:latin typeface="Calibri" pitchFamily="34" charset="0"/>
                <a:cs typeface="Calibri" pitchFamily="34" charset="0"/>
              </a:rPr>
              <a:t> September 2015,</a:t>
            </a:r>
            <a:r>
              <a:rPr lang="en-US" sz="1200" dirty="0">
                <a:solidFill>
                  <a:schemeClr val="accent1">
                    <a:lumMod val="75000"/>
                  </a:schemeClr>
                </a:solidFill>
                <a:latin typeface="Calibri" pitchFamily="34" charset="0"/>
                <a:cs typeface="Calibri" pitchFamily="34" charset="0"/>
              </a:rPr>
              <a:t> </a:t>
            </a:r>
            <a:r>
              <a:rPr lang="en-GB" sz="1200" dirty="0">
                <a:solidFill>
                  <a:schemeClr val="accent1">
                    <a:lumMod val="75000"/>
                  </a:schemeClr>
                </a:solidFill>
                <a:latin typeface="Calibri" pitchFamily="34" charset="0"/>
                <a:cs typeface="Calibri" pitchFamily="34" charset="0"/>
              </a:rPr>
              <a:t>Ljubljana</a:t>
            </a:r>
            <a:endParaRPr lang="uk-UA" sz="1200" b="1" dirty="0">
              <a:solidFill>
                <a:schemeClr val="accent3">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5080697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Другая 30">
      <a:dk1>
        <a:sysClr val="windowText" lastClr="000000"/>
      </a:dk1>
      <a:lt1>
        <a:sysClr val="window" lastClr="FFFFFF"/>
      </a:lt1>
      <a:dk2>
        <a:srgbClr val="242852"/>
      </a:dk2>
      <a:lt2>
        <a:srgbClr val="FFC000"/>
      </a:lt2>
      <a:accent1>
        <a:srgbClr val="374C81"/>
      </a:accent1>
      <a:accent2>
        <a:srgbClr val="FFC000"/>
      </a:accent2>
      <a:accent3>
        <a:srgbClr val="7F8FA9"/>
      </a:accent3>
      <a:accent4>
        <a:srgbClr val="4A66AC"/>
      </a:accent4>
      <a:accent5>
        <a:srgbClr val="5AA2AE"/>
      </a:accent5>
      <a:accent6>
        <a:srgbClr val="9D90A0"/>
      </a:accent6>
      <a:hlink>
        <a:srgbClr val="9454C3"/>
      </a:hlink>
      <a:folHlink>
        <a:srgbClr val="3EBBF0"/>
      </a:folHlink>
    </a:clrScheme>
    <a:fontScheme name="Классическая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9042</TotalTime>
  <Words>3667</Words>
  <Application>Microsoft Office PowerPoint</Application>
  <PresentationFormat>Экран (4:3)</PresentationFormat>
  <Paragraphs>304</Paragraphs>
  <Slides>32</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Начальная</vt:lpstr>
      <vt:lpstr>The Developments in Ukraine –  Political, Economic and Regulatory Aspects</vt:lpstr>
      <vt:lpstr>Agenda</vt:lpstr>
      <vt:lpstr>Презентация PowerPoint</vt:lpstr>
      <vt:lpstr>The Ongoing (geo)Political &amp; Military Crisis</vt:lpstr>
      <vt:lpstr>The Ukraine-European Union Association Agreement (AA)</vt:lpstr>
      <vt:lpstr>Презентация PowerPoint</vt:lpstr>
      <vt:lpstr>Ukrainian Reforms: what’s expected? </vt:lpstr>
      <vt:lpstr>Ukrainian Reforms: the EU and US (Technical) Assistance </vt:lpstr>
      <vt:lpstr>Ukrainian Reforms: the EU Technical Assistance </vt:lpstr>
      <vt:lpstr>Ukrainian Reforms: trying hard… (on plans)</vt:lpstr>
      <vt:lpstr>Ukrainian Reforms: trying hard… (on implementation)  </vt:lpstr>
      <vt:lpstr>Ukrainian Reforms: trying hard… (to get funding)</vt:lpstr>
      <vt:lpstr>Ukrainian Reforms: trying hard… (assessment)  </vt:lpstr>
      <vt:lpstr>Ukrainian Reforms: trying hard… (further work) </vt:lpstr>
      <vt:lpstr>The EU (Financial) Support for Ukraine</vt:lpstr>
      <vt:lpstr>The IMF, WB, EBRD, US and other countries (Financial) Support for Ukraine</vt:lpstr>
      <vt:lpstr>Ukrainian Reforms: trying hard…  (EBRD Support on fighting Curruption)  </vt:lpstr>
      <vt:lpstr>Презентация PowerPoint</vt:lpstr>
      <vt:lpstr>The EU Legislation (on Financial Services) to be Implemented According to the AA with the EU </vt:lpstr>
      <vt:lpstr>New Legislation &amp; Regulatory Environment</vt:lpstr>
      <vt:lpstr>Foreign Securities Trading in Ukraine – Status Quo</vt:lpstr>
      <vt:lpstr>Drafting New/Amended Legislation Concerning Financial Markets</vt:lpstr>
      <vt:lpstr>NSSMC Key Draft Laws</vt:lpstr>
      <vt:lpstr>Презентация PowerPoint</vt:lpstr>
      <vt:lpstr>Презентация PowerPoint</vt:lpstr>
      <vt:lpstr>Презентация PowerPoint</vt:lpstr>
      <vt:lpstr>Презентация PowerPoint</vt:lpstr>
      <vt:lpstr>The Fund Industry Dynamics</vt:lpstr>
      <vt:lpstr>Collective Investment Institutions (CII)</vt:lpstr>
      <vt:lpstr>Net Sales of Open-ended Funds</vt:lpstr>
      <vt:lpstr>Investors of the CII, by Fund Type, % of Total NAV, as at 30 Jun 2015</vt:lpstr>
      <vt:lpstr>Thank you!</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gavrylyuk</dc:creator>
  <cp:lastModifiedBy>gavrylyuk</cp:lastModifiedBy>
  <cp:revision>1849</cp:revision>
  <cp:lastPrinted>2014-05-26T12:42:23Z</cp:lastPrinted>
  <dcterms:created xsi:type="dcterms:W3CDTF">2012-10-23T12:18:50Z</dcterms:created>
  <dcterms:modified xsi:type="dcterms:W3CDTF">2015-09-30T09:42:34Z</dcterms:modified>
</cp:coreProperties>
</file>